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74" r:id="rId2"/>
    <p:sldId id="469" r:id="rId3"/>
    <p:sldId id="475" r:id="rId4"/>
    <p:sldId id="476" r:id="rId5"/>
    <p:sldId id="477" r:id="rId6"/>
    <p:sldId id="478" r:id="rId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F4F65"/>
    <a:srgbClr val="94919B"/>
    <a:srgbClr val="B5AFBD"/>
    <a:srgbClr val="B4B0BC"/>
    <a:srgbClr val="B4AEBE"/>
    <a:srgbClr val="BAB5C3"/>
    <a:srgbClr val="B9B6C2"/>
    <a:srgbClr val="B8B7C1"/>
    <a:srgbClr val="6A6E84"/>
    <a:srgbClr val="B6B6C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56" autoAdjust="0"/>
    <p:restoredTop sz="95765" autoAdjust="0"/>
  </p:normalViewPr>
  <p:slideViewPr>
    <p:cSldViewPr snapToGrid="0">
      <p:cViewPr varScale="1">
        <p:scale>
          <a:sx n="86" d="100"/>
          <a:sy n="86" d="100"/>
        </p:scale>
        <p:origin x="-90" y="-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34"/>
    </p:cViewPr>
  </p:sorterViewPr>
  <p:notesViewPr>
    <p:cSldViewPr snapToGrid="0">
      <p:cViewPr varScale="1">
        <p:scale>
          <a:sx n="68" d="100"/>
          <a:sy n="68" d="100"/>
        </p:scale>
        <p:origin x="948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764" cy="482027"/>
          </a:xfrm>
          <a:prstGeom prst="rect">
            <a:avLst/>
          </a:prstGeom>
        </p:spPr>
        <p:txBody>
          <a:bodyPr vert="horz" lIns="95610" tIns="47805" rIns="95610" bIns="47805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749" y="1"/>
            <a:ext cx="3170763" cy="482027"/>
          </a:xfrm>
          <a:prstGeom prst="rect">
            <a:avLst/>
          </a:prstGeom>
        </p:spPr>
        <p:txBody>
          <a:bodyPr vert="horz" lIns="95610" tIns="47805" rIns="95610" bIns="47805" rtlCol="0"/>
          <a:lstStyle>
            <a:lvl1pPr algn="r">
              <a:defRPr sz="1300"/>
            </a:lvl1pPr>
          </a:lstStyle>
          <a:p>
            <a:fld id="{10502498-E0AB-41F9-B9DA-11F73DEB6A09}" type="datetimeFigureOut">
              <a:rPr lang="en-CA" smtClean="0"/>
              <a:pPr/>
              <a:t>2017-08-31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61038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10" tIns="47805" rIns="95610" bIns="47805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363" y="4620250"/>
            <a:ext cx="5852160" cy="3780800"/>
          </a:xfrm>
          <a:prstGeom prst="rect">
            <a:avLst/>
          </a:prstGeom>
        </p:spPr>
        <p:txBody>
          <a:bodyPr vert="horz" lIns="95610" tIns="47805" rIns="95610" bIns="4780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173"/>
            <a:ext cx="3170764" cy="482027"/>
          </a:xfrm>
          <a:prstGeom prst="rect">
            <a:avLst/>
          </a:prstGeom>
        </p:spPr>
        <p:txBody>
          <a:bodyPr vert="horz" lIns="95610" tIns="47805" rIns="95610" bIns="47805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749" y="9119173"/>
            <a:ext cx="3170763" cy="482027"/>
          </a:xfrm>
          <a:prstGeom prst="rect">
            <a:avLst/>
          </a:prstGeom>
        </p:spPr>
        <p:txBody>
          <a:bodyPr vert="horz" lIns="95610" tIns="47805" rIns="95610" bIns="47805" rtlCol="0" anchor="b"/>
          <a:lstStyle>
            <a:lvl1pPr algn="r">
              <a:defRPr sz="1300"/>
            </a:lvl1pPr>
          </a:lstStyle>
          <a:p>
            <a:fld id="{28980EAE-8503-4DAD-9F3B-0D930AF9287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0659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80EAE-8503-4DAD-9F3B-0D930AF9287E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32331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Module 0 – Purpose</a:t>
            </a:r>
          </a:p>
          <a:p>
            <a:endParaRPr lang="en-US" sz="1400" dirty="0"/>
          </a:p>
          <a:p>
            <a:pPr>
              <a:spcBef>
                <a:spcPct val="20000"/>
              </a:spcBef>
              <a:buNone/>
            </a:pPr>
            <a:r>
              <a:rPr lang="en-US" sz="1400" dirty="0"/>
              <a:t>The purpose of this presentation material is to </a:t>
            </a:r>
            <a:r>
              <a:rPr lang="en-CA" altLang="en-US" sz="1400" dirty="0">
                <a:latin typeface="Arial" panose="020B0604020202020204" pitchFamily="34" charset="0"/>
              </a:rPr>
              <a:t>provide </a:t>
            </a:r>
            <a:r>
              <a:rPr lang="en-CA" altLang="en-US" sz="1400" dirty="0" smtClean="0">
                <a:latin typeface="Arial" panose="020B0604020202020204" pitchFamily="34" charset="0"/>
              </a:rPr>
              <a:t>municipal officials in BC with information </a:t>
            </a:r>
            <a:r>
              <a:rPr lang="en-CA" altLang="en-US" sz="1400" dirty="0">
                <a:latin typeface="Arial" panose="020B0604020202020204" pitchFamily="34" charset="0"/>
              </a:rPr>
              <a:t>on:</a:t>
            </a:r>
          </a:p>
          <a:p>
            <a:pPr marL="228600" indent="-228600">
              <a:spcBef>
                <a:spcPct val="20000"/>
              </a:spcBef>
              <a:buFont typeface="Times" panose="02020603050405020304" pitchFamily="18" charset="0"/>
              <a:buChar char="•"/>
            </a:pPr>
            <a:r>
              <a:rPr lang="en-CA" altLang="en-US" sz="1400" dirty="0" smtClean="0">
                <a:latin typeface="Arial" panose="020B0604020202020204" pitchFamily="34" charset="0"/>
              </a:rPr>
              <a:t>prefabricated </a:t>
            </a:r>
            <a:r>
              <a:rPr lang="en-CA" altLang="en-US" sz="1400" dirty="0">
                <a:latin typeface="Arial" panose="020B0604020202020204" pitchFamily="34" charset="0"/>
              </a:rPr>
              <a:t>buildings in Canada today</a:t>
            </a:r>
          </a:p>
          <a:p>
            <a:pPr marL="228600" indent="-228600">
              <a:spcBef>
                <a:spcPct val="20000"/>
              </a:spcBef>
              <a:buFont typeface="Times" panose="02020603050405020304" pitchFamily="18" charset="0"/>
              <a:buChar char="•"/>
            </a:pPr>
            <a:r>
              <a:rPr lang="en-CA" altLang="en-US" sz="1400" dirty="0" smtClean="0">
                <a:latin typeface="Arial" panose="020B0604020202020204" pitchFamily="34" charset="0"/>
              </a:rPr>
              <a:t>building </a:t>
            </a:r>
            <a:r>
              <a:rPr lang="en-CA" altLang="en-US" sz="1400" dirty="0">
                <a:latin typeface="Arial" panose="020B0604020202020204" pitchFamily="34" charset="0"/>
              </a:rPr>
              <a:t>regulatory requirements that apply to prefabricated buildings in BC, </a:t>
            </a:r>
            <a:br>
              <a:rPr lang="en-CA" altLang="en-US" sz="1400" dirty="0">
                <a:latin typeface="Arial" panose="020B0604020202020204" pitchFamily="34" charset="0"/>
              </a:rPr>
            </a:br>
            <a:r>
              <a:rPr lang="en-CA" altLang="en-US" sz="1400" dirty="0">
                <a:latin typeface="Arial" panose="020B0604020202020204" pitchFamily="34" charset="0"/>
              </a:rPr>
              <a:t>    both technical and administrative</a:t>
            </a:r>
          </a:p>
          <a:p>
            <a:pPr marL="228600" indent="-228600">
              <a:spcBef>
                <a:spcPct val="20000"/>
              </a:spcBef>
              <a:buFont typeface="Times" panose="02020603050405020304" pitchFamily="18" charset="0"/>
              <a:buNone/>
            </a:pPr>
            <a:r>
              <a:rPr lang="en-CA" altLang="en-US" sz="1400" dirty="0">
                <a:latin typeface="Arial" panose="020B0604020202020204" pitchFamily="34" charset="0"/>
              </a:rPr>
              <a:t>and  </a:t>
            </a:r>
          </a:p>
          <a:p>
            <a:pPr marL="228600" indent="-228600">
              <a:spcBef>
                <a:spcPct val="20000"/>
              </a:spcBef>
              <a:buFont typeface="Times" panose="02020603050405020304" pitchFamily="18" charset="0"/>
              <a:buChar char="•"/>
            </a:pPr>
            <a:r>
              <a:rPr lang="en-CA" altLang="en-US" sz="1400" dirty="0">
                <a:latin typeface="Arial" panose="020B0604020202020204" pitchFamily="34" charset="0"/>
              </a:rPr>
              <a:t>  current issues and solutions.</a:t>
            </a:r>
          </a:p>
          <a:p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80EAE-8503-4DAD-9F3B-0D930AF9287E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540243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Module 0 – Issues in BC</a:t>
            </a:r>
          </a:p>
          <a:p>
            <a:endParaRPr lang="en-US" sz="1800" dirty="0"/>
          </a:p>
          <a:p>
            <a:r>
              <a:rPr lang="en-US" sz="1400" dirty="0"/>
              <a:t>There are three main issues that face the prefabricated building industry in BC today: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acceptance of foundations and anchorage that comply with CSA Z240.10.1 </a:t>
            </a:r>
            <a:r>
              <a:rPr lang="en-US" sz="1400" dirty="0" smtClean="0"/>
              <a:t>which provides requirements for surface </a:t>
            </a:r>
            <a:r>
              <a:rPr lang="en-US" sz="1400" smtClean="0"/>
              <a:t>foundations and is </a:t>
            </a:r>
            <a:r>
              <a:rPr lang="en-US" sz="1400" dirty="0"/>
              <a:t>referenced in the BC Building 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permitting, inspection and acceptance of homes constructed in accordance with the BC Building Code</a:t>
            </a:r>
          </a:p>
          <a:p>
            <a:r>
              <a:rPr lang="en-US" sz="1400" dirty="0"/>
              <a:t>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discriminatory bylaws.</a:t>
            </a:r>
          </a:p>
          <a:p>
            <a:endParaRPr lang="en-US" sz="1400" dirty="0"/>
          </a:p>
          <a:p>
            <a:r>
              <a:rPr lang="en-US" sz="1400" dirty="0"/>
              <a:t>Foundations and Anchorage are discussed in Module 4</a:t>
            </a:r>
          </a:p>
          <a:p>
            <a:r>
              <a:rPr lang="en-US" sz="1400" dirty="0"/>
              <a:t>Permitting, inspection and acceptance of prefabricated homes are discussed in Module </a:t>
            </a:r>
            <a:r>
              <a:rPr lang="en-US" sz="1400" dirty="0" smtClean="0"/>
              <a:t>6.</a:t>
            </a:r>
            <a:endParaRPr lang="en-US" sz="1400" dirty="0"/>
          </a:p>
          <a:p>
            <a:r>
              <a:rPr lang="en-US" sz="1400" dirty="0"/>
              <a:t>Municipal bylaws are discussed in Module 7 along with some other challenges that are faced across the </a:t>
            </a:r>
            <a:r>
              <a:rPr lang="en-US" sz="1400" dirty="0" smtClean="0"/>
              <a:t>country.</a:t>
            </a:r>
            <a:endParaRPr lang="en-CA" sz="1400" dirty="0"/>
          </a:p>
          <a:p>
            <a:endParaRPr lang="en-CA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80EAE-8503-4DAD-9F3B-0D930AF9287E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75392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Module 0 – Outline – Slide 1 of 3</a:t>
            </a:r>
          </a:p>
          <a:p>
            <a:endParaRPr lang="en-CA" sz="1800" dirty="0"/>
          </a:p>
          <a:p>
            <a:r>
              <a:rPr lang="en-CA" sz="1400" dirty="0"/>
              <a:t>The presentation material is provided in eight modules.</a:t>
            </a:r>
          </a:p>
          <a:p>
            <a:r>
              <a:rPr lang="en-US" sz="1400" dirty="0"/>
              <a:t>The first three modules provide</a:t>
            </a:r>
            <a:endParaRPr lang="en-CA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/>
              <a:t>an introduction to </a:t>
            </a:r>
            <a:br>
              <a:rPr lang="en-CA" sz="1400" dirty="0"/>
            </a:br>
            <a:r>
              <a:rPr lang="en-CA" sz="1400" dirty="0"/>
              <a:t>- the </a:t>
            </a:r>
            <a:r>
              <a:rPr lang="en-CA" altLang="en-US" sz="1400" dirty="0" smtClean="0"/>
              <a:t>CHBA’s Modular </a:t>
            </a:r>
            <a:r>
              <a:rPr lang="en-CA" altLang="en-US" sz="1400" dirty="0"/>
              <a:t>Construction Council, and</a:t>
            </a:r>
            <a:r>
              <a:rPr lang="en-CA" sz="1400" dirty="0"/>
              <a:t/>
            </a:r>
            <a:br>
              <a:rPr lang="en-CA" sz="1400" dirty="0"/>
            </a:br>
            <a:r>
              <a:rPr lang="en-CA" sz="1400" dirty="0"/>
              <a:t>- the Manufactured Housing Association of BC</a:t>
            </a:r>
          </a:p>
          <a:p>
            <a:pPr marL="285750" indent="-285750" fontAlgn="base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CA" sz="1400" dirty="0"/>
              <a:t>followed by an overview of factory building in Canada</a:t>
            </a:r>
          </a:p>
          <a:p>
            <a:pPr marL="285750" indent="-285750" fontAlgn="base"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and some information on the industry</a:t>
            </a:r>
            <a:endParaRPr lang="en-CA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80EAE-8503-4DAD-9F3B-0D930AF9287E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300351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Module 0 – Outline – Slide 2 of 3</a:t>
            </a:r>
          </a:p>
          <a:p>
            <a:endParaRPr lang="en-CA" sz="1800" dirty="0"/>
          </a:p>
          <a:p>
            <a:pPr>
              <a:defRPr/>
            </a:pPr>
            <a:r>
              <a:rPr lang="en-US" sz="1400" dirty="0"/>
              <a:t>Modules </a:t>
            </a:r>
            <a:r>
              <a:rPr lang="en-US" sz="1400" dirty="0" smtClean="0"/>
              <a:t>4 </a:t>
            </a:r>
            <a:r>
              <a:rPr lang="en-US" sz="1400" dirty="0"/>
              <a:t>to </a:t>
            </a:r>
            <a:r>
              <a:rPr lang="en-US" sz="1400" dirty="0" smtClean="0"/>
              <a:t>6 </a:t>
            </a:r>
            <a:r>
              <a:rPr lang="en-US" sz="1400" dirty="0"/>
              <a:t>provide</a:t>
            </a:r>
            <a:r>
              <a:rPr lang="en-CA" sz="1400" dirty="0"/>
              <a:t> the meat of the material.</a:t>
            </a:r>
          </a:p>
          <a:p>
            <a:pPr>
              <a:defRPr/>
            </a:pPr>
            <a:r>
              <a:rPr lang="en-CA" sz="1400" dirty="0"/>
              <a:t>They describe how prefabricated buildings fit into BC’s regulatory context in terms of</a:t>
            </a:r>
            <a:br>
              <a:rPr lang="en-CA" sz="1400" dirty="0"/>
            </a:br>
            <a:r>
              <a:rPr lang="en-CA" sz="1400" dirty="0"/>
              <a:t>- the technical requirements that apply</a:t>
            </a:r>
          </a:p>
          <a:p>
            <a:pPr>
              <a:defRPr/>
            </a:pPr>
            <a:r>
              <a:rPr lang="en-CA" sz="1400" dirty="0"/>
              <a:t>- how prefabrication facilitates compliance</a:t>
            </a:r>
            <a:br>
              <a:rPr lang="en-CA" sz="1400" dirty="0"/>
            </a:br>
            <a:r>
              <a:rPr lang="en-CA" sz="1400" dirty="0"/>
              <a:t>- and how compliance is confirmed.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80EAE-8503-4DAD-9F3B-0D930AF9287E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807518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Module 0 – Outline – Slide 3 of 3</a:t>
            </a:r>
          </a:p>
          <a:p>
            <a:endParaRPr lang="en-CA" sz="1800" dirty="0"/>
          </a:p>
          <a:p>
            <a:pPr>
              <a:defRPr/>
            </a:pPr>
            <a:r>
              <a:rPr lang="en-US" sz="1400" dirty="0"/>
              <a:t>Module 7</a:t>
            </a:r>
            <a:r>
              <a:rPr lang="en-CA" sz="1400" dirty="0"/>
              <a:t> discusses challenges that aren’t covered in the preceding modules.</a:t>
            </a:r>
          </a:p>
          <a:p>
            <a:pPr>
              <a:defRPr/>
            </a:pPr>
            <a:r>
              <a:rPr lang="en-US" sz="1400" dirty="0"/>
              <a:t>Module 8 provides </a:t>
            </a:r>
            <a:r>
              <a:rPr lang="en-CA" sz="1400" dirty="0"/>
              <a:t>a summary of the most important points.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80EAE-8503-4DAD-9F3B-0D930AF9287E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155110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0F60-B780-4DE1-A88F-C709BD8BDF2C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52381" cy="1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667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0F60-B780-4DE1-A88F-C709BD8BDF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 userDrawn="1"/>
        </p:nvSpPr>
        <p:spPr>
          <a:xfrm>
            <a:off x="0" y="6744678"/>
            <a:ext cx="12192000" cy="113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13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</p:spTree>
    <p:extLst>
      <p:ext uri="{BB962C8B-B14F-4D97-AF65-F5344CB8AC3E}">
        <p14:creationId xmlns:p14="http://schemas.microsoft.com/office/powerpoint/2010/main" xmlns="" val="272486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0F60-B780-4DE1-A88F-C709BD8BDF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 userDrawn="1"/>
        </p:nvSpPr>
        <p:spPr>
          <a:xfrm>
            <a:off x="0" y="6744678"/>
            <a:ext cx="12192000" cy="113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13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</p:spTree>
    <p:extLst>
      <p:ext uri="{BB962C8B-B14F-4D97-AF65-F5344CB8AC3E}">
        <p14:creationId xmlns:p14="http://schemas.microsoft.com/office/powerpoint/2010/main" xmlns="" val="158016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760" y="146829"/>
            <a:ext cx="9555480" cy="1325563"/>
          </a:xfrm>
        </p:spPr>
        <p:txBody>
          <a:bodyPr/>
          <a:lstStyle>
            <a:lvl1pPr>
              <a:defRPr b="1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88040" cy="4351338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53800" y="6311900"/>
            <a:ext cx="683079" cy="365125"/>
          </a:xfrm>
        </p:spPr>
        <p:txBody>
          <a:bodyPr/>
          <a:lstStyle/>
          <a:p>
            <a:fld id="{682F0F60-B780-4DE1-A88F-C709BD8BDF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Rectangle 5"/>
          <p:cNvSpPr/>
          <p:nvPr userDrawn="1"/>
        </p:nvSpPr>
        <p:spPr>
          <a:xfrm>
            <a:off x="0" y="6744678"/>
            <a:ext cx="12192000" cy="113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13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</p:spTree>
    <p:extLst>
      <p:ext uri="{BB962C8B-B14F-4D97-AF65-F5344CB8AC3E}">
        <p14:creationId xmlns:p14="http://schemas.microsoft.com/office/powerpoint/2010/main" xmlns="" val="228302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0F60-B780-4DE1-A88F-C709BD8BDF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 userDrawn="1"/>
        </p:nvSpPr>
        <p:spPr>
          <a:xfrm>
            <a:off x="0" y="6744678"/>
            <a:ext cx="12192000" cy="113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13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</p:spTree>
    <p:extLst>
      <p:ext uri="{BB962C8B-B14F-4D97-AF65-F5344CB8AC3E}">
        <p14:creationId xmlns:p14="http://schemas.microsoft.com/office/powerpoint/2010/main" xmlns="" val="22531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53800" y="6311900"/>
            <a:ext cx="683079" cy="365125"/>
          </a:xfrm>
        </p:spPr>
        <p:txBody>
          <a:bodyPr/>
          <a:lstStyle/>
          <a:p>
            <a:fld id="{682F0F60-B780-4DE1-A88F-C709BD8BDF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Rectangle 5"/>
          <p:cNvSpPr/>
          <p:nvPr userDrawn="1"/>
        </p:nvSpPr>
        <p:spPr>
          <a:xfrm>
            <a:off x="0" y="6744678"/>
            <a:ext cx="12192000" cy="113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13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</p:spTree>
    <p:extLst>
      <p:ext uri="{BB962C8B-B14F-4D97-AF65-F5344CB8AC3E}">
        <p14:creationId xmlns:p14="http://schemas.microsoft.com/office/powerpoint/2010/main" xmlns="" val="9912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0F60-B780-4DE1-A88F-C709BD8BDF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0" y="6744678"/>
            <a:ext cx="12192000" cy="113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13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</p:spTree>
    <p:extLst>
      <p:ext uri="{BB962C8B-B14F-4D97-AF65-F5344CB8AC3E}">
        <p14:creationId xmlns:p14="http://schemas.microsoft.com/office/powerpoint/2010/main" xmlns="" val="25530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0F60-B780-4DE1-A88F-C709BD8BDF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Rectangle 5"/>
          <p:cNvSpPr/>
          <p:nvPr userDrawn="1"/>
        </p:nvSpPr>
        <p:spPr>
          <a:xfrm>
            <a:off x="0" y="6744678"/>
            <a:ext cx="12192000" cy="113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13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</p:spTree>
    <p:extLst>
      <p:ext uri="{BB962C8B-B14F-4D97-AF65-F5344CB8AC3E}">
        <p14:creationId xmlns:p14="http://schemas.microsoft.com/office/powerpoint/2010/main" xmlns="" val="4251053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0F60-B780-4DE1-A88F-C709BD8BDF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Rectangle 4"/>
          <p:cNvSpPr/>
          <p:nvPr userDrawn="1"/>
        </p:nvSpPr>
        <p:spPr>
          <a:xfrm>
            <a:off x="0" y="6744678"/>
            <a:ext cx="12192000" cy="113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113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</p:spTree>
    <p:extLst>
      <p:ext uri="{BB962C8B-B14F-4D97-AF65-F5344CB8AC3E}">
        <p14:creationId xmlns:p14="http://schemas.microsoft.com/office/powerpoint/2010/main" xmlns="" val="1423531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0F60-B780-4DE1-A88F-C709BD8BDF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0" y="6744678"/>
            <a:ext cx="12192000" cy="113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13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</p:spTree>
    <p:extLst>
      <p:ext uri="{BB962C8B-B14F-4D97-AF65-F5344CB8AC3E}">
        <p14:creationId xmlns:p14="http://schemas.microsoft.com/office/powerpoint/2010/main" xmlns="" val="404920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0F60-B780-4DE1-A88F-C709BD8BDF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0" y="6744678"/>
            <a:ext cx="12192000" cy="113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13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</p:spTree>
    <p:extLst>
      <p:ext uri="{BB962C8B-B14F-4D97-AF65-F5344CB8AC3E}">
        <p14:creationId xmlns:p14="http://schemas.microsoft.com/office/powerpoint/2010/main" xmlns="" val="262864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7014" y="365125"/>
            <a:ext cx="91167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F0F60-B780-4DE1-A88F-C709BD8BDF2C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602" y="337430"/>
            <a:ext cx="1785176" cy="1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307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53800" y="7070441"/>
            <a:ext cx="683079" cy="365125"/>
          </a:xfrm>
        </p:spPr>
        <p:txBody>
          <a:bodyPr/>
          <a:lstStyle/>
          <a:p>
            <a:fld id="{682F0F60-B780-4DE1-A88F-C709BD8BDF2C}" type="slidenum">
              <a:rPr lang="en-CA" smtClean="0"/>
              <a:pPr/>
              <a:t>1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72" y="71983"/>
            <a:ext cx="12189728" cy="672147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2657" y="71983"/>
            <a:ext cx="12168958" cy="6721478"/>
          </a:xfrm>
          <a:prstGeom prst="rect">
            <a:avLst/>
          </a:prstGeom>
          <a:solidFill>
            <a:srgbClr val="7F7F7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7" name="Group 6"/>
          <p:cNvGrpSpPr/>
          <p:nvPr/>
        </p:nvGrpSpPr>
        <p:grpSpPr>
          <a:xfrm>
            <a:off x="170900" y="373018"/>
            <a:ext cx="1894518" cy="1704622"/>
            <a:chOff x="316088" y="191029"/>
            <a:chExt cx="1894518" cy="1704622"/>
          </a:xfrm>
          <a:effectLst/>
        </p:grpSpPr>
        <p:sp>
          <p:nvSpPr>
            <p:cNvPr id="8" name="Freeform 7"/>
            <p:cNvSpPr/>
            <p:nvPr/>
          </p:nvSpPr>
          <p:spPr>
            <a:xfrm>
              <a:off x="948267" y="835378"/>
              <a:ext cx="1027289" cy="801511"/>
            </a:xfrm>
            <a:custGeom>
              <a:avLst/>
              <a:gdLst>
                <a:gd name="connsiteX0" fmla="*/ 1027289 w 1027289"/>
                <a:gd name="connsiteY0" fmla="*/ 801511 h 801511"/>
                <a:gd name="connsiteX1" fmla="*/ 33866 w 1027289"/>
                <a:gd name="connsiteY1" fmla="*/ 801511 h 801511"/>
                <a:gd name="connsiteX2" fmla="*/ 0 w 1027289"/>
                <a:gd name="connsiteY2" fmla="*/ 395111 h 801511"/>
                <a:gd name="connsiteX3" fmla="*/ 519289 w 1027289"/>
                <a:gd name="connsiteY3" fmla="*/ 0 h 801511"/>
                <a:gd name="connsiteX4" fmla="*/ 993422 w 1027289"/>
                <a:gd name="connsiteY4" fmla="*/ 462844 h 801511"/>
                <a:gd name="connsiteX5" fmla="*/ 1027289 w 1027289"/>
                <a:gd name="connsiteY5" fmla="*/ 801511 h 801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7289" h="801511">
                  <a:moveTo>
                    <a:pt x="1027289" y="801511"/>
                  </a:moveTo>
                  <a:lnTo>
                    <a:pt x="33866" y="801511"/>
                  </a:lnTo>
                  <a:lnTo>
                    <a:pt x="0" y="395111"/>
                  </a:lnTo>
                  <a:lnTo>
                    <a:pt x="519289" y="0"/>
                  </a:lnTo>
                  <a:lnTo>
                    <a:pt x="993422" y="462844"/>
                  </a:lnTo>
                  <a:lnTo>
                    <a:pt x="1027289" y="8015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2688"/>
            <a:stretch/>
          </p:blipFill>
          <p:spPr>
            <a:xfrm>
              <a:off x="316088" y="191029"/>
              <a:ext cx="1894518" cy="1704622"/>
            </a:xfrm>
            <a:prstGeom prst="rect">
              <a:avLst/>
            </a:prstGeom>
          </p:spPr>
        </p:pic>
      </p:grp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b="-20987"/>
          <a:stretch/>
        </p:blipFill>
        <p:spPr>
          <a:xfrm>
            <a:off x="399675" y="5550968"/>
            <a:ext cx="1834096" cy="1096602"/>
          </a:xfrm>
          <a:prstGeom prst="rect">
            <a:avLst/>
          </a:prstGeom>
          <a:effectLst>
            <a:glow rad="38100">
              <a:schemeClr val="bg1"/>
            </a:glow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23661" y="2149442"/>
            <a:ext cx="8387205" cy="1696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6">
                    <a:lumMod val="50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CA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Factory-Built Housing </a:t>
            </a:r>
            <a:r>
              <a:rPr lang="en-CA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CA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Canada – Evolution, Regulatory Requirements and Confirmation of Compliance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466866" y="4551331"/>
            <a:ext cx="9144000" cy="12361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 smtClean="0">
                <a:solidFill>
                  <a:schemeClr val="bg1"/>
                </a:solidFill>
                <a:effectLst>
                  <a:outerShdw blurRad="38100" dist="63500" dir="2700000" algn="tl">
                    <a:srgbClr val="000000">
                      <a:alpha val="70000"/>
                    </a:srgbClr>
                  </a:outerShdw>
                </a:effectLst>
              </a:rPr>
              <a:t>Prepared for </a:t>
            </a:r>
            <a:br>
              <a:rPr lang="en-CA" sz="2800" dirty="0" smtClean="0">
                <a:solidFill>
                  <a:schemeClr val="bg1"/>
                </a:solidFill>
                <a:effectLst>
                  <a:outerShdw blurRad="38100" dist="63500" dir="2700000" algn="tl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CA" sz="3200" dirty="0" smtClean="0">
                <a:solidFill>
                  <a:schemeClr val="bg1"/>
                </a:solidFill>
                <a:effectLst>
                  <a:outerShdw blurRad="38100" dist="63500" dir="2700000" algn="tl">
                    <a:srgbClr val="000000">
                      <a:alpha val="70000"/>
                    </a:srgbClr>
                  </a:outerShdw>
                </a:effectLst>
              </a:rPr>
              <a:t>Municipal Officials in British Columbia</a:t>
            </a:r>
            <a:br>
              <a:rPr lang="en-CA" sz="3200" dirty="0" smtClean="0">
                <a:solidFill>
                  <a:schemeClr val="bg1"/>
                </a:solidFill>
                <a:effectLst>
                  <a:outerShdw blurRad="38100" dist="63500" dir="2700000" algn="tl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CA" sz="2800" dirty="0" smtClean="0">
                <a:solidFill>
                  <a:schemeClr val="bg1"/>
                </a:solidFill>
                <a:effectLst>
                  <a:outerShdw blurRad="38100" dist="63500" dir="2700000" algn="tl">
                    <a:srgbClr val="000000">
                      <a:alpha val="70000"/>
                    </a:srgbClr>
                  </a:outerShdw>
                </a:effectLst>
              </a:rPr>
              <a:t>August 2017</a:t>
            </a:r>
            <a:endParaRPr lang="en-CA" sz="2800" dirty="0">
              <a:solidFill>
                <a:schemeClr val="bg1"/>
              </a:solidFill>
              <a:effectLst>
                <a:outerShdw blurRad="38100" dist="63500" dir="2700000" algn="tl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222" y="0"/>
            <a:ext cx="12202607" cy="6879055"/>
            <a:chOff x="-222" y="0"/>
            <a:chExt cx="12202607" cy="6879055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202385" cy="9603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64000">
                  <a:srgbClr val="4F4F65"/>
                </a:gs>
                <a:gs pos="100000">
                  <a:srgbClr val="94919B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222" y="6783017"/>
              <a:ext cx="12202385" cy="9603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64000">
                  <a:srgbClr val="4F4F65"/>
                </a:gs>
                <a:gs pos="100000">
                  <a:srgbClr val="94919B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xmlns="" val="1096615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620"/>
    </mc:Choice>
    <mc:Fallback>
      <p:transition spd="slow" advTm="1162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9979" y="534838"/>
            <a:ext cx="9555480" cy="786136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rgbClr val="1B671F"/>
                </a:solidFill>
              </a:rPr>
              <a:t>Factory-Built Housing </a:t>
            </a:r>
            <a:r>
              <a:rPr lang="en-CA" dirty="0">
                <a:solidFill>
                  <a:srgbClr val="1B671F"/>
                </a:solidFill>
              </a:rPr>
              <a:t>in Canada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9978" y="1639019"/>
            <a:ext cx="7873736" cy="3661851"/>
          </a:xfrm>
        </p:spPr>
        <p:txBody>
          <a:bodyPr>
            <a:normAutofit/>
          </a:bodyPr>
          <a:lstStyle/>
          <a:p>
            <a:pPr marL="1828800" indent="-1828800">
              <a:spcBef>
                <a:spcPct val="20000"/>
              </a:spcBef>
              <a:buNone/>
            </a:pPr>
            <a:r>
              <a:rPr lang="en-CA" altLang="en-US" dirty="0">
                <a:solidFill>
                  <a:schemeClr val="tx1"/>
                </a:solidFill>
                <a:latin typeface="Arial" panose="020B0604020202020204" pitchFamily="34" charset="0"/>
              </a:rPr>
              <a:t>Purpose ─	To provide local government officials in BC with current information on</a:t>
            </a:r>
            <a:r>
              <a:rPr lang="en-CA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:</a:t>
            </a:r>
          </a:p>
          <a:p>
            <a:pPr marL="1828800" indent="-1828800">
              <a:spcBef>
                <a:spcPct val="20000"/>
              </a:spcBef>
              <a:buNone/>
            </a:pPr>
            <a:endParaRPr lang="en-CA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Times" panose="02020603050405020304" pitchFamily="18" charset="0"/>
              <a:buChar char="•"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today’s </a:t>
            </a:r>
            <a:r>
              <a:rPr lang="en-CA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factory-built housing &amp; </a:t>
            </a: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the Canadian industry</a:t>
            </a:r>
          </a:p>
          <a:p>
            <a:pPr>
              <a:spcBef>
                <a:spcPct val="20000"/>
              </a:spcBef>
              <a:buFont typeface="Times" panose="02020603050405020304" pitchFamily="18" charset="0"/>
              <a:buChar char="•"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regulatory requirements that apply to </a:t>
            </a:r>
            <a:r>
              <a:rPr lang="en-CA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factory-built housing in </a:t>
            </a: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BC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−"/>
            </a:pPr>
            <a:r>
              <a:rPr lang="en-CA" altLang="en-US" sz="2200" dirty="0">
                <a:latin typeface="Arial" panose="020B0604020202020204" pitchFamily="34" charset="0"/>
              </a:rPr>
              <a:t>technical and administrative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−"/>
            </a:pPr>
            <a:r>
              <a:rPr lang="en-CA" altLang="en-US" sz="2200" dirty="0">
                <a:latin typeface="Arial" panose="020B0604020202020204" pitchFamily="34" charset="0"/>
              </a:rPr>
              <a:t>confirming compliance</a:t>
            </a:r>
          </a:p>
          <a:p>
            <a:pPr>
              <a:spcBef>
                <a:spcPct val="20000"/>
              </a:spcBef>
              <a:buFont typeface="Times" panose="02020603050405020304" pitchFamily="18" charset="0"/>
              <a:buChar char="•"/>
            </a:pPr>
            <a:r>
              <a:rPr lang="en-CA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issues and solutions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0F60-B780-4DE1-A88F-C709BD8BDF2C}" type="slidenum">
              <a:rPr lang="en-CA" smtClean="0"/>
              <a:pPr/>
              <a:t>2</a:t>
            </a:fld>
            <a:endParaRPr lang="en-CA" dirty="0"/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11252251" y="6307667"/>
            <a:ext cx="6830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0 -</a:t>
            </a:r>
            <a:endParaRPr lang="en-CA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368" y="5454505"/>
            <a:ext cx="1209438" cy="853162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-222" y="0"/>
            <a:ext cx="12202607" cy="6866985"/>
            <a:chOff x="-222" y="0"/>
            <a:chExt cx="12202607" cy="6866985"/>
          </a:xfrm>
        </p:grpSpPr>
        <p:sp>
          <p:nvSpPr>
            <p:cNvPr id="12" name="Rectangle 11"/>
            <p:cNvSpPr/>
            <p:nvPr/>
          </p:nvSpPr>
          <p:spPr>
            <a:xfrm>
              <a:off x="-222" y="6757257"/>
              <a:ext cx="12202385" cy="10972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64000">
                  <a:srgbClr val="4F4F65"/>
                </a:gs>
                <a:gs pos="100000">
                  <a:srgbClr val="94919B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202385" cy="9603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64000">
                  <a:srgbClr val="4F4F65"/>
                </a:gs>
                <a:gs pos="100000">
                  <a:srgbClr val="94919B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xmlns="" val="150884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154" y="534838"/>
            <a:ext cx="9915181" cy="786136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rgbClr val="1B671F"/>
                </a:solidFill>
              </a:rPr>
              <a:t>Factory-Built Housing in Canada:</a:t>
            </a:r>
            <a:br>
              <a:rPr lang="en-CA" dirty="0" smtClean="0">
                <a:solidFill>
                  <a:srgbClr val="1B671F"/>
                </a:solidFill>
              </a:rPr>
            </a:br>
            <a:r>
              <a:rPr lang="en-CA" dirty="0" smtClean="0">
                <a:solidFill>
                  <a:srgbClr val="1B671F"/>
                </a:solidFill>
              </a:rPr>
              <a:t>Issues </a:t>
            </a:r>
            <a:r>
              <a:rPr lang="en-CA" dirty="0">
                <a:solidFill>
                  <a:srgbClr val="1B671F"/>
                </a:solidFill>
              </a:rPr>
              <a:t>in BC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9978" y="1639019"/>
            <a:ext cx="7873736" cy="3661851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buFont typeface="Times" panose="02020603050405020304" pitchFamily="18" charset="0"/>
              <a:buChar char="•"/>
            </a:pPr>
            <a:r>
              <a:rPr lang="en-CA" altLang="en-US" dirty="0">
                <a:solidFill>
                  <a:schemeClr val="tx1"/>
                </a:solidFill>
                <a:latin typeface="Arial" panose="020B0604020202020204" pitchFamily="34" charset="0"/>
              </a:rPr>
              <a:t>CSA Z240.10.1 “Site Preparation, Foundation and Anchorage of Manufactured Homes”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−"/>
            </a:pPr>
            <a:r>
              <a:rPr lang="en-CA" altLang="en-US" dirty="0">
                <a:latin typeface="Arial" panose="020B0604020202020204" pitchFamily="34" charset="0"/>
              </a:rPr>
              <a:t>acceptance of foundations and anchorage that comply with the standard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−"/>
            </a:pPr>
            <a:r>
              <a:rPr lang="en-US" altLang="en-US" dirty="0">
                <a:latin typeface="Arial" panose="020B0604020202020204" pitchFamily="34" charset="0"/>
              </a:rPr>
              <a:t>see Module 4</a:t>
            </a:r>
            <a:endParaRPr lang="en-CA" altLang="en-US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Times" panose="02020603050405020304" pitchFamily="18" charset="0"/>
              <a:buChar char="•"/>
            </a:pPr>
            <a:r>
              <a:rPr lang="en-CA" altLang="en-US" dirty="0">
                <a:solidFill>
                  <a:schemeClr val="tx1"/>
                </a:solidFill>
                <a:latin typeface="Arial" panose="020B0604020202020204" pitchFamily="34" charset="0"/>
              </a:rPr>
              <a:t>Permitting, inspection and acceptance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−"/>
            </a:pPr>
            <a:r>
              <a:rPr lang="en-CA" altLang="en-US" dirty="0">
                <a:latin typeface="Arial" panose="020B0604020202020204" pitchFamily="34" charset="0"/>
              </a:rPr>
              <a:t>what is needed for acceptance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−"/>
            </a:pPr>
            <a:r>
              <a:rPr lang="en-US" altLang="en-US" dirty="0">
                <a:latin typeface="Arial" panose="020B0604020202020204" pitchFamily="34" charset="0"/>
              </a:rPr>
              <a:t>see Module 6</a:t>
            </a:r>
            <a:endParaRPr lang="en-CA" altLang="en-US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Times" panose="02020603050405020304" pitchFamily="18" charset="0"/>
              <a:buChar char="•"/>
            </a:pPr>
            <a:r>
              <a:rPr lang="en-CA" altLang="en-US" dirty="0">
                <a:solidFill>
                  <a:schemeClr val="tx1"/>
                </a:solidFill>
                <a:latin typeface="Arial" panose="020B0604020202020204" pitchFamily="34" charset="0"/>
              </a:rPr>
              <a:t>Municipal Bylaws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−"/>
            </a:pPr>
            <a:r>
              <a:rPr lang="en-CA" altLang="en-US" dirty="0">
                <a:latin typeface="Arial" panose="020B0604020202020204" pitchFamily="34" charset="0"/>
              </a:rPr>
              <a:t>see Module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0F60-B780-4DE1-A88F-C709BD8BDF2C}" type="slidenum">
              <a:rPr lang="en-CA" smtClean="0"/>
              <a:pPr/>
              <a:t>3</a:t>
            </a:fld>
            <a:endParaRPr lang="en-CA" dirty="0"/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11252251" y="6307667"/>
            <a:ext cx="6830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0 -</a:t>
            </a:r>
            <a:endParaRPr lang="en-CA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368" y="5454505"/>
            <a:ext cx="1209438" cy="853162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-222" y="0"/>
            <a:ext cx="12202607" cy="6866985"/>
            <a:chOff x="-222" y="0"/>
            <a:chExt cx="12202607" cy="6866985"/>
          </a:xfrm>
        </p:grpSpPr>
        <p:sp>
          <p:nvSpPr>
            <p:cNvPr id="12" name="Rectangle 11"/>
            <p:cNvSpPr/>
            <p:nvPr/>
          </p:nvSpPr>
          <p:spPr>
            <a:xfrm>
              <a:off x="-222" y="6757257"/>
              <a:ext cx="12202385" cy="10972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64000">
                  <a:srgbClr val="4F4F65"/>
                </a:gs>
                <a:gs pos="100000">
                  <a:srgbClr val="94919B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202385" cy="9603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64000">
                  <a:srgbClr val="4F4F65"/>
                </a:gs>
                <a:gs pos="100000">
                  <a:srgbClr val="94919B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xmlns="" val="7846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9979" y="534838"/>
            <a:ext cx="9555480" cy="786136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rgbClr val="1B671F"/>
                </a:solidFill>
              </a:rPr>
              <a:t>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9978" y="1639019"/>
            <a:ext cx="7873736" cy="3661851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n-CA" altLang="en-US" dirty="0">
                <a:solidFill>
                  <a:schemeClr val="tx1"/>
                </a:solidFill>
                <a:latin typeface="Arial" panose="020B0604020202020204" pitchFamily="34" charset="0"/>
              </a:rPr>
              <a:t>Who We Are </a:t>
            </a:r>
            <a:r>
              <a:rPr lang="en-CA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– CHBA-MOD and </a:t>
            </a:r>
            <a:r>
              <a:rPr lang="en-CA" altLang="en-US" dirty="0">
                <a:solidFill>
                  <a:schemeClr val="tx1"/>
                </a:solidFill>
                <a:latin typeface="Arial" panose="020B0604020202020204" pitchFamily="34" charset="0"/>
              </a:rPr>
              <a:t>MHABC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n-CA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Factory-Built Housing - Then </a:t>
            </a:r>
            <a:r>
              <a:rPr lang="en-CA" altLang="en-US" dirty="0">
                <a:solidFill>
                  <a:schemeClr val="tx1"/>
                </a:solidFill>
                <a:latin typeface="Arial" panose="020B0604020202020204" pitchFamily="34" charset="0"/>
              </a:rPr>
              <a:t>and Now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n-CA" altLang="en-US" dirty="0">
                <a:solidFill>
                  <a:schemeClr val="tx1"/>
                </a:solidFill>
                <a:latin typeface="Arial" panose="020B0604020202020204" pitchFamily="34" charset="0"/>
              </a:rPr>
              <a:t>The Industry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0F60-B780-4DE1-A88F-C709BD8BDF2C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11252251" y="6307667"/>
            <a:ext cx="6830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0 -</a:t>
            </a:r>
            <a:endParaRPr lang="en-CA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368" y="5454505"/>
            <a:ext cx="1209438" cy="853162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-222" y="0"/>
            <a:ext cx="12202607" cy="6866985"/>
            <a:chOff x="-222" y="0"/>
            <a:chExt cx="12202607" cy="6866985"/>
          </a:xfrm>
        </p:grpSpPr>
        <p:sp>
          <p:nvSpPr>
            <p:cNvPr id="12" name="Rectangle 11"/>
            <p:cNvSpPr/>
            <p:nvPr/>
          </p:nvSpPr>
          <p:spPr>
            <a:xfrm>
              <a:off x="-222" y="6757257"/>
              <a:ext cx="12202385" cy="10972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64000">
                  <a:srgbClr val="4F4F65"/>
                </a:gs>
                <a:gs pos="100000">
                  <a:srgbClr val="94919B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202385" cy="9603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64000">
                  <a:srgbClr val="4F4F65"/>
                </a:gs>
                <a:gs pos="100000">
                  <a:srgbClr val="94919B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xmlns="" val="385991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9979" y="534838"/>
            <a:ext cx="9555480" cy="786136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rgbClr val="1B671F"/>
                </a:solidFill>
              </a:rPr>
              <a:t>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9978" y="1639019"/>
            <a:ext cx="7873736" cy="3661851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n-CA" altLang="en-US" dirty="0">
                <a:solidFill>
                  <a:schemeClr val="tx1"/>
                </a:solidFill>
                <a:latin typeface="Arial" panose="020B0604020202020204" pitchFamily="34" charset="0"/>
              </a:rPr>
              <a:t>Who We Are – </a:t>
            </a:r>
            <a:r>
              <a:rPr lang="en-CA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CHBA-MOD </a:t>
            </a:r>
            <a:r>
              <a:rPr lang="en-CA" altLang="en-US" dirty="0">
                <a:solidFill>
                  <a:schemeClr val="tx1"/>
                </a:solidFill>
                <a:latin typeface="Arial" panose="020B0604020202020204" pitchFamily="34" charset="0"/>
              </a:rPr>
              <a:t>and MHABC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n-CA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Factory-Built Housing - Then </a:t>
            </a:r>
            <a:r>
              <a:rPr lang="en-CA" altLang="en-US" dirty="0">
                <a:solidFill>
                  <a:schemeClr val="tx1"/>
                </a:solidFill>
                <a:latin typeface="Arial" panose="020B0604020202020204" pitchFamily="34" charset="0"/>
              </a:rPr>
              <a:t>and Now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n-CA" altLang="en-US" dirty="0">
                <a:solidFill>
                  <a:schemeClr val="tx1"/>
                </a:solidFill>
                <a:latin typeface="Arial" panose="020B0604020202020204" pitchFamily="34" charset="0"/>
              </a:rPr>
              <a:t>The Industry</a:t>
            </a:r>
          </a:p>
          <a:p>
            <a:pPr marL="514350" indent="-514350" eaLnBrk="0" hangingPunct="0">
              <a:spcBef>
                <a:spcPts val="800"/>
              </a:spcBef>
              <a:buFont typeface="+mj-lt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Applicable Technical Requirements</a:t>
            </a:r>
          </a:p>
          <a:p>
            <a:pPr marL="514350" indent="-514350" eaLnBrk="0" hangingPunct="0">
              <a:spcBef>
                <a:spcPts val="800"/>
              </a:spcBef>
              <a:buFont typeface="+mj-lt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Facilitating Compliance</a:t>
            </a:r>
          </a:p>
          <a:p>
            <a:pPr marL="514350" indent="-514350" eaLnBrk="0" hangingPunct="0">
              <a:spcBef>
                <a:spcPts val="800"/>
              </a:spcBef>
              <a:buFont typeface="+mj-lt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Confirming Compliance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0F60-B780-4DE1-A88F-C709BD8BDF2C}" type="slidenum">
              <a:rPr lang="en-CA" smtClean="0"/>
              <a:pPr/>
              <a:t>5</a:t>
            </a:fld>
            <a:endParaRPr lang="en-CA" dirty="0"/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11252251" y="6307667"/>
            <a:ext cx="6830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0 -</a:t>
            </a:r>
            <a:endParaRPr lang="en-CA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368" y="5454505"/>
            <a:ext cx="1209438" cy="853162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-222" y="0"/>
            <a:ext cx="12202607" cy="6866985"/>
            <a:chOff x="-222" y="0"/>
            <a:chExt cx="12202607" cy="6866985"/>
          </a:xfrm>
        </p:grpSpPr>
        <p:sp>
          <p:nvSpPr>
            <p:cNvPr id="12" name="Rectangle 11"/>
            <p:cNvSpPr/>
            <p:nvPr/>
          </p:nvSpPr>
          <p:spPr>
            <a:xfrm>
              <a:off x="-222" y="6757257"/>
              <a:ext cx="12202385" cy="10972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64000">
                  <a:srgbClr val="4F4F65"/>
                </a:gs>
                <a:gs pos="100000">
                  <a:srgbClr val="94919B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202385" cy="9603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64000">
                  <a:srgbClr val="4F4F65"/>
                </a:gs>
                <a:gs pos="100000">
                  <a:srgbClr val="94919B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xmlns="" val="354526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9979" y="534838"/>
            <a:ext cx="9555480" cy="786136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rgbClr val="1B671F"/>
                </a:solidFill>
              </a:rPr>
              <a:t>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9978" y="1639019"/>
            <a:ext cx="7873736" cy="4056701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n-CA" altLang="en-US" dirty="0">
                <a:solidFill>
                  <a:schemeClr val="tx1"/>
                </a:solidFill>
                <a:latin typeface="Arial" panose="020B0604020202020204" pitchFamily="34" charset="0"/>
              </a:rPr>
              <a:t>Who We Are </a:t>
            </a:r>
            <a:r>
              <a:rPr lang="en-CA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– CHBA-MOD </a:t>
            </a:r>
            <a:r>
              <a:rPr lang="en-CA" altLang="en-US" dirty="0">
                <a:solidFill>
                  <a:schemeClr val="tx1"/>
                </a:solidFill>
                <a:latin typeface="Arial" panose="020B0604020202020204" pitchFamily="34" charset="0"/>
              </a:rPr>
              <a:t>and MHABC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n-CA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Factory Built Housin</a:t>
            </a:r>
            <a:r>
              <a:rPr lang="en-CA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g - </a:t>
            </a:r>
            <a:r>
              <a:rPr lang="en-CA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Then </a:t>
            </a:r>
            <a:r>
              <a:rPr lang="en-CA" altLang="en-US" dirty="0">
                <a:solidFill>
                  <a:schemeClr val="tx1"/>
                </a:solidFill>
                <a:latin typeface="Arial" panose="020B0604020202020204" pitchFamily="34" charset="0"/>
              </a:rPr>
              <a:t>and Now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n-CA" altLang="en-US" dirty="0">
                <a:solidFill>
                  <a:schemeClr val="tx1"/>
                </a:solidFill>
                <a:latin typeface="Arial" panose="020B0604020202020204" pitchFamily="34" charset="0"/>
              </a:rPr>
              <a:t>The Industry</a:t>
            </a:r>
          </a:p>
          <a:p>
            <a:pPr marL="514350" indent="-514350" eaLnBrk="0" hangingPunct="0">
              <a:spcBef>
                <a:spcPts val="800"/>
              </a:spcBef>
              <a:buFont typeface="+mj-lt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Applicable Technical Requirements</a:t>
            </a:r>
          </a:p>
          <a:p>
            <a:pPr marL="514350" indent="-514350" eaLnBrk="0" hangingPunct="0">
              <a:spcBef>
                <a:spcPts val="800"/>
              </a:spcBef>
              <a:buFont typeface="+mj-lt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Facilitating Compliance</a:t>
            </a:r>
          </a:p>
          <a:p>
            <a:pPr marL="514350" indent="-514350" eaLnBrk="0" hangingPunct="0">
              <a:spcBef>
                <a:spcPts val="800"/>
              </a:spcBef>
              <a:buFont typeface="+mj-lt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Confirming Compliance</a:t>
            </a:r>
          </a:p>
          <a:p>
            <a:pPr marL="514350" indent="-514350" eaLnBrk="0" hangingPunct="0">
              <a:spcBef>
                <a:spcPts val="800"/>
              </a:spcBef>
              <a:buFont typeface="+mj-lt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Challenges</a:t>
            </a:r>
          </a:p>
          <a:p>
            <a:pPr marL="514350" indent="-514350" eaLnBrk="0" hangingPunct="0">
              <a:spcBef>
                <a:spcPts val="800"/>
              </a:spcBef>
              <a:buFont typeface="+mj-lt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Take-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</a:rPr>
              <a:t>Aways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0F60-B780-4DE1-A88F-C709BD8BDF2C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11252251" y="6307667"/>
            <a:ext cx="6830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0 -</a:t>
            </a:r>
            <a:endParaRPr lang="en-CA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368" y="5454505"/>
            <a:ext cx="1209438" cy="853162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-222" y="0"/>
            <a:ext cx="12202607" cy="6866985"/>
            <a:chOff x="-222" y="0"/>
            <a:chExt cx="12202607" cy="6866985"/>
          </a:xfrm>
        </p:grpSpPr>
        <p:sp>
          <p:nvSpPr>
            <p:cNvPr id="12" name="Rectangle 11"/>
            <p:cNvSpPr/>
            <p:nvPr/>
          </p:nvSpPr>
          <p:spPr>
            <a:xfrm>
              <a:off x="-222" y="6757257"/>
              <a:ext cx="12202385" cy="10972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64000">
                  <a:srgbClr val="4F4F65"/>
                </a:gs>
                <a:gs pos="100000">
                  <a:srgbClr val="94919B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202385" cy="9603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64000">
                  <a:srgbClr val="4F4F65"/>
                </a:gs>
                <a:gs pos="100000">
                  <a:srgbClr val="94919B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xmlns="" val="195257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59272</TotalTime>
  <Words>391</Words>
  <Application>Microsoft Office PowerPoint</Application>
  <PresentationFormat>Custom</PresentationFormat>
  <Paragraphs>90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Factory-Built Housing in Canada</vt:lpstr>
      <vt:lpstr>Factory-Built Housing in Canada: Issues in BC</vt:lpstr>
      <vt:lpstr>Modules</vt:lpstr>
      <vt:lpstr>Modules</vt:lpstr>
      <vt:lpstr>Modules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CHBA Strategic Directions 2013</dc:title>
  <dc:creator>Kevin Lee</dc:creator>
  <cp:lastModifiedBy>G</cp:lastModifiedBy>
  <cp:revision>567</cp:revision>
  <cp:lastPrinted>2014-11-07T19:54:31Z</cp:lastPrinted>
  <dcterms:created xsi:type="dcterms:W3CDTF">2013-07-29T13:34:56Z</dcterms:created>
  <dcterms:modified xsi:type="dcterms:W3CDTF">2017-08-31T17:34:30Z</dcterms:modified>
</cp:coreProperties>
</file>