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5" r:id="rId2"/>
    <p:sldId id="538" r:id="rId3"/>
    <p:sldId id="539" r:id="rId4"/>
    <p:sldId id="540" r:id="rId5"/>
    <p:sldId id="541" r:id="rId6"/>
    <p:sldId id="542" r:id="rId7"/>
    <p:sldId id="54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71F"/>
    <a:srgbClr val="9900CC"/>
    <a:srgbClr val="7F7F7F"/>
    <a:srgbClr val="268321"/>
    <a:srgbClr val="D9E2D0"/>
    <a:srgbClr val="385723"/>
    <a:srgbClr val="00B01D"/>
    <a:srgbClr val="0000CC"/>
    <a:srgbClr val="FF3300"/>
    <a:srgbClr val="03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95219" autoAdjust="0"/>
  </p:normalViewPr>
  <p:slideViewPr>
    <p:cSldViewPr snapToGrid="0">
      <p:cViewPr varScale="1">
        <p:scale>
          <a:sx n="86" d="100"/>
          <a:sy n="86" d="100"/>
        </p:scale>
        <p:origin x="-90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2017-08-31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5008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The Industry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Module 3 provides an overview of the prefabricated building industry</a:t>
            </a:r>
            <a:r>
              <a:rPr lang="en-CA" sz="1800" baseline="0" dirty="0" smtClean="0"/>
              <a:t> in Canada</a:t>
            </a:r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2604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Industry – Highlights 2015</a:t>
            </a:r>
          </a:p>
          <a:p>
            <a:endParaRPr lang="en-US" sz="1800" dirty="0" smtClean="0"/>
          </a:p>
          <a:p>
            <a:r>
              <a:rPr lang="en-US" sz="1800" dirty="0" smtClean="0"/>
              <a:t>National</a:t>
            </a:r>
          </a:p>
          <a:p>
            <a:endParaRPr lang="en-US" sz="1800" dirty="0" smtClean="0"/>
          </a:p>
          <a:p>
            <a:r>
              <a:rPr lang="en-CA" sz="1800" dirty="0" smtClean="0"/>
              <a:t>Prefabricated</a:t>
            </a:r>
            <a:r>
              <a:rPr lang="en-CA" sz="1800" baseline="0" dirty="0" smtClean="0"/>
              <a:t> building construction is an important industry in Canada.</a:t>
            </a:r>
          </a:p>
          <a:p>
            <a:r>
              <a:rPr lang="en-CA" sz="1800" baseline="0" dirty="0" smtClean="0"/>
              <a:t>The most recent statistics available are from 2015.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In 2015, the industry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 supported over 25,500 full time jobs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 contributed over $1.6 billion in economic activity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 contributed $588 million in federal and provincial taxes</a:t>
            </a:r>
            <a:r>
              <a:rPr lang="en-CA" sz="1800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77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Industry – Highlights 2015</a:t>
            </a:r>
          </a:p>
          <a:p>
            <a:endParaRPr lang="en-US" sz="1800" dirty="0" smtClean="0"/>
          </a:p>
          <a:p>
            <a:r>
              <a:rPr lang="en-CA" sz="1800" baseline="0" dirty="0" smtClean="0"/>
              <a:t>British Columbia</a:t>
            </a:r>
          </a:p>
          <a:p>
            <a:endParaRPr lang="en-CA" sz="1800" baseline="0" dirty="0" smtClean="0"/>
          </a:p>
          <a:p>
            <a:r>
              <a:rPr lang="en-CA" sz="1800" baseline="0" dirty="0" smtClean="0"/>
              <a:t>In BC, the prefabricated building construction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supported 2,792 jobs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contributed $614 million in economic activity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 contributed $78 million in federal</a:t>
            </a:r>
            <a:r>
              <a:rPr lang="en-US" altLang="en-US" sz="1800" baseline="0" dirty="0" smtClean="0">
                <a:solidFill>
                  <a:schemeClr val="tx1"/>
                </a:solidFill>
              </a:rPr>
              <a:t> and provincial taxes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and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</a:rPr>
              <a:t>  provided $284 million in wages and business profits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1393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Industry – National</a:t>
            </a:r>
          </a:p>
          <a:p>
            <a:endParaRPr lang="en-US" sz="1800" dirty="0" smtClean="0"/>
          </a:p>
          <a:p>
            <a:r>
              <a:rPr lang="en-CA" sz="1800" dirty="0" smtClean="0"/>
              <a:t>Single Family - Share</a:t>
            </a:r>
            <a:endParaRPr lang="en-CA" sz="1800" baseline="0" dirty="0" smtClean="0"/>
          </a:p>
          <a:p>
            <a:endParaRPr lang="en-CA" sz="1800" baseline="0" dirty="0" smtClean="0"/>
          </a:p>
          <a:p>
            <a:r>
              <a:rPr lang="en-CA" sz="1800" dirty="0" smtClean="0"/>
              <a:t>In 2015, prefabricated</a:t>
            </a:r>
            <a:r>
              <a:rPr lang="en-CA" sz="1800" baseline="0" dirty="0" smtClean="0"/>
              <a:t> single family homes constituted </a:t>
            </a:r>
          </a:p>
          <a:p>
            <a:r>
              <a:rPr lang="en-CA" sz="1800" baseline="0" dirty="0" smtClean="0"/>
              <a:t>more than 15% of the single-family market</a:t>
            </a:r>
          </a:p>
          <a:p>
            <a:r>
              <a:rPr lang="en-CA" sz="1800" baseline="0" dirty="0" smtClean="0"/>
              <a:t>And the share continues to grow.</a:t>
            </a:r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93965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Industry – Factories</a:t>
            </a:r>
          </a:p>
          <a:p>
            <a:endParaRPr lang="en-CA" sz="1800" baseline="0" dirty="0" smtClean="0"/>
          </a:p>
          <a:p>
            <a:r>
              <a:rPr lang="en-CA" sz="1800" dirty="0" smtClean="0"/>
              <a:t>The number of factories in Canada and around the world </a:t>
            </a:r>
          </a:p>
          <a:p>
            <a:r>
              <a:rPr lang="en-CA" sz="1800" dirty="0" smtClean="0"/>
              <a:t>certified to build to Canadian</a:t>
            </a:r>
            <a:r>
              <a:rPr lang="en-CA" sz="1800" baseline="0" dirty="0" smtClean="0"/>
              <a:t> requirements </a:t>
            </a:r>
          </a:p>
          <a:p>
            <a:r>
              <a:rPr lang="en-CA" sz="1800" baseline="0" dirty="0" smtClean="0"/>
              <a:t>continues to increase</a:t>
            </a:r>
            <a:r>
              <a:rPr lang="en-CA" sz="1800" dirty="0" smtClean="0"/>
              <a:t>. </a:t>
            </a:r>
          </a:p>
          <a:p>
            <a:endParaRPr lang="en-CA" sz="1800" dirty="0" smtClean="0"/>
          </a:p>
          <a:p>
            <a:r>
              <a:rPr lang="en-CA" sz="1800" dirty="0" smtClean="0"/>
              <a:t>In 2016, there were 21 certified</a:t>
            </a:r>
            <a:r>
              <a:rPr lang="en-CA" sz="1800" baseline="0" dirty="0" smtClean="0"/>
              <a:t> plants in BC</a:t>
            </a:r>
            <a:r>
              <a:rPr lang="en-CA" sz="1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6881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3 – Industry – Factories</a:t>
            </a:r>
          </a:p>
          <a:p>
            <a:endParaRPr lang="en-CA" sz="1800" baseline="0" dirty="0" smtClean="0"/>
          </a:p>
          <a:p>
            <a:r>
              <a:rPr lang="en-CA" sz="1800" dirty="0" smtClean="0"/>
              <a:t>The certified</a:t>
            </a:r>
            <a:r>
              <a:rPr lang="en-CA" sz="1800" baseline="0" dirty="0" smtClean="0"/>
              <a:t> plants in BC that are members of MHABC are: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err="1" smtClean="0"/>
              <a:t>Britco</a:t>
            </a:r>
            <a:r>
              <a:rPr lang="en-CA" sz="1800" dirty="0" smtClean="0"/>
              <a:t> Structures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err="1" smtClean="0"/>
              <a:t>Chaparrel</a:t>
            </a:r>
            <a:r>
              <a:rPr lang="en-CA" sz="1800" dirty="0" smtClean="0"/>
              <a:t> Industries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smtClean="0"/>
              <a:t>Freeport Industries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smtClean="0"/>
              <a:t>Moduline Industries (Canada)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smtClean="0"/>
              <a:t>SRI Homes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CA" sz="1800" dirty="0" smtClean="0"/>
              <a:t>Stratford Building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0115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="" xmlns:p14="http://schemas.microsoft.com/office/powerpoint/2010/main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</a:t>
            </a:r>
            <a:r>
              <a:rPr lang="en-CA" i="1" dirty="0" smtClean="0">
                <a:solidFill>
                  <a:schemeClr val="bg1"/>
                </a:solidFill>
              </a:rPr>
              <a:t>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3: The </a:t>
            </a:r>
            <a:r>
              <a:rPr lang="en-CA" i="1" dirty="0" smtClean="0">
                <a:solidFill>
                  <a:schemeClr val="bg1"/>
                </a:solidFill>
              </a:rPr>
              <a:t>Factory-Built</a:t>
            </a:r>
            <a:r>
              <a:rPr lang="en-CA" i="1" dirty="0">
                <a:solidFill>
                  <a:schemeClr val="bg1"/>
                </a:solidFill>
              </a:rPr>
              <a:t/>
            </a:r>
            <a:br>
              <a:rPr lang="en-CA" i="1" dirty="0">
                <a:solidFill>
                  <a:schemeClr val="bg1"/>
                </a:solidFill>
              </a:rPr>
            </a:br>
            <a:r>
              <a:rPr lang="en-CA" i="1" dirty="0" smtClean="0">
                <a:solidFill>
                  <a:schemeClr val="bg1"/>
                </a:solidFill>
              </a:rPr>
              <a:t>Housing Industry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918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620"/>
    </mc:Choice>
    <mc:Fallback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49978" y="1479666"/>
            <a:ext cx="9685352" cy="420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</a:t>
            </a: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E79D76D-46DD-4A97-BB77-76D999EC6F14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16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Industry – Highlights 2015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759774"/>
            <a:ext cx="9387840" cy="423869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en-US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Industry - National </a:t>
            </a:r>
            <a:endParaRPr lang="en-US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over 25,500 full time jobs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over $1.6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in economic activity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contributed $588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in federal and provincial taxes</a:t>
            </a:r>
          </a:p>
          <a:p>
            <a:pPr marL="0" indent="0">
              <a:spcBef>
                <a:spcPts val="200"/>
              </a:spcBef>
              <a:spcAft>
                <a:spcPts val="0"/>
              </a:spcAft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00"/>
              </a:spcBef>
              <a:spcAft>
                <a:spcPts val="0"/>
              </a:spcAft>
            </a:pPr>
            <a:endParaRPr lang="en-CA" alt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00"/>
              </a:spcBef>
              <a:tabLst>
                <a:tab pos="2876550" algn="l"/>
              </a:tabLst>
            </a:pP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200"/>
              </a:spcBef>
              <a:spcAft>
                <a:spcPts val="0"/>
              </a:spcAft>
              <a:tabLst>
                <a:tab pos="2876550" algn="l"/>
              </a:tabLst>
            </a:pPr>
            <a:r>
              <a:rPr lang="en-CA" sz="1600" i="1" dirty="0"/>
              <a:t>[CMHI Manufactured Building Survey]</a:t>
            </a:r>
            <a:endParaRPr lang="en-CA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00"/>
              </a:spcBef>
              <a:buNone/>
              <a:tabLst>
                <a:tab pos="2876550" algn="l"/>
              </a:tabLst>
            </a:pPr>
            <a:endParaRPr lang="en-US" altLang="en-US" sz="24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347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Industry – Highlights </a:t>
            </a:r>
            <a:r>
              <a:rPr lang="en-CA" dirty="0">
                <a:solidFill>
                  <a:srgbClr val="1B671F"/>
                </a:solidFill>
              </a:rPr>
              <a:t>2015 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978" y="1481329"/>
            <a:ext cx="9576261" cy="5303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the </a:t>
            </a:r>
            <a:b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– </a:t>
            </a:r>
            <a:b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 smtClean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80" t="22129" r="50005" b="53491"/>
          <a:stretch/>
        </p:blipFill>
        <p:spPr>
          <a:xfrm>
            <a:off x="5286895" y="1481329"/>
            <a:ext cx="6306895" cy="485145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9" name="Group 8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865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Industry – Single Family – 2015 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978" y="1401206"/>
            <a:ext cx="9576261" cy="1992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</a:p>
          <a:p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15,734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factory-built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single-family homes</a:t>
            </a:r>
          </a:p>
          <a:p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15.6%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</a:t>
            </a:r>
            <a:b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47" t="64359" r="6917" b="9971"/>
          <a:stretch/>
        </p:blipFill>
        <p:spPr>
          <a:xfrm>
            <a:off x="5784980" y="1615825"/>
            <a:ext cx="6020479" cy="458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Industry – Certified Factories – 2015 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79792" y="1457359"/>
            <a:ext cx="4712208" cy="4713923"/>
          </a:xfrm>
        </p:spPr>
        <p:txBody>
          <a:bodyPr/>
          <a:lstStyle/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factories certified to produce housing for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 lvl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18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in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to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7026954"/>
              </p:ext>
            </p:extLst>
          </p:nvPr>
        </p:nvGraphicFramePr>
        <p:xfrm>
          <a:off x="2468310" y="1320974"/>
          <a:ext cx="4841966" cy="479270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407469"/>
                <a:gridCol w="778382"/>
                <a:gridCol w="943429"/>
                <a:gridCol w="743855"/>
                <a:gridCol w="968831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effectLst/>
                        </a:rPr>
                        <a:t>Certified Factories: </a:t>
                      </a:r>
                      <a:endParaRPr lang="en-CA" sz="2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CSA </a:t>
                      </a:r>
                      <a:r>
                        <a:rPr lang="en-CA" sz="1800" dirty="0">
                          <a:effectLst/>
                        </a:rPr>
                        <a:t>A277 </a:t>
                      </a:r>
                      <a:r>
                        <a:rPr lang="en-CA" sz="1800" dirty="0" smtClean="0">
                          <a:effectLst/>
                        </a:rPr>
                        <a:t>&amp; CSA </a:t>
                      </a:r>
                      <a:r>
                        <a:rPr lang="en-CA" sz="1800" dirty="0">
                          <a:effectLst/>
                        </a:rPr>
                        <a:t>Z240 </a:t>
                      </a:r>
                      <a:r>
                        <a:rPr lang="en-CA" sz="1800" dirty="0" smtClean="0">
                          <a:effectLst/>
                        </a:rPr>
                        <a:t>MH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01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Location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2001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2007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2009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2016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BC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34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AB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SK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en-CA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MB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ON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CA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CA" sz="2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QC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NB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</a:rPr>
                        <a:t>NL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-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Canada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59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75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85</a:t>
                      </a:r>
                      <a:endParaRPr lang="en-CA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114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South Korea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Arial Narrow" panose="020B0606020202030204" pitchFamily="34" charset="0"/>
                        </a:rPr>
                        <a:t>United States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en-CA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01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Total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60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80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100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160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587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200" b="0" i="1" dirty="0">
                          <a:effectLst/>
                        </a:rPr>
                        <a:t>Source: Canadian Manufactured Housing Institute based on data provided by </a:t>
                      </a:r>
                      <a:r>
                        <a:rPr lang="en-CA" sz="1200" b="0" i="1" dirty="0" smtClean="0">
                          <a:effectLst/>
                        </a:rPr>
                        <a:t>CSA, </a:t>
                      </a:r>
                      <a:r>
                        <a:rPr lang="en-CA" sz="1200" b="0" i="1" dirty="0" err="1">
                          <a:effectLst/>
                        </a:rPr>
                        <a:t>Intertek</a:t>
                      </a:r>
                      <a:r>
                        <a:rPr lang="en-CA" sz="1200" b="0" i="1" dirty="0">
                          <a:effectLst/>
                        </a:rPr>
                        <a:t> Testing Services and Quality Auditing Institute</a:t>
                      </a:r>
                      <a:endParaRPr lang="en-CA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813312" y="3716555"/>
            <a:ext cx="3250924" cy="2586911"/>
            <a:chOff x="7793964" y="3716555"/>
            <a:chExt cx="2390950" cy="1902589"/>
          </a:xfrm>
        </p:grpSpPr>
        <p:pic>
          <p:nvPicPr>
            <p:cNvPr id="11" name="Picture 1379" descr="GUILDCREST HOMES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477" y="3716555"/>
              <a:ext cx="2357437" cy="1571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793964" y="5300057"/>
              <a:ext cx="236537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66700" indent="-2667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Times" panose="02020603050405020304" pitchFamily="18" charset="0"/>
                <a:buNone/>
              </a:pPr>
              <a:r>
                <a:rPr lang="en-CA" altLang="en-US" sz="1200" i="1" dirty="0" err="1"/>
                <a:t>Guildcrest</a:t>
              </a:r>
              <a:r>
                <a:rPr lang="en-CA" altLang="en-US" sz="1200" i="1" dirty="0"/>
                <a:t> Homes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8" name="Group 17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457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The Industry – BC Factories 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3 -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979" y="1457359"/>
            <a:ext cx="9942021" cy="3742602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MHABC Member </a:t>
            </a: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Factories</a:t>
            </a:r>
          </a:p>
          <a:p>
            <a:pPr marL="0" indent="0">
              <a:spcBef>
                <a:spcPts val="200"/>
              </a:spcBef>
              <a:buNone/>
            </a:pPr>
            <a:endParaRPr lang="en-CA" sz="1400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Britco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CA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Chaparrel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Freeport Industries</a:t>
            </a:r>
          </a:p>
          <a:p>
            <a:pPr marL="342900" indent="-342900">
              <a:spcBef>
                <a:spcPts val="2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Moduline Industries (Canada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Penticton, Medicine Hat</a:t>
            </a:r>
          </a:p>
          <a:p>
            <a:pPr marL="342900" indent="-342900">
              <a:spcBef>
                <a:spcPts val="200"/>
              </a:spcBef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 Harbor Homes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 (Kelowna, Lethbridge, Estevan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Stratford Building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</a:p>
          <a:p>
            <a:pPr marL="342900" indent="-342900">
              <a:spcBef>
                <a:spcPts val="200"/>
              </a:spcBef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M Homes</a:t>
            </a:r>
            <a:endParaRPr lang="en-CA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</a:pP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543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59774</TotalTime>
  <Words>526</Words>
  <Application>Microsoft Office PowerPoint</Application>
  <PresentationFormat>Custom</PresentationFormat>
  <Paragraphs>186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The Modules</vt:lpstr>
      <vt:lpstr>The Industry – Highlights 2015</vt:lpstr>
      <vt:lpstr>The Industry – Highlights 2015 </vt:lpstr>
      <vt:lpstr>The Industry – Single Family – 2015 </vt:lpstr>
      <vt:lpstr>The Industry – Certified Factories – 2015 </vt:lpstr>
      <vt:lpstr>The Industry – BC Factories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G</cp:lastModifiedBy>
  <cp:revision>559</cp:revision>
  <cp:lastPrinted>2014-11-07T19:54:31Z</cp:lastPrinted>
  <dcterms:created xsi:type="dcterms:W3CDTF">2013-07-29T13:34:56Z</dcterms:created>
  <dcterms:modified xsi:type="dcterms:W3CDTF">2017-08-31T18:07:01Z</dcterms:modified>
</cp:coreProperties>
</file>