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56" r:id="rId2"/>
    <p:sldId id="541" r:id="rId3"/>
    <p:sldId id="550" r:id="rId4"/>
    <p:sldId id="555" r:id="rId5"/>
    <p:sldId id="537" r:id="rId6"/>
    <p:sldId id="542" r:id="rId7"/>
    <p:sldId id="544" r:id="rId8"/>
    <p:sldId id="545" r:id="rId9"/>
    <p:sldId id="557" r:id="rId10"/>
    <p:sldId id="558" r:id="rId11"/>
    <p:sldId id="559" r:id="rId12"/>
    <p:sldId id="560" r:id="rId13"/>
    <p:sldId id="561" r:id="rId14"/>
    <p:sldId id="562" r:id="rId15"/>
    <p:sldId id="563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71F"/>
    <a:srgbClr val="FFFFFF"/>
    <a:srgbClr val="7F7F7F"/>
    <a:srgbClr val="268321"/>
    <a:srgbClr val="D9E2D0"/>
    <a:srgbClr val="385723"/>
    <a:srgbClr val="00B01D"/>
    <a:srgbClr val="0000CC"/>
    <a:srgbClr val="FF3300"/>
    <a:srgbClr val="03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6" autoAdjust="0"/>
    <p:restoredTop sz="59717" autoAdjust="0"/>
  </p:normalViewPr>
  <p:slideViewPr>
    <p:cSldViewPr snapToGrid="0">
      <p:cViewPr>
        <p:scale>
          <a:sx n="71" d="100"/>
          <a:sy n="71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22/09/2017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11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Discrimination</a:t>
            </a:r>
            <a:endParaRPr lang="en-US" sz="1600" b="0" dirty="0" smtClean="0"/>
          </a:p>
          <a:p>
            <a:endParaRPr lang="en-US" sz="1800" dirty="0" smtClean="0"/>
          </a:p>
          <a:p>
            <a:r>
              <a:rPr lang="en-CA" sz="1600" dirty="0" smtClean="0"/>
              <a:t>The Modular Housing Association of the Prairie Provinces </a:t>
            </a:r>
            <a:br>
              <a:rPr lang="en-CA" sz="1600" dirty="0" smtClean="0"/>
            </a:br>
            <a:r>
              <a:rPr lang="en-CA" sz="1600" dirty="0" smtClean="0"/>
              <a:t>has developed a set of guidelines that can be used </a:t>
            </a:r>
            <a:br>
              <a:rPr lang="en-CA" sz="1600" dirty="0" smtClean="0"/>
            </a:br>
            <a:r>
              <a:rPr lang="en-CA" sz="1600" dirty="0" smtClean="0"/>
              <a:t>where architectural compatibility is an issue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43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Discrimination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An extensive survey of local government across BC found many restrictive by-laws on where and how factory-built could be located and set-up. </a:t>
            </a:r>
            <a:endParaRPr lang="en-US" sz="1600" b="0" dirty="0" smtClean="0"/>
          </a:p>
          <a:p>
            <a:endParaRPr lang="en-US" sz="1800" dirty="0" smtClean="0"/>
          </a:p>
          <a:p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75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Park Model Trailers</a:t>
            </a:r>
            <a:endParaRPr lang="en-US" sz="1600" b="0" dirty="0" smtClean="0"/>
          </a:p>
          <a:p>
            <a:endParaRPr lang="en-US" sz="1800" dirty="0" smtClean="0"/>
          </a:p>
          <a:p>
            <a:r>
              <a:rPr lang="en-US" sz="1800" dirty="0" smtClean="0"/>
              <a:t>The</a:t>
            </a:r>
            <a:r>
              <a:rPr lang="en-US" sz="1800" baseline="0" dirty="0" smtClean="0"/>
              <a:t> difference between a park model trailer and a manufactured home has been described in Module 4.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Park Model Trailers</a:t>
            </a:r>
            <a:endParaRPr lang="en-US" sz="1600" b="0" dirty="0" smtClean="0"/>
          </a:p>
          <a:p>
            <a:endParaRPr lang="en-US" sz="1800" dirty="0" smtClean="0"/>
          </a:p>
          <a:p>
            <a:r>
              <a:rPr lang="en-US" sz="1800" dirty="0" smtClean="0"/>
              <a:t>The</a:t>
            </a:r>
            <a:r>
              <a:rPr lang="en-US" sz="1800" baseline="0" dirty="0" smtClean="0"/>
              <a:t> difference between a park model trailer and a manufactured home has been described in Module 4.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Park model trailers are meant to be installed in parks or resorts for use in the non-heating season.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if park/resort is open year-round,</a:t>
            </a:r>
            <a:b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encourages use as a dwelling unit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If park model trailers are permitted to be installed in residential land-use zones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year-round occupancy permitted</a:t>
            </a:r>
            <a:endParaRPr lang="en-CA" altLang="en-US" dirty="0" smtClean="0">
              <a:latin typeface="Arial" panose="020B0604020202020204" pitchFamily="34" charset="0"/>
            </a:endParaRP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0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Park Model Trailers</a:t>
            </a:r>
            <a:endParaRPr lang="en-US" sz="1600" b="0" dirty="0" smtClean="0"/>
          </a:p>
          <a:p>
            <a:endParaRPr lang="en-US" sz="1800" dirty="0" smtClean="0"/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Aside from property tax issues, encouraging</a:t>
            </a:r>
            <a:r>
              <a:rPr lang="en-CA" altLang="en-US" sz="26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or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permitting year-round occupancy</a:t>
            </a: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unfairly threatens viability of companies that produce homes </a:t>
            </a:r>
            <a:b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that comply with requirements for dwelling units</a:t>
            </a:r>
            <a:endParaRPr lang="en-CA" altLang="en-US" dirty="0" smtClean="0">
              <a:latin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With no requirements related to installation location, </a:t>
            </a:r>
            <a:b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there is a</a:t>
            </a:r>
            <a:r>
              <a:rPr lang="en-CA" altLang="en-US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danger of structural failure in high snow or seismic load areas</a:t>
            </a: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altLang="en-US" sz="2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With virtually no energy–related requirements, permitting occupancy year-round is</a:t>
            </a:r>
            <a:endParaRPr lang="en-CA" altLang="en-US" dirty="0" smtClean="0">
              <a:latin typeface="Arial" panose="020B0604020202020204" pitchFamily="34" charset="0"/>
            </a:endParaRPr>
          </a:p>
          <a:p>
            <a:pPr marL="457200" lvl="1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contrary to provincial policy to reduce energy use and greenhouse gas emissions.</a:t>
            </a: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2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altLang="en-US" sz="2200" dirty="0" smtClean="0">
              <a:latin typeface="Arial" panose="020B0604020202020204" pitchFamily="34" charset="0"/>
            </a:endParaRP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77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Energy Efficiency and Transportation</a:t>
            </a:r>
            <a:endParaRPr lang="en-US" sz="1600" b="0" dirty="0" smtClean="0"/>
          </a:p>
          <a:p>
            <a:endParaRPr lang="en-US" sz="1800" dirty="0" smtClean="0"/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/>
              <a:t>Energy efficiency.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2800" dirty="0" smtClean="0"/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/>
              <a:t>New homes</a:t>
            </a:r>
            <a:r>
              <a:rPr lang="en-CA" sz="2800" baseline="0" dirty="0" smtClean="0"/>
              <a:t> have taken the brunt of recent initiatives despite ever-improving performance</a:t>
            </a:r>
            <a:r>
              <a:rPr lang="en-CA" sz="2800" dirty="0" smtClean="0"/>
              <a:t> achieved on a voluntary basis.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2800" dirty="0" smtClean="0"/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/>
              <a:t>Prefabricated buildings face special challenges because of the dimensional restrictions imposed by transport regulations, infrastructure and geography.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Needless to say, this is particularly problematic in BC where load width may be reduced to a maximum 14’.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dirty="0" smtClean="0"/>
              <a:t>So far, the challenges resulting from increases in minimum insulation</a:t>
            </a:r>
            <a:r>
              <a:rPr lang="en-CA" sz="2800" baseline="0" dirty="0" smtClean="0"/>
              <a:t> levels have not proven to be insurmountable.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800" baseline="0" dirty="0" smtClean="0"/>
              <a:t>As we move toward 2030 and net-zero ready, the challenges could become significant, particularly for smaller homes. 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aseline="0" dirty="0" smtClean="0"/>
              <a:t>The difficulty of achieving net-zero ready for smaller homes has already been recognized by the Province of BC.</a:t>
            </a:r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aseline="0" dirty="0" smtClean="0"/>
              <a:t>The industry will be paying very close attention to how new requirements are proposed to be implemented.</a:t>
            </a:r>
            <a:endParaRPr lang="en-CA" sz="2800" baseline="0" dirty="0" smtClean="0"/>
          </a:p>
          <a:p>
            <a:pPr marL="185738" indent="-185738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2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85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7 - Outline </a:t>
            </a:r>
            <a:endParaRPr lang="en-US" sz="1800" b="1" dirty="0"/>
          </a:p>
          <a:p>
            <a:pPr eaLnBrk="1" hangingPunct="1"/>
            <a:endParaRPr lang="en-CA" sz="1600" dirty="0" smtClean="0"/>
          </a:p>
          <a:p>
            <a:pPr eaLnBrk="1" hangingPunct="1"/>
            <a:r>
              <a:rPr lang="en-CA" sz="1600" dirty="0" smtClean="0"/>
              <a:t>This module describes some of the challenges that are being faced by the prefabricated building industry today.</a:t>
            </a:r>
          </a:p>
          <a:p>
            <a:pPr eaLnBrk="1" hangingPunct="1"/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63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CA" sz="2000" dirty="0" smtClean="0"/>
              <a:t>Two of the </a:t>
            </a:r>
            <a:r>
              <a:rPr lang="en-CA" sz="2000" baseline="0" dirty="0" smtClean="0"/>
              <a:t>main</a:t>
            </a:r>
            <a:r>
              <a:rPr lang="en-CA" sz="2000" dirty="0" smtClean="0"/>
              <a:t> challenges that the industry is facing in BC have been discussed in previous modules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sz="2000" dirty="0" smtClean="0"/>
              <a:t>Acceptance of surface foundations</a:t>
            </a:r>
            <a:r>
              <a:rPr lang="en-CA" sz="2000" baseline="0" dirty="0" smtClean="0"/>
              <a:t> and anchorage that comply with CSA Z240.10.1 is discussed in Module 4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Acceptance of prefabricated buildings that comply with the BC Building Code based on CSA A277 certification is discussed in Module 6.</a:t>
            </a: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Three additional challenges are discussed in this module:</a:t>
            </a:r>
          </a:p>
          <a:p>
            <a:pPr marL="0" indent="0" eaLnBrk="0" hangingPunct="0">
              <a:spcBef>
                <a:spcPts val="800"/>
              </a:spcBef>
              <a:buFont typeface="+mj-lt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are related to land-use bylaws </a:t>
            </a:r>
          </a:p>
          <a:p>
            <a:pPr marL="971550" lvl="1" indent="-514350" eaLnBrk="0" hangingPunct="0">
              <a:spcBef>
                <a:spcPts val="800"/>
              </a:spcBef>
              <a:buFont typeface="+mj-lt"/>
              <a:buAutoNum type="alphaLcParenR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against prefabricated buildings</a:t>
            </a:r>
          </a:p>
          <a:p>
            <a:pPr marL="971550" lvl="1" indent="-514350" eaLnBrk="0" hangingPunct="0">
              <a:spcBef>
                <a:spcPts val="800"/>
              </a:spcBef>
              <a:buFont typeface="+mj-lt"/>
              <a:buAutoNum type="alphaLcParenR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park model trailers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800"/>
              </a:spcBef>
              <a:buFont typeface="+mj-lt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third relates to energy efficiency and transportation. 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55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6 – Confirming Compliance</a:t>
            </a:r>
          </a:p>
          <a:p>
            <a:endParaRPr lang="en-US" sz="1800" dirty="0" smtClean="0"/>
          </a:p>
          <a:p>
            <a:pPr eaLnBrk="1" hangingPunct="1"/>
            <a:r>
              <a:rPr lang="en-US" sz="2000" dirty="0" smtClean="0"/>
              <a:t>Subjects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Three additional challenges are discussed in this module.</a:t>
            </a:r>
          </a:p>
          <a:p>
            <a:pPr eaLnBrk="1" hangingPunct="1"/>
            <a:endParaRPr lang="en-US" sz="2000" dirty="0" smtClean="0"/>
          </a:p>
          <a:p>
            <a:pPr marL="0" indent="0" eaLnBrk="0" hangingPunct="0">
              <a:spcBef>
                <a:spcPts val="800"/>
              </a:spcBef>
              <a:buFont typeface="+mj-lt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are related to land-use bylaws </a:t>
            </a:r>
          </a:p>
          <a:p>
            <a:pPr marL="971550" lvl="1" indent="-514350" eaLnBrk="0" hangingPunct="0">
              <a:spcBef>
                <a:spcPts val="800"/>
              </a:spcBef>
              <a:buFont typeface="+mj-lt"/>
              <a:buAutoNum type="alphaLcParenR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against prefabricated buildings</a:t>
            </a:r>
          </a:p>
          <a:p>
            <a:pPr marL="971550" lvl="1" indent="-514350" eaLnBrk="0" hangingPunct="0">
              <a:spcBef>
                <a:spcPts val="800"/>
              </a:spcBef>
              <a:buFont typeface="+mj-lt"/>
              <a:buAutoNum type="alphaLcParenR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park model trailers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spcBef>
                <a:spcPts val="800"/>
              </a:spcBef>
              <a:buFont typeface="+mj-lt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third relates to energy efficiency and transportation. 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eaLnBrk="1" hangingPunct="1"/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5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Discrimination</a:t>
            </a:r>
            <a:endParaRPr lang="en-US" sz="1600" b="0" dirty="0" smtClean="0"/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 smtClean="0"/>
              <a:t>There are cases where land-use bylaws discriminate against prefabricated</a:t>
            </a:r>
            <a:r>
              <a:rPr lang="en-CA" sz="1600" baseline="0" dirty="0" smtClean="0"/>
              <a:t> homes. </a:t>
            </a:r>
            <a:endParaRPr lang="en-CA" sz="1600" dirty="0" smtClean="0"/>
          </a:p>
          <a:p>
            <a:pPr marL="361950" lvl="1" indent="-247650">
              <a:spcBef>
                <a:spcPts val="600"/>
              </a:spcBef>
              <a:buFontTx/>
              <a:buChar char="•"/>
              <a:defRPr/>
            </a:pPr>
            <a:r>
              <a:rPr lang="en-US" sz="2000" dirty="0" smtClean="0"/>
              <a:t>sometimes</a:t>
            </a:r>
            <a:r>
              <a:rPr lang="en-US" sz="2000" baseline="0" dirty="0" smtClean="0"/>
              <a:t> this appears to be intentional</a:t>
            </a:r>
          </a:p>
          <a:p>
            <a:pPr marL="361950" lvl="1" indent="-247650">
              <a:spcBef>
                <a:spcPts val="600"/>
              </a:spcBef>
              <a:buFontTx/>
              <a:buChar char="•"/>
              <a:defRPr/>
            </a:pPr>
            <a:r>
              <a:rPr lang="en-US" sz="2000" baseline="0" dirty="0" smtClean="0"/>
              <a:t>sometimes it appears more accidental because </a:t>
            </a:r>
            <a:br>
              <a:rPr lang="en-US" sz="2000" baseline="0" dirty="0" smtClean="0"/>
            </a:br>
            <a:r>
              <a:rPr lang="en-US" sz="2000" baseline="0" dirty="0" smtClean="0"/>
              <a:t>the terminology that is used many not be consistent with current industry use.</a:t>
            </a:r>
          </a:p>
          <a:p>
            <a:pPr marL="114300" lvl="1" indent="0">
              <a:spcBef>
                <a:spcPts val="600"/>
              </a:spcBef>
              <a:buFontTx/>
              <a:buNone/>
              <a:defRPr/>
            </a:pPr>
            <a:endParaRPr lang="en-US" sz="2000" baseline="0" dirty="0" smtClean="0"/>
          </a:p>
          <a:p>
            <a:pPr marL="114300" lvl="1" indent="0">
              <a:spcBef>
                <a:spcPts val="600"/>
              </a:spcBef>
              <a:buFontTx/>
              <a:buNone/>
              <a:defRPr/>
            </a:pPr>
            <a:r>
              <a:rPr lang="en-US" sz="2000" baseline="0" dirty="0" smtClean="0"/>
              <a:t>It is understandable that a municipality may not want prefabricated houses </a:t>
            </a:r>
            <a:br>
              <a:rPr lang="en-US" sz="2000" baseline="0" dirty="0" smtClean="0"/>
            </a:br>
            <a:r>
              <a:rPr lang="en-US" sz="2000" baseline="0" dirty="0" smtClean="0"/>
              <a:t>such those illustrated on this slide….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77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Discrimination</a:t>
            </a:r>
            <a:endParaRPr lang="en-US" sz="1600" b="0" dirty="0" smtClean="0"/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… to be</a:t>
            </a:r>
            <a:r>
              <a:rPr lang="en-US" sz="1600" baseline="0" dirty="0" smtClean="0"/>
              <a:t> </a:t>
            </a:r>
            <a:r>
              <a:rPr lang="en-CA" sz="2000" dirty="0" smtClean="0"/>
              <a:t>mixed in with site-built</a:t>
            </a:r>
            <a:r>
              <a:rPr lang="en-CA" sz="2000" baseline="0" dirty="0" smtClean="0"/>
              <a:t> </a:t>
            </a:r>
            <a:r>
              <a:rPr lang="en-CA" sz="2000" dirty="0" smtClean="0"/>
              <a:t>houses such as these.</a:t>
            </a:r>
            <a:endParaRPr lang="en-US" sz="28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 dirty="0" smtClean="0"/>
          </a:p>
          <a:p>
            <a:pPr marL="114300" lvl="1" indent="0">
              <a:spcBef>
                <a:spcPts val="600"/>
              </a:spcBef>
              <a:buFontTx/>
              <a:buNone/>
              <a:defRPr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41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Discriminatory Bylaws</a:t>
            </a:r>
            <a:endParaRPr lang="en-US" sz="1600" b="0" dirty="0" smtClean="0"/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dirty="0" smtClean="0"/>
              <a:t>But if site-built houses in the area look like this 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56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Discrimination</a:t>
            </a:r>
            <a:endParaRPr lang="en-US" sz="1600" b="0" dirty="0" smtClean="0"/>
          </a:p>
          <a:p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 smtClean="0"/>
              <a:t>…</a:t>
            </a:r>
            <a:r>
              <a:rPr lang="en-CA" sz="1600" baseline="0" dirty="0" smtClean="0"/>
              <a:t> </a:t>
            </a:r>
            <a:r>
              <a:rPr lang="en-US" sz="1600" baseline="0" dirty="0" smtClean="0"/>
              <a:t>it’s hard to argue that prefabricated homes should be prohibited </a:t>
            </a:r>
            <a:br>
              <a:rPr lang="en-US" sz="1600" baseline="0" dirty="0" smtClean="0"/>
            </a:br>
            <a:r>
              <a:rPr lang="en-US" sz="1600" baseline="0" dirty="0" smtClean="0"/>
              <a:t>when they can look the same or very similar.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70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7 – Challenges</a:t>
            </a:r>
            <a:r>
              <a:rPr lang="en-US" sz="1800" b="1" baseline="0" dirty="0" smtClean="0"/>
              <a:t> –</a:t>
            </a:r>
          </a:p>
          <a:p>
            <a:endParaRPr lang="en-US" sz="18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baseline="0" dirty="0" smtClean="0"/>
              <a:t>Land-Use Bylaws – Discrimination</a:t>
            </a:r>
            <a:endParaRPr lang="en-US" sz="1600" b="0" dirty="0" smtClean="0"/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aseline="0" dirty="0" smtClean="0"/>
              <a:t>Discriminating against prefab – all of these homes are prefabricated – </a:t>
            </a:r>
            <a:br>
              <a:rPr lang="en-CA" sz="1600" baseline="0" dirty="0" smtClean="0"/>
            </a:br>
            <a:r>
              <a:rPr lang="en-CA" sz="1600" baseline="0" dirty="0" smtClean="0"/>
              <a:t>cannot be supported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 baseline="0" dirty="0" smtClean="0"/>
              <a:t>As discussed in Module 2, it is also counter-productive </a:t>
            </a:r>
            <a:br>
              <a:rPr lang="en-CA" sz="1600" baseline="0" dirty="0" smtClean="0"/>
            </a:br>
            <a:r>
              <a:rPr lang="en-CA" sz="1600" baseline="0" dirty="0" smtClean="0"/>
              <a:t>in terms of providing quality, energy efficient and sustainable housing.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07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solidFill>
                  <a:schemeClr val="bg1"/>
                </a:solidFill>
              </a:rPr>
              <a:t>Module 7: Challenges</a:t>
            </a:r>
          </a:p>
        </p:txBody>
      </p:sp>
    </p:spTree>
    <p:extLst>
      <p:ext uri="{BB962C8B-B14F-4D97-AF65-F5344CB8AC3E}">
        <p14:creationId xmlns:p14="http://schemas.microsoft.com/office/powerpoint/2010/main" val="41893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"/>
    </mc:Choice>
    <mc:Fallback xmlns=""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9387840" cy="539496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Discrimination</a:t>
            </a:r>
          </a:p>
          <a:p>
            <a:pPr marL="0" indent="0">
              <a:spcBef>
                <a:spcPct val="20000"/>
              </a:spcBef>
              <a:buNone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10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43530" y="1986571"/>
            <a:ext cx="6726936" cy="4631357"/>
            <a:chOff x="1219200" y="1246188"/>
            <a:chExt cx="7496175" cy="5160962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368425" y="1843088"/>
              <a:ext cx="7223125" cy="445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69875" indent="-269875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2000" dirty="0">
                <a:latin typeface="Arial" charset="0"/>
                <a:ea typeface="ＭＳ Ｐゴシック" charset="-128"/>
              </a:endParaRPr>
            </a:p>
            <a:p>
              <a:pPr marL="711200" lvl="2" indent="-271463" eaLnBrk="0" hangingPunct="0">
                <a:spcBef>
                  <a:spcPts val="300"/>
                </a:spcBef>
                <a:defRPr/>
              </a:pPr>
              <a:endParaRPr lang="en-US" sz="1800" dirty="0">
                <a:latin typeface="Arial" charset="0"/>
                <a:ea typeface="ＭＳ Ｐゴシック" charset="-128"/>
              </a:endParaRPr>
            </a:p>
            <a:p>
              <a:pPr marL="711200" lvl="2" indent="-271463" eaLnBrk="0" hangingPunct="0">
                <a:spcBef>
                  <a:spcPts val="300"/>
                </a:spcBef>
                <a:buFont typeface="Arial" pitchFamily="34" charset="0"/>
                <a:buChar char="−"/>
                <a:defRPr/>
              </a:pPr>
              <a:endParaRPr lang="en-US" sz="2000" dirty="0">
                <a:latin typeface="Arial" charset="0"/>
                <a:ea typeface="ＭＳ Ｐゴシック" charset="-128"/>
              </a:endParaRPr>
            </a:p>
            <a:p>
              <a:pPr marL="269875" indent="-269875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2000" dirty="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20000"/>
                </a:spcBef>
                <a:buFont typeface="Times" charset="0"/>
                <a:buNone/>
                <a:defRPr/>
              </a:pPr>
              <a:endParaRPr lang="en-US" sz="2000" dirty="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20000"/>
                </a:spcBef>
                <a:buFont typeface="Times" charset="0"/>
                <a:buNone/>
                <a:defRPr/>
              </a:pPr>
              <a:endParaRPr lang="en-US" sz="2000" dirty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219200" y="2047875"/>
              <a:ext cx="7496175" cy="385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288925" indent="-1746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1">
                <a:spcBef>
                  <a:spcPct val="50000"/>
                </a:spcBef>
              </a:pPr>
              <a:endParaRPr lang="en-US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4262226"/>
                </p:ext>
              </p:extLst>
            </p:nvPr>
          </p:nvGraphicFramePr>
          <p:xfrm>
            <a:off x="1287463" y="1528763"/>
            <a:ext cx="6831012" cy="3773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Document" r:id="rId5" imgW="6830288" imgH="3772724" progId="Word.Document.12">
                    <p:embed/>
                  </p:oleObj>
                </mc:Choice>
                <mc:Fallback>
                  <p:oleObj name="Document" r:id="rId5" imgW="6830288" imgH="3772724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7463" y="1528763"/>
                          <a:ext cx="6831012" cy="3773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lowchart: Document 22"/>
            <p:cNvSpPr/>
            <p:nvPr/>
          </p:nvSpPr>
          <p:spPr>
            <a:xfrm flipH="1">
              <a:off x="1241425" y="1246188"/>
              <a:ext cx="6948488" cy="5160962"/>
            </a:xfrm>
            <a:prstGeom prst="flowChartDocument">
              <a:avLst/>
            </a:prstGeom>
            <a:solidFill>
              <a:srgbClr val="FFD661">
                <a:alpha val="3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4" name="Group 2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98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11</a:t>
            </a:fld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grpSp>
        <p:nvGrpSpPr>
          <p:cNvPr id="22" name="Group 21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3" name="Group 22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0840" y="1371601"/>
            <a:ext cx="7599998" cy="35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712720" y="5120640"/>
            <a:ext cx="812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survey of community by-laws across BC found many restrictive by-laws for locating of manufactured and modular homes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777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12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6839158" cy="539496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Park Model Trailers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recreational unit, not a dwelling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unit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meant to be installed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in “parks” or “resorts”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if park/resort is open year-round,</a:t>
            </a:r>
            <a:b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encourages use as a dwelling unit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if installed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in a residential land-use zone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year-round occupancy permitted</a:t>
            </a:r>
            <a:endParaRPr lang="en-CA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unfairly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threatens viability of </a:t>
            </a:r>
            <a:b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construction companies that comply </a:t>
            </a:r>
            <a:b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with requirements for dwelling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units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l="21712" t="27467" r="15745" b="1048"/>
          <a:stretch/>
        </p:blipFill>
        <p:spPr>
          <a:xfrm>
            <a:off x="8609823" y="3915311"/>
            <a:ext cx="3325507" cy="1603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75" y="2110310"/>
            <a:ext cx="3105722" cy="155286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15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13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6839158" cy="4844626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Park Model Trailers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recreational unit, not a dwelling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unit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meant to be installed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in “parks” or “resorts”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if park/resort is open year-round,</a:t>
            </a:r>
            <a:b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encourages use as a dwelling unit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if installed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in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residential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land-use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zones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year-round occupancy permitted</a:t>
            </a:r>
            <a:endParaRPr lang="en-CA" altLang="en-US" dirty="0" smtClean="0"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l="21712" t="27467" r="15745" b="1048"/>
          <a:stretch/>
        </p:blipFill>
        <p:spPr>
          <a:xfrm>
            <a:off x="8609823" y="3915311"/>
            <a:ext cx="3325507" cy="1603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75" y="2110310"/>
            <a:ext cx="3105722" cy="155286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6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1</a:t>
            </a:r>
            <a:fld id="{682F0F60-B780-4DE1-A88F-C709BD8BDF2C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6839158" cy="4844626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</a:t>
            </a: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Park Model Trailers</a:t>
            </a:r>
          </a:p>
          <a:p>
            <a:pPr>
              <a:spcBef>
                <a:spcPct val="20000"/>
              </a:spcBef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Implications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unfair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competition for home builders who comply with requirements for dwelling units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no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requirements related to installation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endParaRPr lang="en-CA" altLang="en-US" dirty="0" smtClean="0">
              <a:latin typeface="Arial" panose="020B0604020202020204" pitchFamily="34" charset="0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danger </a:t>
            </a:r>
            <a:r>
              <a:rPr lang="en-CA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of structural </a:t>
            </a: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failure </a:t>
            </a:r>
            <a:r>
              <a:rPr lang="en-CA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in </a:t>
            </a: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high </a:t>
            </a:r>
            <a:r>
              <a:rPr lang="en-CA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snow </a:t>
            </a: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or seismic </a:t>
            </a:r>
            <a:r>
              <a:rPr lang="en-CA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load areas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energy–related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requirements far below BCBC and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CSA Z240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MH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Series</a:t>
            </a:r>
            <a:endParaRPr lang="en-CA" altLang="en-US" dirty="0" smtClean="0">
              <a:latin typeface="Arial" panose="020B0604020202020204" pitchFamily="34" charset="0"/>
            </a:endParaRP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contrary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to provincial policy to reduce energy use and greenhouse gas emissions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CA" altLang="en-US" sz="2200" dirty="0"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l="21712" t="27467" r="15745" b="1048"/>
          <a:stretch/>
        </p:blipFill>
        <p:spPr>
          <a:xfrm>
            <a:off x="8609823" y="3915311"/>
            <a:ext cx="3325507" cy="1603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75" y="2110310"/>
            <a:ext cx="3105722" cy="155286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6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4250" t="31193" r="16413" b="13190"/>
          <a:stretch/>
        </p:blipFill>
        <p:spPr>
          <a:xfrm>
            <a:off x="4931972" y="1814391"/>
            <a:ext cx="6455664" cy="4659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7918149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15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931971" y="1858282"/>
            <a:ext cx="6421829" cy="45819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6839158" cy="2304287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Energy Efficiency and Transportation</a:t>
            </a: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maximum dimensions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regulations, infrastructure, geography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increases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in thermal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resistance levels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= increases in building envelope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thickness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6815" y="5971693"/>
            <a:ext cx="9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i="1" dirty="0" smtClean="0"/>
              <a:t>Maple Leaf Homes</a:t>
            </a:r>
            <a:endParaRPr lang="en-CA" sz="12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08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9978" y="1479665"/>
            <a:ext cx="9685352" cy="537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Who We Are –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CHBA-MOD and 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Housing - Then 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Applicable 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92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Subjects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surface foundations and anchorage that complies with </a:t>
            </a:r>
            <a:r>
              <a:rPr lang="en-US" sz="2600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Z240.10.1. Site Preparation, Foundation and Installation of Buildings</a:t>
            </a:r>
          </a:p>
          <a:p>
            <a:pPr marL="514350" indent="-514350" eaLnBrk="0" hangingPunct="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buildings that comply with the BC Building Code based on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in accordance with </a:t>
            </a:r>
            <a:r>
              <a:rPr lang="en-CA" sz="2600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</a:t>
            </a:r>
            <a:r>
              <a:rPr lang="en-US" sz="2600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Certification of Prefabricated Buildings Modules and </a:t>
            </a:r>
            <a:r>
              <a:rPr lang="en-US" sz="2600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Panels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2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30239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Subjects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surface foundations and anchorage that complies with </a:t>
            </a:r>
            <a:r>
              <a:rPr lang="en-US" sz="2600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Z240.10.1. Site Preparation, Foundation and Installation of Buildings</a:t>
            </a:r>
          </a:p>
          <a:p>
            <a:pPr marL="514350" indent="-514350" eaLnBrk="0" hangingPunct="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prefabricated buildings that comply with the BC Building Code based on certification in accordance with </a:t>
            </a:r>
            <a:r>
              <a:rPr lang="en-CA" sz="2600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A277 </a:t>
            </a:r>
            <a:r>
              <a:rPr lang="en-US" sz="2600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for Certification of Prefabricated Buildings Modules and Panels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Land-use bylaws </a:t>
            </a:r>
          </a:p>
          <a:p>
            <a:pPr marL="971550" lvl="1" indent="-514350" eaLnBrk="0" hangingPunct="0">
              <a:spcBef>
                <a:spcPts val="200"/>
              </a:spcBef>
              <a:buFont typeface="+mj-lt"/>
              <a:buAutoNum type="alphaLcParenR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against prefabricated buildings</a:t>
            </a:r>
          </a:p>
          <a:p>
            <a:pPr marL="971550" lvl="1" indent="-514350" eaLnBrk="0" hangingPunct="0">
              <a:spcBef>
                <a:spcPts val="200"/>
              </a:spcBef>
              <a:buFont typeface="+mj-lt"/>
              <a:buAutoNum type="alphaLcParenR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park model trailers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0" hangingPunct="0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and transportation 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725" lvl="1" indent="-352425">
              <a:spcBef>
                <a:spcPct val="20000"/>
              </a:spcBef>
              <a:buNone/>
            </a:pP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6 -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9387840" cy="118871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Land-Use Bylaws – Discrimination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2249978" y="2057400"/>
            <a:ext cx="6677912" cy="2245139"/>
            <a:chOff x="2885261" y="1780417"/>
            <a:chExt cx="5785664" cy="1945162"/>
          </a:xfrm>
        </p:grpSpPr>
        <p:pic>
          <p:nvPicPr>
            <p:cNvPr id="11" name="Picture 2" descr="Fancy Minihome_Renderi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4" b="24889"/>
            <a:stretch/>
          </p:blipFill>
          <p:spPr bwMode="auto">
            <a:xfrm>
              <a:off x="2930096" y="1780417"/>
              <a:ext cx="5740829" cy="166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885261" y="3448580"/>
              <a:ext cx="2915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Supreme Homes</a:t>
              </a:r>
              <a:endParaRPr lang="en-CA" sz="12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27532" y="4423158"/>
            <a:ext cx="4086893" cy="2034866"/>
            <a:chOff x="3104443" y="4573222"/>
            <a:chExt cx="4176889" cy="20221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7" t="15309" b="38107"/>
            <a:stretch/>
          </p:blipFill>
          <p:spPr>
            <a:xfrm>
              <a:off x="3104443" y="4573222"/>
              <a:ext cx="4176889" cy="17451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104443" y="6318412"/>
              <a:ext cx="15249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380"/>
              <a:r>
                <a:rPr lang="en-CA" sz="1200" i="1" dirty="0" err="1" smtClean="0">
                  <a:latin typeface="Arial" panose="020B0604020202020204" pitchFamily="34" charset="0"/>
                </a:rPr>
                <a:t>Moduline,BC</a:t>
              </a:r>
              <a:endParaRPr lang="en-CA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1" name="Group 20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8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9387840" cy="987551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Discrimination</a:t>
            </a:r>
          </a:p>
          <a:p>
            <a:pPr marL="0" indent="0">
              <a:spcBef>
                <a:spcPct val="20000"/>
              </a:spcBef>
              <a:buNone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2249978" y="2181750"/>
            <a:ext cx="5369488" cy="1805242"/>
            <a:chOff x="2885261" y="1780417"/>
            <a:chExt cx="5785664" cy="1945162"/>
          </a:xfrm>
        </p:grpSpPr>
        <p:pic>
          <p:nvPicPr>
            <p:cNvPr id="11" name="Picture 2" descr="Fancy Minihome_Renderi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24" b="24889"/>
            <a:stretch/>
          </p:blipFill>
          <p:spPr bwMode="auto">
            <a:xfrm>
              <a:off x="2930096" y="1780417"/>
              <a:ext cx="5740829" cy="166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885261" y="3448580"/>
              <a:ext cx="2915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Supreme Homes</a:t>
              </a:r>
              <a:endParaRPr lang="en-CA" sz="12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99325" y="4054604"/>
            <a:ext cx="3286136" cy="1636169"/>
            <a:chOff x="3104443" y="4573222"/>
            <a:chExt cx="4176889" cy="20221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7" t="15309" b="38107"/>
            <a:stretch/>
          </p:blipFill>
          <p:spPr>
            <a:xfrm>
              <a:off x="3104443" y="4573222"/>
              <a:ext cx="4176889" cy="17451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104443" y="6318412"/>
              <a:ext cx="152491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380"/>
              <a:r>
                <a:rPr lang="en-CA" sz="1200" i="1" dirty="0" err="1" smtClean="0">
                  <a:latin typeface="Arial" panose="020B0604020202020204" pitchFamily="34" charset="0"/>
                </a:rPr>
                <a:t>Moduline,BC</a:t>
              </a:r>
              <a:endParaRPr lang="en-CA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50240" y="4077471"/>
            <a:ext cx="3932744" cy="2526324"/>
            <a:chOff x="5006181" y="1804179"/>
            <a:chExt cx="3164432" cy="2032774"/>
          </a:xfrm>
        </p:grpSpPr>
        <p:pic>
          <p:nvPicPr>
            <p:cNvPr id="17" name="Picture 2" descr="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8" t="21474" r="3984" b="6842"/>
            <a:stretch/>
          </p:blipFill>
          <p:spPr bwMode="auto">
            <a:xfrm>
              <a:off x="5099941" y="1804179"/>
              <a:ext cx="3070672" cy="175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06181" y="3559954"/>
              <a:ext cx="3009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Brookfield Homes</a:t>
              </a:r>
              <a:endParaRPr lang="en-CA" sz="1200" i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71610" y="954029"/>
            <a:ext cx="3739585" cy="3139923"/>
            <a:chOff x="2930004" y="2007180"/>
            <a:chExt cx="3009009" cy="2526499"/>
          </a:xfrm>
        </p:grpSpPr>
        <p:pic>
          <p:nvPicPr>
            <p:cNvPr id="19" name="Picture 4" descr="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8" t="6947" r="21208" b="3685"/>
            <a:stretch/>
          </p:blipFill>
          <p:spPr bwMode="auto">
            <a:xfrm>
              <a:off x="3035010" y="2007180"/>
              <a:ext cx="1804737" cy="223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930004" y="4256680"/>
              <a:ext cx="3009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Brookfield Homes</a:t>
              </a:r>
              <a:endParaRPr lang="en-CA" sz="1200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6" name="Group 2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7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9387840" cy="539496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Discrimination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34935" y="1996910"/>
            <a:ext cx="3824004" cy="2165279"/>
            <a:chOff x="5099941" y="4187044"/>
            <a:chExt cx="3484146" cy="1972840"/>
          </a:xfrm>
        </p:grpSpPr>
        <p:pic>
          <p:nvPicPr>
            <p:cNvPr id="17" name="Picture 2" descr="B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54" b="21356"/>
            <a:stretch/>
          </p:blipFill>
          <p:spPr bwMode="auto">
            <a:xfrm>
              <a:off x="5099941" y="4187044"/>
              <a:ext cx="3484146" cy="167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99941" y="5882885"/>
              <a:ext cx="2915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Brookfield Homes</a:t>
              </a:r>
              <a:endParaRPr lang="en-CA" sz="12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52147" y="3947691"/>
            <a:ext cx="3302521" cy="2736469"/>
            <a:chOff x="1366851" y="4059050"/>
            <a:chExt cx="3009009" cy="2493265"/>
          </a:xfrm>
        </p:grpSpPr>
        <p:pic>
          <p:nvPicPr>
            <p:cNvPr id="20" name="Picture 10" descr="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2" t="15138" r="8984" b="6954"/>
            <a:stretch/>
          </p:blipFill>
          <p:spPr bwMode="auto">
            <a:xfrm>
              <a:off x="1450794" y="4059050"/>
              <a:ext cx="2925066" cy="21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66851" y="6275316"/>
              <a:ext cx="3009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Brookfield Homes</a:t>
              </a:r>
              <a:endParaRPr lang="en-CA" sz="1200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6" name="Group 2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5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9387840" cy="539496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Discrimination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7 -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34935" y="1996910"/>
            <a:ext cx="3824004" cy="2165279"/>
            <a:chOff x="5099941" y="4187044"/>
            <a:chExt cx="3484146" cy="1972840"/>
          </a:xfrm>
        </p:grpSpPr>
        <p:pic>
          <p:nvPicPr>
            <p:cNvPr id="17" name="Picture 2" descr="B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54" b="21356"/>
            <a:stretch/>
          </p:blipFill>
          <p:spPr bwMode="auto">
            <a:xfrm>
              <a:off x="5099941" y="4187044"/>
              <a:ext cx="3484146" cy="1672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99941" y="5882885"/>
              <a:ext cx="2915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Brookfield Homes</a:t>
              </a:r>
              <a:endParaRPr lang="en-CA" sz="12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52147" y="3947691"/>
            <a:ext cx="3302521" cy="2736469"/>
            <a:chOff x="1366851" y="4059050"/>
            <a:chExt cx="3009009" cy="2493265"/>
          </a:xfrm>
        </p:grpSpPr>
        <p:pic>
          <p:nvPicPr>
            <p:cNvPr id="20" name="Picture 10" descr="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2" t="15138" r="8984" b="6954"/>
            <a:stretch/>
          </p:blipFill>
          <p:spPr bwMode="auto">
            <a:xfrm>
              <a:off x="1450794" y="4059050"/>
              <a:ext cx="2925066" cy="21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66851" y="6275316"/>
              <a:ext cx="3009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Brookfield Homes</a:t>
              </a:r>
              <a:endParaRPr lang="en-CA" sz="12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91202" y="1996910"/>
            <a:ext cx="4335572" cy="1880833"/>
            <a:chOff x="1893629" y="4336829"/>
            <a:chExt cx="4073028" cy="1766938"/>
          </a:xfrm>
        </p:grpSpPr>
        <p:pic>
          <p:nvPicPr>
            <p:cNvPr id="22" name="Picture 4" descr="3504_render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629" y="4336829"/>
              <a:ext cx="2944896" cy="1766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847990" y="5669038"/>
              <a:ext cx="1118667" cy="433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Maple Leaf Homes</a:t>
              </a:r>
              <a:endParaRPr lang="en-CA" sz="12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04223" y="3947691"/>
            <a:ext cx="3727163" cy="2610874"/>
            <a:chOff x="4614202" y="4260191"/>
            <a:chExt cx="3207434" cy="2246804"/>
          </a:xfrm>
        </p:grpSpPr>
        <p:pic>
          <p:nvPicPr>
            <p:cNvPr id="25" name="Picture 8" descr="http://beta.guildcrest.com/gbc-wp/wp-content/uploads/2013/06/victoria-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3" r="9482"/>
            <a:stretch/>
          </p:blipFill>
          <p:spPr bwMode="auto">
            <a:xfrm>
              <a:off x="4614202" y="4260191"/>
              <a:ext cx="3207434" cy="196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614202" y="6229996"/>
              <a:ext cx="2915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err="1" smtClean="0"/>
                <a:t>Guildcrest</a:t>
              </a:r>
              <a:r>
                <a:rPr lang="en-CA" sz="1200" i="1" dirty="0" smtClean="0"/>
                <a:t> Homes</a:t>
              </a:r>
              <a:endParaRPr lang="en-CA" sz="12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32" name="Group 31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5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Challenges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041"/>
            <a:ext cx="9387840" cy="539496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Land-Use Bylaws – Discrimination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9</a:t>
            </a:r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7</a:t>
            </a:r>
            <a:r>
              <a:rPr lang="en-CA" dirty="0" smtClean="0"/>
              <a:t> -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1544158" y="3931921"/>
            <a:ext cx="9260721" cy="2114569"/>
            <a:chOff x="1523262" y="4331423"/>
            <a:chExt cx="7778219" cy="1776058"/>
          </a:xfrm>
        </p:grpSpPr>
        <p:pic>
          <p:nvPicPr>
            <p:cNvPr id="28" name="Picture 27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8173" t="36221" r="9615" b="38105"/>
            <a:stretch/>
          </p:blipFill>
          <p:spPr bwMode="auto">
            <a:xfrm>
              <a:off x="1523262" y="4331423"/>
              <a:ext cx="7062928" cy="17760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602251" y="5719722"/>
              <a:ext cx="699230" cy="387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smtClean="0"/>
                <a:t>Triple M Housing</a:t>
              </a:r>
              <a:endParaRPr lang="en-CA" sz="12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18366" y="1982526"/>
            <a:ext cx="3207240" cy="1807327"/>
            <a:chOff x="6100953" y="2229415"/>
            <a:chExt cx="2914297" cy="164224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/>
            <a:srcRect l="26016" t="26183" r="34239" b="17039"/>
            <a:stretch/>
          </p:blipFill>
          <p:spPr>
            <a:xfrm>
              <a:off x="6100953" y="2229415"/>
              <a:ext cx="2140460" cy="164224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330472" y="3452167"/>
              <a:ext cx="684778" cy="41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i="1" dirty="0" err="1" smtClean="0"/>
                <a:t>Profab</a:t>
              </a:r>
              <a:r>
                <a:rPr lang="en-CA" sz="1200" i="1" dirty="0" smtClean="0"/>
                <a:t> Homes</a:t>
              </a:r>
              <a:endParaRPr lang="en-CA" sz="1200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98355" y="2009785"/>
            <a:ext cx="6124249" cy="1821658"/>
            <a:chOff x="1402071" y="2181101"/>
            <a:chExt cx="5564874" cy="1655272"/>
          </a:xfrm>
        </p:grpSpPr>
        <p:sp>
          <p:nvSpPr>
            <p:cNvPr id="27" name="TextBox 26"/>
            <p:cNvSpPr txBox="1"/>
            <p:nvPr/>
          </p:nvSpPr>
          <p:spPr>
            <a:xfrm>
              <a:off x="1402071" y="3401316"/>
              <a:ext cx="869305" cy="419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200" i="1" dirty="0" smtClean="0"/>
                <a:t>Supreme Homes</a:t>
              </a:r>
              <a:endParaRPr lang="en-CA" sz="1200" i="1" dirty="0"/>
            </a:p>
          </p:txBody>
        </p:sp>
        <p:pic>
          <p:nvPicPr>
            <p:cNvPr id="32" name="Picture 2" descr="Bordeaux Renderi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32965" r="2802" b="12587"/>
            <a:stretch/>
          </p:blipFill>
          <p:spPr bwMode="auto">
            <a:xfrm>
              <a:off x="2271376" y="2181101"/>
              <a:ext cx="4695569" cy="165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3" name="Group 22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02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61105</TotalTime>
  <Words>978</Words>
  <Application>Microsoft Office PowerPoint</Application>
  <PresentationFormat>Custom</PresentationFormat>
  <Paragraphs>248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PowerPoint Presentation</vt:lpstr>
      <vt:lpstr>Modules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Crystal Imrie</cp:lastModifiedBy>
  <cp:revision>539</cp:revision>
  <cp:lastPrinted>2014-11-07T19:54:31Z</cp:lastPrinted>
  <dcterms:created xsi:type="dcterms:W3CDTF">2013-07-29T13:34:56Z</dcterms:created>
  <dcterms:modified xsi:type="dcterms:W3CDTF">2017-09-22T18:41:14Z</dcterms:modified>
</cp:coreProperties>
</file>