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562" r:id="rId2"/>
    <p:sldId id="538" r:id="rId3"/>
    <p:sldId id="539" r:id="rId4"/>
    <p:sldId id="540" r:id="rId5"/>
    <p:sldId id="541" r:id="rId6"/>
    <p:sldId id="542" r:id="rId7"/>
    <p:sldId id="543" r:id="rId8"/>
    <p:sldId id="544" r:id="rId9"/>
    <p:sldId id="545" r:id="rId10"/>
    <p:sldId id="561" r:id="rId11"/>
    <p:sldId id="563" r:id="rId12"/>
    <p:sldId id="564" r:id="rId13"/>
    <p:sldId id="565" r:id="rId14"/>
    <p:sldId id="566" r:id="rId15"/>
    <p:sldId id="567" r:id="rId16"/>
    <p:sldId id="568" r:id="rId17"/>
    <p:sldId id="569" r:id="rId18"/>
    <p:sldId id="570" r:id="rId19"/>
    <p:sldId id="571" r:id="rId20"/>
    <p:sldId id="572" r:id="rId21"/>
    <p:sldId id="573" r:id="rId22"/>
    <p:sldId id="574" r:id="rId23"/>
    <p:sldId id="575" r:id="rId2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2A03"/>
    <a:srgbClr val="1B671F"/>
    <a:srgbClr val="268321"/>
    <a:srgbClr val="FF3300"/>
    <a:srgbClr val="9900CC"/>
    <a:srgbClr val="7F7F7F"/>
    <a:srgbClr val="D9E2D0"/>
    <a:srgbClr val="385723"/>
    <a:srgbClr val="00B01D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6" autoAdjust="0"/>
    <p:restoredTop sz="84604" autoAdjust="0"/>
  </p:normalViewPr>
  <p:slideViewPr>
    <p:cSldViewPr snapToGrid="0">
      <p:cViewPr>
        <p:scale>
          <a:sx n="81" d="100"/>
          <a:sy n="81" d="100"/>
        </p:scale>
        <p:origin x="-78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4"/>
    </p:cViewPr>
  </p:sorterViewPr>
  <p:notesViewPr>
    <p:cSldViewPr snapToGrid="0">
      <p:cViewPr>
        <p:scale>
          <a:sx n="100" d="100"/>
          <a:sy n="100" d="100"/>
        </p:scale>
        <p:origin x="2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764" cy="482027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749" y="1"/>
            <a:ext cx="3170763" cy="482027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r">
              <a:defRPr sz="1300"/>
            </a:lvl1pPr>
          </a:lstStyle>
          <a:p>
            <a:fld id="{10502498-E0AB-41F9-B9DA-11F73DEB6A09}" type="datetimeFigureOut">
              <a:rPr lang="en-CA" smtClean="0"/>
              <a:pPr/>
              <a:t>22/09/2017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61038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0" tIns="47805" rIns="95610" bIns="47805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363" y="4620250"/>
            <a:ext cx="5852160" cy="3780800"/>
          </a:xfrm>
          <a:prstGeom prst="rect">
            <a:avLst/>
          </a:prstGeom>
        </p:spPr>
        <p:txBody>
          <a:bodyPr vert="horz" lIns="95610" tIns="47805" rIns="95610" bIns="478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173"/>
            <a:ext cx="3170764" cy="482027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749" y="9119173"/>
            <a:ext cx="3170763" cy="482027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r">
              <a:defRPr sz="1300"/>
            </a:lvl1pPr>
          </a:lstStyle>
          <a:p>
            <a:fld id="{28980EAE-8503-4DAD-9F3B-0D930AF9287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659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71525"/>
            <a:ext cx="5761038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1547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4 – Technical Requirements</a:t>
            </a:r>
          </a:p>
          <a:p>
            <a:endParaRPr lang="en-US" sz="180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2000" dirty="0" smtClean="0"/>
              <a:t>….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2800" dirty="0" smtClean="0"/>
              <a:t>the Code does not apply </a:t>
            </a:r>
            <a:r>
              <a:rPr lang="en-CA" sz="2000" dirty="0" smtClean="0"/>
              <a:t>to 1-storey</a:t>
            </a:r>
            <a:r>
              <a:rPr lang="en-CA" sz="2000" baseline="0" dirty="0" smtClean="0"/>
              <a:t> single family homes </a:t>
            </a:r>
            <a:br>
              <a:rPr lang="en-CA" sz="2000" baseline="0" dirty="0" smtClean="0"/>
            </a:br>
            <a:r>
              <a:rPr lang="en-CA" sz="2000" baseline="0" dirty="0" smtClean="0"/>
              <a:t>that comply with the CSA standard Z240 MH Series, Manufactured Homes.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aseline="0" dirty="0" smtClean="0"/>
              <a:t>The remainder of this module provides information specific to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aseline="0" dirty="0" smtClean="0"/>
              <a:t> manufactured homes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aseline="0" dirty="0" smtClean="0"/>
              <a:t>and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aseline="0" dirty="0" smtClean="0"/>
              <a:t>site work including foundations and anchorage for all prefabricated buildings.</a:t>
            </a: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0035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4 – Technical Requirements</a:t>
            </a:r>
          </a:p>
          <a:p>
            <a:endParaRPr lang="en-US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 smtClean="0"/>
              <a:t>Z240 MH</a:t>
            </a:r>
            <a:r>
              <a:rPr lang="en-CA" sz="2000" baseline="0" dirty="0" smtClean="0"/>
              <a:t> Series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2000" baseline="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aseline="0" dirty="0" smtClean="0"/>
              <a:t>The Z240 MH Series standard defines a manufactured home as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“a transportable, single- or multiple-section, one-storey dwelling </a:t>
            </a:r>
            <a:br>
              <a:rPr lang="en-CA" alt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CA" alt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that is ready for occupancy on completion of set-up </a:t>
            </a:r>
            <a:br>
              <a:rPr lang="en-CA" alt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CA" alt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in accordance with the manufacturer’s installation instructions.”</a:t>
            </a:r>
            <a:endParaRPr lang="en-US" sz="2000" baseline="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2000" baseline="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aseline="0" dirty="0" smtClean="0"/>
              <a:t>These homes: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000" baseline="0" dirty="0" smtClean="0"/>
              <a:t>may or may not be constructed on a chassis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aseline="0" dirty="0" smtClean="0"/>
              <a:t>and</a:t>
            </a:r>
            <a:endParaRPr lang="en-CA" sz="2000" baseline="0" dirty="0" smtClean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000" baseline="0" dirty="0" smtClean="0"/>
              <a:t>may be designed for installation on</a:t>
            </a:r>
            <a:br>
              <a:rPr lang="en-CA" sz="2000" baseline="0" dirty="0" smtClean="0"/>
            </a:br>
            <a:r>
              <a:rPr lang="en-CA" sz="2000" baseline="0" dirty="0" smtClean="0"/>
              <a:t>-  a point-load surface foundation, or</a:t>
            </a:r>
            <a:br>
              <a:rPr lang="en-CA" sz="2000" baseline="0" dirty="0" smtClean="0"/>
            </a:br>
            <a:r>
              <a:rPr lang="en-CA" sz="2000" baseline="0" dirty="0" smtClean="0"/>
              <a:t>-  a full-perimeter foundation.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8632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4 – Technical Requirements</a:t>
            </a:r>
          </a:p>
          <a:p>
            <a:endParaRPr lang="en-US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 smtClean="0"/>
              <a:t>The CSA Z240 MH</a:t>
            </a:r>
            <a:r>
              <a:rPr lang="en-CA" sz="2000" baseline="0" dirty="0" smtClean="0"/>
              <a:t> Series standard was updated in 2016.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aseline="0" dirty="0" smtClean="0"/>
              <a:t>There were some significant changes.</a:t>
            </a:r>
            <a:endParaRPr lang="en-CA" sz="2000" baseline="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2000" baseline="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aseline="0" dirty="0" smtClean="0"/>
              <a:t>The standard references the National Building Code and </a:t>
            </a:r>
            <a:br>
              <a:rPr lang="en-CA" sz="2000" baseline="0" dirty="0" smtClean="0"/>
            </a:br>
            <a:r>
              <a:rPr lang="en-CA" sz="2000" baseline="0" dirty="0" smtClean="0"/>
              <a:t>then provides some exceptions or additional requirements </a:t>
            </a:r>
            <a:br>
              <a:rPr lang="en-CA" sz="2000" baseline="0" dirty="0" smtClean="0"/>
            </a:br>
            <a:r>
              <a:rPr lang="en-CA" sz="2000" baseline="0" dirty="0" smtClean="0"/>
              <a:t>to address issues that are specific to prefabricated buildings.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aseline="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aseline="0" dirty="0" smtClean="0"/>
              <a:t>The only significant difference is in the area of energy efficiency.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aseline="0" dirty="0" smtClean="0"/>
              <a:t>As noted, there are also some differences when compared to the BC Building Code.</a:t>
            </a:r>
            <a:endParaRPr lang="en-CA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4763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4 – Technical Requirements</a:t>
            </a:r>
          </a:p>
          <a:p>
            <a:endParaRPr lang="en-US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Side-Bar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Manufactured homes should not be confused with park model trailers,</a:t>
            </a:r>
            <a:br>
              <a:rPr lang="en-US" sz="2000" dirty="0" smtClean="0"/>
            </a:br>
            <a:r>
              <a:rPr lang="en-US" sz="2000" dirty="0" smtClean="0"/>
              <a:t>which are constructed to a different standard and are not intended to be used year-round.</a:t>
            </a:r>
            <a:endParaRPr lang="en-CA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3233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4 – Technical Requirements</a:t>
            </a:r>
          </a:p>
          <a:p>
            <a:endParaRPr lang="en-US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Park model trailers MUST be constructed on a chassis.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They are meant to be used only for temporary accommodation in the warmer seasons.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and the standard specifies dimensional limits.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3897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4 – Technical Requirements</a:t>
            </a:r>
          </a:p>
          <a:p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Z240 MH vs. Z241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While some park model trailers may look similar to some manufactured homes, their construction is quite different.</a:t>
            </a:r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For example, for park</a:t>
            </a:r>
            <a:r>
              <a:rPr lang="en-CA" sz="2000" baseline="0" dirty="0" smtClean="0"/>
              <a:t> model trailers: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000" baseline="0" dirty="0" smtClean="0"/>
              <a:t>minimum insulation levels are RSI 1.41 (R-8) in the walls and </a:t>
            </a:r>
            <a:br>
              <a:rPr lang="en-CA" sz="2000" baseline="0" dirty="0" smtClean="0"/>
            </a:br>
            <a:r>
              <a:rPr lang="en-CA" sz="2000" baseline="0" dirty="0" smtClean="0"/>
              <a:t>RSI 2.11 (R-12) in the floor and ceiling, </a:t>
            </a:r>
            <a:r>
              <a:rPr lang="en-CA" sz="2000" dirty="0" smtClean="0"/>
              <a:t> 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there are no requirements for air barriers or </a:t>
            </a:r>
            <a:r>
              <a:rPr lang="en-US" sz="2000" dirty="0" err="1" smtClean="0"/>
              <a:t>vapour</a:t>
            </a:r>
            <a:r>
              <a:rPr lang="en-US" sz="2000" dirty="0" smtClean="0"/>
              <a:t> barriers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no standard is referenced for windows</a:t>
            </a:r>
            <a:endParaRPr lang="en-CA" sz="2000" dirty="0" smtClean="0"/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CA" sz="2000" dirty="0" smtClean="0"/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CA" sz="2000" dirty="0" smtClean="0"/>
              <a:t>Park</a:t>
            </a:r>
            <a:r>
              <a:rPr lang="en-CA" sz="2000" baseline="0" dirty="0" smtClean="0"/>
              <a:t> model trailers </a:t>
            </a:r>
            <a:r>
              <a:rPr lang="en-CA" sz="2000" dirty="0" smtClean="0"/>
              <a:t>are not recognized as buildings in the BC Building Code.</a:t>
            </a:r>
            <a:endParaRPr lang="en-CA" altLang="en-US" sz="2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CA" altLang="en-US" sz="2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4130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4 – Technical Requirements</a:t>
            </a:r>
          </a:p>
          <a:p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Site Work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As noted,</a:t>
            </a:r>
            <a:r>
              <a:rPr lang="en-CA" sz="2000" baseline="0" dirty="0" smtClean="0"/>
              <a:t> a</a:t>
            </a:r>
            <a:r>
              <a:rPr lang="en-CA" sz="2000" dirty="0" smtClean="0"/>
              <a:t>ll site-work must comply with the BC Building Code.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For</a:t>
            </a:r>
            <a:r>
              <a:rPr lang="en-CA" sz="2000" baseline="0" dirty="0" smtClean="0"/>
              <a:t> all prefabricated buildings, this includes:</a:t>
            </a:r>
          </a:p>
          <a:p>
            <a:pPr marL="438150" lvl="1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CA" sz="2000" dirty="0" smtClean="0"/>
              <a:t> </a:t>
            </a:r>
            <a:r>
              <a:rPr lang="en-CA" altLang="en-US" dirty="0" smtClean="0">
                <a:latin typeface="Arial" panose="020B0604020202020204" pitchFamily="34" charset="0"/>
              </a:rPr>
              <a:t>siting; to comply, for example, with</a:t>
            </a:r>
            <a:r>
              <a:rPr lang="en-CA" altLang="en-US" baseline="0" dirty="0" smtClean="0">
                <a:latin typeface="Arial" panose="020B0604020202020204" pitchFamily="34" charset="0"/>
              </a:rPr>
              <a:t> the</a:t>
            </a:r>
            <a:r>
              <a:rPr lang="en-CA" altLang="en-US" dirty="0" smtClean="0">
                <a:latin typeface="Arial" panose="020B0604020202020204" pitchFamily="34" charset="0"/>
              </a:rPr>
              <a:t> spatial separation requirements</a:t>
            </a:r>
          </a:p>
          <a:p>
            <a:pPr marL="438150" lvl="1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CA" altLang="en-US" dirty="0" smtClean="0">
                <a:latin typeface="Arial" panose="020B0604020202020204" pitchFamily="34" charset="0"/>
              </a:rPr>
              <a:t> site preparation [9.12.]</a:t>
            </a:r>
          </a:p>
          <a:p>
            <a:pPr marL="438150" lvl="1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CA" altLang="en-US" dirty="0" smtClean="0">
                <a:latin typeface="Arial" panose="020B0604020202020204" pitchFamily="34" charset="0"/>
              </a:rPr>
              <a:t> footings and foundations [9.15.]</a:t>
            </a:r>
          </a:p>
          <a:p>
            <a:pPr marL="438150" lvl="1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CA" altLang="en-US" dirty="0" smtClean="0">
                <a:latin typeface="Arial" panose="020B0604020202020204" pitchFamily="34" charset="0"/>
              </a:rPr>
              <a:t> service hook-ups</a:t>
            </a:r>
          </a:p>
          <a:p>
            <a:pPr marL="438150" lvl="1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CA" altLang="en-US" dirty="0" smtClean="0">
                <a:latin typeface="Arial" panose="020B0604020202020204" pitchFamily="34" charset="0"/>
              </a:rPr>
              <a:t> other work not completed in the factory</a:t>
            </a:r>
          </a:p>
          <a:p>
            <a:pPr>
              <a:spcBef>
                <a:spcPts val="200"/>
              </a:spcBef>
              <a:buFont typeface="Times" panose="02020603050405020304" pitchFamily="18" charset="0"/>
              <a:buNone/>
            </a:pPr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ts val="200"/>
              </a:spcBef>
              <a:buFont typeface="Times" panose="02020603050405020304" pitchFamily="18" charset="0"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For multi-module buildings, the BC</a:t>
            </a:r>
            <a:r>
              <a:rPr lang="en-US" altLang="en-US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  <a:t> Building Code requirements </a:t>
            </a:r>
            <a:br>
              <a:rPr lang="en-US" altLang="en-US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  <a:t>apply to “stitching” the modules together </a:t>
            </a:r>
            <a:br>
              <a:rPr lang="en-US" altLang="en-US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  <a:t>to </a:t>
            </a:r>
            <a:r>
              <a:rPr lang="en-CA" altLang="en-US" dirty="0" smtClean="0">
                <a:latin typeface="Arial" panose="020B0604020202020204" pitchFamily="34" charset="0"/>
              </a:rPr>
              <a:t>maintain integrity of the building envelope and fire protection.</a:t>
            </a:r>
            <a:br>
              <a:rPr lang="en-CA" altLang="en-US" dirty="0" smtClean="0">
                <a:latin typeface="Arial" panose="020B0604020202020204" pitchFamily="34" charset="0"/>
              </a:rPr>
            </a:br>
            <a:endParaRPr lang="en-CA" sz="2000" dirty="0" smtClean="0"/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CA" altLang="en-US" sz="2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9643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4 – Technical Requirements</a:t>
            </a:r>
          </a:p>
          <a:p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Foundations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aseline="0" dirty="0" smtClean="0"/>
              <a:t>Prefabricated buildings must be installed on permanent foundations.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aseline="0" dirty="0" smtClean="0"/>
              <a:t>The industry considers a permanent foundation to be any foundation that complies with Code.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2000" baseline="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aseline="0" dirty="0" smtClean="0"/>
              <a:t>Part 9 offers a number of options: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000" baseline="0" dirty="0" smtClean="0"/>
              <a:t>full-perimeter foundations with depth depending on soil type and frost depth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000" baseline="0" dirty="0" smtClean="0"/>
              <a:t>point-support in-ground foundations - </a:t>
            </a:r>
            <a:r>
              <a:rPr lang="en-CA" sz="2000" dirty="0" smtClean="0"/>
              <a:t>engineered piles– </a:t>
            </a:r>
            <a:br>
              <a:rPr lang="en-CA" sz="2000" dirty="0" smtClean="0"/>
            </a:br>
            <a:r>
              <a:rPr lang="en-CA" sz="2000" dirty="0" smtClean="0"/>
              <a:t>again</a:t>
            </a:r>
            <a:r>
              <a:rPr lang="en-CA" sz="2000" baseline="0" dirty="0" smtClean="0"/>
              <a:t> with depth depending on soil type and frost depth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baseline="0" dirty="0" smtClean="0"/>
              <a:t>and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000" dirty="0" smtClean="0"/>
              <a:t>point-support surface-foundations with some limitations on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938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4 – Technical Requirements</a:t>
            </a:r>
          </a:p>
          <a:p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Foundations</a:t>
            </a:r>
          </a:p>
          <a:p>
            <a:pPr eaLnBrk="1" hangingPunct="1">
              <a:spcBef>
                <a:spcPct val="0"/>
              </a:spcBef>
            </a:pPr>
            <a:endParaRPr lang="en-US" sz="2000" dirty="0" smtClean="0"/>
          </a:p>
          <a:p>
            <a:pPr eaLnBrk="1" hangingPunct="1">
              <a:spcBef>
                <a:spcPct val="0"/>
              </a:spcBef>
            </a:pPr>
            <a:r>
              <a:rPr lang="en-US" sz="2000" dirty="0" smtClean="0"/>
              <a:t>This</a:t>
            </a:r>
            <a:r>
              <a:rPr lang="en-US" sz="2000" baseline="0" dirty="0" smtClean="0"/>
              <a:t> last option is where CSA Z240.10.1 comes into play.</a:t>
            </a: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4636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4 – Technical Requirements</a:t>
            </a:r>
          </a:p>
          <a:p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Foundations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aseline="0" dirty="0" smtClean="0"/>
              <a:t>The BC Building Code permits point-support surface-foundations where:</a:t>
            </a:r>
          </a:p>
          <a:p>
            <a:pPr marL="123825" lvl="0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CA" altLang="en-US" dirty="0" smtClean="0">
                <a:latin typeface="Arial" panose="020B0604020202020204" pitchFamily="34" charset="0"/>
              </a:rPr>
              <a:t> the building is detached</a:t>
            </a:r>
          </a:p>
          <a:p>
            <a:pPr marL="123825" lvl="0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CA" altLang="en-US" dirty="0" smtClean="0">
                <a:latin typeface="Arial" panose="020B0604020202020204" pitchFamily="34" charset="0"/>
              </a:rPr>
              <a:t> the foundation complies with Z240.10.1 </a:t>
            </a:r>
            <a:r>
              <a:rPr lang="en-CA" altLang="en-US" i="1" dirty="0" smtClean="0">
                <a:latin typeface="Arial" panose="020B0604020202020204" pitchFamily="34" charset="0"/>
              </a:rPr>
              <a:t>Site Preparation, </a:t>
            </a:r>
            <a:br>
              <a:rPr lang="en-CA" altLang="en-US" i="1" dirty="0" smtClean="0">
                <a:latin typeface="Arial" panose="020B0604020202020204" pitchFamily="34" charset="0"/>
              </a:rPr>
            </a:br>
            <a:r>
              <a:rPr lang="en-CA" altLang="en-US" i="1" dirty="0" smtClean="0">
                <a:latin typeface="Arial" panose="020B0604020202020204" pitchFamily="34" charset="0"/>
              </a:rPr>
              <a:t>Foundation and Anchorage of Manufactured Homes </a:t>
            </a:r>
            <a:r>
              <a:rPr lang="en-CA" altLang="en-US" sz="1200" dirty="0" smtClean="0">
                <a:latin typeface="Arial" panose="020B0604020202020204" pitchFamily="34" charset="0"/>
              </a:rPr>
              <a:t>[ref. BCBC 9.15.1.3.]</a:t>
            </a:r>
            <a:endParaRPr lang="en-CA" altLang="en-US" i="1" dirty="0" smtClean="0">
              <a:latin typeface="Arial" panose="020B0604020202020204" pitchFamily="34" charset="0"/>
            </a:endParaRPr>
          </a:p>
          <a:p>
            <a:pPr marL="123825" lvl="0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altLang="en-US" i="0" dirty="0" smtClean="0">
                <a:latin typeface="Arial" panose="020B0604020202020204" pitchFamily="34" charset="0"/>
              </a:rPr>
              <a:t>and</a:t>
            </a:r>
            <a:endParaRPr lang="en-CA" altLang="en-US" i="0" dirty="0" smtClean="0">
              <a:latin typeface="Arial" panose="020B0604020202020204" pitchFamily="34" charset="0"/>
            </a:endParaRPr>
          </a:p>
          <a:p>
            <a:pPr marL="123825" lvl="0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CA" altLang="en-US" dirty="0" smtClean="0">
                <a:latin typeface="Arial" panose="020B0604020202020204" pitchFamily="34" charset="0"/>
              </a:rPr>
              <a:t> the building </a:t>
            </a:r>
          </a:p>
          <a:p>
            <a:pPr marL="581025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lang="en-CA" altLang="en-US" sz="1200" dirty="0" smtClean="0">
                <a:latin typeface="Arial" panose="020B0604020202020204" pitchFamily="34" charset="0"/>
              </a:rPr>
              <a:t> is not on frost-susceptible soil [ref. BCBC Table 9.12.2.2.]</a:t>
            </a:r>
          </a:p>
          <a:p>
            <a:pPr marL="581025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200" dirty="0" smtClean="0">
                <a:latin typeface="Arial" panose="020B0604020202020204" pitchFamily="34" charset="0"/>
              </a:rPr>
              <a:t>OR</a:t>
            </a:r>
            <a:endParaRPr lang="en-CA" altLang="en-US" sz="1200" dirty="0" smtClean="0">
              <a:latin typeface="Arial" panose="020B0604020202020204" pitchFamily="34" charset="0"/>
            </a:endParaRPr>
          </a:p>
          <a:p>
            <a:pPr marL="581025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lang="en-CA" altLang="en-US" dirty="0" smtClean="0">
                <a:latin typeface="Arial" panose="020B0604020202020204" pitchFamily="34" charset="0"/>
              </a:rPr>
              <a:t> a) has no masonry </a:t>
            </a:r>
            <a:br>
              <a:rPr lang="en-CA" altLang="en-US" dirty="0" smtClean="0">
                <a:latin typeface="Arial" panose="020B0604020202020204" pitchFamily="34" charset="0"/>
              </a:rPr>
            </a:br>
            <a:r>
              <a:rPr lang="en-CA" altLang="en-US" baseline="0" dirty="0" smtClean="0">
                <a:latin typeface="Arial" panose="020B0604020202020204" pitchFamily="34" charset="0"/>
              </a:rPr>
              <a:t>   </a:t>
            </a:r>
            <a:r>
              <a:rPr lang="en-CA" altLang="en-US" dirty="0" smtClean="0">
                <a:latin typeface="Arial" panose="020B0604020202020204" pitchFamily="34" charset="0"/>
              </a:rPr>
              <a:t>AND</a:t>
            </a:r>
          </a:p>
          <a:p>
            <a:pPr marL="581025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CA" altLang="en-US" dirty="0" smtClean="0">
                <a:latin typeface="Arial" panose="020B0604020202020204" pitchFamily="34" charset="0"/>
              </a:rPr>
              <a:t>  b)</a:t>
            </a:r>
            <a:r>
              <a:rPr lang="en-CA" altLang="en-US" baseline="0" dirty="0" smtClean="0">
                <a:latin typeface="Arial" panose="020B0604020202020204" pitchFamily="34" charset="0"/>
              </a:rPr>
              <a:t>  </a:t>
            </a:r>
            <a:r>
              <a:rPr lang="en-CA" altLang="en-US" dirty="0" smtClean="0">
                <a:latin typeface="Arial" panose="020B0604020202020204" pitchFamily="34" charset="0"/>
              </a:rPr>
              <a:t>passes the deformation resistance test in </a:t>
            </a:r>
            <a:br>
              <a:rPr lang="en-CA" altLang="en-US" dirty="0" smtClean="0">
                <a:latin typeface="Arial" panose="020B0604020202020204" pitchFamily="34" charset="0"/>
              </a:rPr>
            </a:br>
            <a:r>
              <a:rPr lang="en-CA" altLang="en-US" dirty="0" smtClean="0">
                <a:latin typeface="Arial" panose="020B0604020202020204" pitchFamily="34" charset="0"/>
              </a:rPr>
              <a:t>       Z240.2.1 </a:t>
            </a:r>
            <a:r>
              <a:rPr lang="en-CA" altLang="en-US" i="1" dirty="0" smtClean="0">
                <a:latin typeface="Arial" panose="020B0604020202020204" pitchFamily="34" charset="0"/>
              </a:rPr>
              <a:t>Technical Requirements for Manufactured Homes</a:t>
            </a:r>
            <a:br>
              <a:rPr lang="en-CA" altLang="en-US" i="1" dirty="0" smtClean="0">
                <a:latin typeface="Arial" panose="020B0604020202020204" pitchFamily="34" charset="0"/>
              </a:rPr>
            </a:br>
            <a:r>
              <a:rPr lang="en-CA" altLang="en-US" sz="2800" dirty="0" smtClean="0">
                <a:latin typeface="Arial" panose="020B0604020202020204" pitchFamily="34" charset="0"/>
              </a:rPr>
              <a:t>[ref. BCBC 9.12.2.2.(6) and 9.15.1.3.]</a:t>
            </a:r>
            <a:endParaRPr lang="en-CA" altLang="en-US" sz="2800" i="1" dirty="0" smtClean="0">
              <a:latin typeface="Arial" panose="020B0604020202020204" pitchFamily="34" charset="0"/>
            </a:endParaRPr>
          </a:p>
          <a:p>
            <a:pPr marL="123825" lvl="0">
              <a:spcBef>
                <a:spcPts val="200"/>
              </a:spcBef>
              <a:buFont typeface="Arial" panose="020B0604020202020204" pitchFamily="34" charset="0"/>
              <a:buNone/>
            </a:pPr>
            <a:endParaRPr lang="en-US" altLang="en-US" sz="2800" i="0" dirty="0" smtClean="0">
              <a:latin typeface="Arial" panose="020B0604020202020204" pitchFamily="34" charset="0"/>
            </a:endParaRPr>
          </a:p>
          <a:p>
            <a:pPr marL="123825" lvl="0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altLang="en-US" sz="2800" i="0" dirty="0" smtClean="0">
                <a:latin typeface="Arial" panose="020B0604020202020204" pitchFamily="34" charset="0"/>
              </a:rPr>
              <a:t>It is easy to confirm whether a building has masonry.</a:t>
            </a:r>
          </a:p>
          <a:p>
            <a:pPr marL="123825" lvl="0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altLang="en-US" sz="2800" i="0" dirty="0" smtClean="0">
                <a:latin typeface="Arial" panose="020B0604020202020204" pitchFamily="34" charset="0"/>
              </a:rPr>
              <a:t>Confirming compliance with the deformation resistance test is discussed in Module 6.</a:t>
            </a:r>
            <a:endParaRPr lang="en-CA" altLang="en-US" sz="2800" i="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488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4 – Applicable Technical Requirements</a:t>
            </a:r>
          </a:p>
          <a:p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endParaRPr lang="en-CA" sz="1800" dirty="0" smtClean="0"/>
          </a:p>
          <a:p>
            <a:pPr eaLnBrk="1" hangingPunct="1">
              <a:spcBef>
                <a:spcPct val="0"/>
              </a:spcBef>
            </a:pPr>
            <a:r>
              <a:rPr lang="en-CA" sz="1800" dirty="0" smtClean="0"/>
              <a:t>Module 4 describes the technical requirements that apply to prefabricated buildings in BC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6047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4 – Technical Requirements</a:t>
            </a:r>
          </a:p>
          <a:p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Anchorage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aseline="0" dirty="0" smtClean="0"/>
              <a:t>Similarly, all prefabricated buildings must be anchored </a:t>
            </a:r>
            <a:br>
              <a:rPr lang="en-CA" sz="2000" baseline="0" dirty="0" smtClean="0"/>
            </a:br>
            <a:r>
              <a:rPr lang="en-CA" sz="2000" baseline="0" dirty="0" smtClean="0"/>
              <a:t>in accordance with the BC Building Code unless this can be shown to be unnecessary.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2000" baseline="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aseline="0" dirty="0" smtClean="0"/>
              <a:t>Part 9 provides three options:</a:t>
            </a:r>
          </a:p>
          <a:p>
            <a:pPr marL="52388" lvl="0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CA" altLang="en-US" dirty="0" smtClean="0">
                <a:latin typeface="Arial" panose="020B0604020202020204" pitchFamily="34" charset="0"/>
              </a:rPr>
              <a:t>  embedding floor joists in a perimeter foundation [BCBC 9.23.6.1.(2)(a)]</a:t>
            </a:r>
          </a:p>
          <a:p>
            <a:pPr marL="52388" lvl="0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CA" altLang="en-US" dirty="0" smtClean="0">
                <a:latin typeface="Arial" panose="020B0604020202020204" pitchFamily="34" charset="0"/>
              </a:rPr>
              <a:t>  anchoring sill plate to a perimeter foundation [BCBC 9.23.6.1.(2)(b)]</a:t>
            </a:r>
          </a:p>
          <a:p>
            <a:pPr marL="52388" lvl="0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CA" altLang="en-US" dirty="0" smtClean="0">
                <a:latin typeface="Arial" panose="020B0604020202020204" pitchFamily="34" charset="0"/>
              </a:rPr>
              <a:t>  anchoring in compliance with Z240.10.1 </a:t>
            </a:r>
            <a:r>
              <a:rPr lang="en-CA" altLang="en-US" i="1" dirty="0" smtClean="0">
                <a:latin typeface="Arial" panose="020B0604020202020204" pitchFamily="34" charset="0"/>
              </a:rPr>
              <a:t>Site Preparation, Foundation and </a:t>
            </a:r>
            <a:br>
              <a:rPr lang="en-CA" altLang="en-US" i="1" dirty="0" smtClean="0">
                <a:latin typeface="Arial" panose="020B0604020202020204" pitchFamily="34" charset="0"/>
              </a:rPr>
            </a:br>
            <a:r>
              <a:rPr lang="en-CA" altLang="en-US" i="1" dirty="0" smtClean="0">
                <a:latin typeface="Arial" panose="020B0604020202020204" pitchFamily="34" charset="0"/>
              </a:rPr>
              <a:t>   Anchorage of manufactured Homes</a:t>
            </a:r>
            <a:r>
              <a:rPr lang="en-CA" altLang="en-US" i="0" baseline="0" dirty="0" smtClean="0">
                <a:latin typeface="Arial" panose="020B0604020202020204" pitchFamily="34" charset="0"/>
              </a:rPr>
              <a:t> </a:t>
            </a:r>
            <a:r>
              <a:rPr lang="en-CA" altLang="en-US" sz="2200" dirty="0" smtClean="0">
                <a:latin typeface="Arial" panose="020B0604020202020204" pitchFamily="34" charset="0"/>
              </a:rPr>
              <a:t>[BCBC 9.23.6.3.]</a:t>
            </a:r>
            <a:r>
              <a:rPr lang="en-CA" altLang="en-US" dirty="0" smtClean="0">
                <a:latin typeface="Arial" panose="020B0604020202020204" pitchFamily="34" charset="0"/>
              </a:rPr>
              <a:t> where the building is</a:t>
            </a:r>
          </a:p>
          <a:p>
            <a:pPr marL="352425" lvl="1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CA" altLang="en-US" sz="2200" dirty="0" smtClean="0">
                <a:latin typeface="Arial" panose="020B0604020202020204" pitchFamily="34" charset="0"/>
              </a:rPr>
              <a:t>not more than 4.3 m wide (14’)-</a:t>
            </a:r>
          </a:p>
          <a:p>
            <a:pPr marL="352425" lvl="1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CA" altLang="en-US" sz="2200" dirty="0" smtClean="0">
                <a:latin typeface="Arial" panose="020B0604020202020204" pitchFamily="34" charset="0"/>
              </a:rPr>
              <a:t>1 storey in building height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9578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4 – Technical Requirements</a:t>
            </a:r>
          </a:p>
          <a:p>
            <a:endParaRPr lang="en-US" sz="1800" dirty="0" smtClean="0"/>
          </a:p>
          <a:p>
            <a:pPr eaLnBrk="1" hangingPunct="1">
              <a:spcBef>
                <a:spcPct val="0"/>
              </a:spcBef>
            </a:pPr>
            <a:r>
              <a:rPr lang="en-CA" sz="2000" dirty="0" smtClean="0"/>
              <a:t>Anchorage</a:t>
            </a:r>
          </a:p>
          <a:p>
            <a:pPr eaLnBrk="1" hangingPunct="1">
              <a:spcBef>
                <a:spcPct val="0"/>
              </a:spcBef>
            </a:pPr>
            <a:endParaRPr lang="en-CA" sz="2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dirty="0" smtClean="0">
                <a:latin typeface="Arial" panose="020B0604020202020204" pitchFamily="34" charset="0"/>
              </a:rPr>
              <a:t>Z240.10.1</a:t>
            </a:r>
            <a:r>
              <a:rPr lang="en-CA" altLang="en-US" i="1" dirty="0" smtClean="0">
                <a:latin typeface="Arial" panose="020B0604020202020204" pitchFamily="34" charset="0"/>
              </a:rPr>
              <a:t> </a:t>
            </a:r>
            <a:r>
              <a:rPr lang="en-CA" altLang="en-US" i="0" dirty="0" smtClean="0">
                <a:latin typeface="Arial" panose="020B0604020202020204" pitchFamily="34" charset="0"/>
              </a:rPr>
              <a:t>specifies</a:t>
            </a:r>
          </a:p>
          <a:p>
            <a:pPr marL="352425" lvl="1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CA" altLang="en-US" sz="2200" i="0" dirty="0" smtClean="0">
                <a:latin typeface="Arial" panose="020B0604020202020204" pitchFamily="34" charset="0"/>
              </a:rPr>
              <a:t>  where anchorage is required</a:t>
            </a:r>
          </a:p>
          <a:p>
            <a:pPr marL="352425" lvl="1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US" altLang="en-US" sz="2200" i="0" dirty="0" smtClean="0">
                <a:latin typeface="Arial" panose="020B0604020202020204" pitchFamily="34" charset="0"/>
              </a:rPr>
              <a:t>  minimum pull-out resistance</a:t>
            </a:r>
            <a:br>
              <a:rPr lang="en-US" altLang="en-US" sz="2200" i="0" dirty="0" smtClean="0">
                <a:latin typeface="Arial" panose="020B0604020202020204" pitchFamily="34" charset="0"/>
              </a:rPr>
            </a:br>
            <a:r>
              <a:rPr lang="en-US" altLang="en-US" sz="2200" i="0" dirty="0" smtClean="0">
                <a:latin typeface="Arial" panose="020B0604020202020204" pitchFamily="34" charset="0"/>
              </a:rPr>
              <a:t>     -</a:t>
            </a:r>
            <a:r>
              <a:rPr lang="en-US" altLang="en-US" sz="2200" i="0" baseline="0" dirty="0" smtClean="0">
                <a:latin typeface="Arial" panose="020B0604020202020204" pitchFamily="34" charset="0"/>
              </a:rPr>
              <a:t> which must be determined by engineering </a:t>
            </a:r>
            <a:br>
              <a:rPr lang="en-US" altLang="en-US" sz="2200" i="0" baseline="0" dirty="0" smtClean="0">
                <a:latin typeface="Arial" panose="020B0604020202020204" pitchFamily="34" charset="0"/>
              </a:rPr>
            </a:br>
            <a:r>
              <a:rPr lang="en-US" altLang="en-US" sz="2200" i="0" baseline="0" dirty="0" smtClean="0">
                <a:latin typeface="Arial" panose="020B0604020202020204" pitchFamily="34" charset="0"/>
              </a:rPr>
              <a:t>    OR</a:t>
            </a:r>
            <a:br>
              <a:rPr lang="en-US" altLang="en-US" sz="2200" i="0" baseline="0" dirty="0" smtClean="0">
                <a:latin typeface="Arial" panose="020B0604020202020204" pitchFamily="34" charset="0"/>
              </a:rPr>
            </a:br>
            <a:r>
              <a:rPr lang="en-US" altLang="en-US" sz="2200" i="0" baseline="0" dirty="0" smtClean="0">
                <a:latin typeface="Arial" panose="020B0604020202020204" pitchFamily="34" charset="0"/>
              </a:rPr>
              <a:t>    - by using one of two deemed to comply solutions</a:t>
            </a:r>
          </a:p>
          <a:p>
            <a:pPr marL="352425" lvl="1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US" altLang="en-US" sz="2200" i="0" baseline="0" dirty="0" smtClean="0">
                <a:latin typeface="Arial" panose="020B0604020202020204" pitchFamily="34" charset="0"/>
              </a:rPr>
              <a:t>minimum depth</a:t>
            </a:r>
          </a:p>
          <a:p>
            <a:pPr marL="352425" lvl="1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US" altLang="en-US" sz="2200" i="0" baseline="0" dirty="0" smtClean="0">
                <a:latin typeface="Arial" panose="020B0604020202020204" pitchFamily="34" charset="0"/>
              </a:rPr>
              <a:t>maximum spacing</a:t>
            </a:r>
          </a:p>
          <a:p>
            <a:pPr marL="352425" lvl="1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US" altLang="en-US" sz="2200" i="0" baseline="0" dirty="0" smtClean="0">
                <a:latin typeface="Arial" panose="020B0604020202020204" pitchFamily="34" charset="0"/>
              </a:rPr>
              <a:t>where means to adjust the length of the anchors is required</a:t>
            </a:r>
          </a:p>
          <a:p>
            <a:pPr marL="352425" lvl="1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endParaRPr lang="en-CA" altLang="en-US" sz="2200" i="0" dirty="0" smtClean="0"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2005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4 – Technical Requirements</a:t>
            </a:r>
          </a:p>
          <a:p>
            <a:endParaRPr lang="en-US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aseline="0" dirty="0" smtClean="0"/>
              <a:t> Z240.10.1 – Updates - Application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2000" baseline="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aseline="0" dirty="0" smtClean="0"/>
              <a:t>A new edition of Z240.10.1 was published in 2016 titled </a:t>
            </a:r>
            <a:br>
              <a:rPr lang="en-CA" sz="2000" baseline="0" dirty="0" smtClean="0"/>
            </a:br>
            <a:r>
              <a:rPr lang="en-CA" alt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Site Preparation, Foundation and </a:t>
            </a:r>
            <a:r>
              <a:rPr lang="en-CA" altLang="en-US" sz="2000" u="none" dirty="0" smtClean="0">
                <a:solidFill>
                  <a:srgbClr val="1B671F"/>
                </a:solidFill>
                <a:latin typeface="Arial" panose="020B0604020202020204" pitchFamily="34" charset="0"/>
              </a:rPr>
              <a:t>Installation of Buildings </a:t>
            </a:r>
            <a:br>
              <a:rPr lang="en-CA" altLang="en-US" sz="2000" u="none" dirty="0" smtClean="0">
                <a:solidFill>
                  <a:srgbClr val="1B671F"/>
                </a:solidFill>
                <a:latin typeface="Arial" panose="020B0604020202020204" pitchFamily="34" charset="0"/>
              </a:rPr>
            </a:br>
            <a:r>
              <a:rPr lang="en-CA" altLang="en-US" sz="2000" u="none" dirty="0" smtClean="0">
                <a:solidFill>
                  <a:srgbClr val="1B671F"/>
                </a:solidFill>
                <a:latin typeface="Arial" panose="020B0604020202020204" pitchFamily="34" charset="0"/>
              </a:rPr>
              <a:t>to better reflect the scope and application of the standard</a:t>
            </a:r>
            <a:r>
              <a:rPr lang="en-CA" sz="2000" baseline="0" dirty="0" smtClean="0"/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2000" baseline="0" dirty="0" smtClean="0"/>
          </a:p>
          <a:p>
            <a:pPr marL="52388" lvl="0">
              <a:spcBef>
                <a:spcPts val="200"/>
              </a:spcBef>
              <a:buFont typeface="Arial" panose="020B0604020202020204" pitchFamily="34" charset="0"/>
              <a:buNone/>
              <a:tabLst>
                <a:tab pos="1319213" algn="l"/>
              </a:tabLst>
            </a:pPr>
            <a:r>
              <a:rPr lang="en-CA" sz="2000" baseline="0" dirty="0" smtClean="0"/>
              <a:t>The applications of various sets of requirements are more clearly and accurately stated:</a:t>
            </a:r>
          </a:p>
          <a:p>
            <a:pPr marL="223838" lvl="0" indent="-17145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319213" algn="l"/>
              </a:tabLst>
            </a:pPr>
            <a:r>
              <a:rPr lang="en-CA" altLang="en-US" dirty="0" smtClean="0">
                <a:latin typeface="Arial" panose="020B0604020202020204" pitchFamily="34" charset="0"/>
              </a:rPr>
              <a:t>site preparation and skirting apply to all buildings on surface foundations</a:t>
            </a:r>
          </a:p>
          <a:p>
            <a:pPr marL="223838" lvl="0" indent="-17145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319213" algn="l"/>
              </a:tabLst>
            </a:pPr>
            <a:r>
              <a:rPr lang="en-CA" altLang="en-US" dirty="0" smtClean="0">
                <a:latin typeface="Arial" panose="020B0604020202020204" pitchFamily="34" charset="0"/>
              </a:rPr>
              <a:t>stitching applies to all multi-module buildings</a:t>
            </a:r>
          </a:p>
          <a:p>
            <a:pPr marL="223838" lvl="0" indent="-17145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319213" algn="l"/>
              </a:tabLst>
            </a:pPr>
            <a:r>
              <a:rPr lang="en-CA" altLang="en-US" dirty="0" smtClean="0">
                <a:latin typeface="Arial" panose="020B0604020202020204" pitchFamily="34" charset="0"/>
              </a:rPr>
              <a:t>foundation requirements apply where – </a:t>
            </a:r>
            <a:br>
              <a:rPr lang="en-CA" altLang="en-US" dirty="0" smtClean="0">
                <a:latin typeface="Arial" panose="020B0604020202020204" pitchFamily="34" charset="0"/>
              </a:rPr>
            </a:br>
            <a:r>
              <a:rPr lang="en-CA" altLang="en-US" sz="2200" dirty="0" smtClean="0">
                <a:latin typeface="Arial" panose="020B0604020202020204" pitchFamily="34" charset="0"/>
              </a:rPr>
              <a:t>- the building is 1 storey</a:t>
            </a:r>
            <a:br>
              <a:rPr lang="en-CA" altLang="en-US" sz="2200" dirty="0" smtClean="0">
                <a:latin typeface="Arial" panose="020B0604020202020204" pitchFamily="34" charset="0"/>
              </a:rPr>
            </a:br>
            <a:r>
              <a:rPr lang="en-CA" altLang="en-US" sz="2200" dirty="0" smtClean="0">
                <a:latin typeface="Arial" panose="020B0604020202020204" pitchFamily="34" charset="0"/>
              </a:rPr>
              <a:t>- there is no masonry, heavy roofing*, or concrete floor topping</a:t>
            </a:r>
          </a:p>
          <a:p>
            <a:pPr marL="52388" lvl="0" indent="0">
              <a:spcBef>
                <a:spcPts val="200"/>
              </a:spcBef>
              <a:buFont typeface="Arial" panose="020B0604020202020204" pitchFamily="34" charset="0"/>
              <a:buNone/>
              <a:tabLst>
                <a:tab pos="1319213" algn="l"/>
              </a:tabLst>
            </a:pPr>
            <a:r>
              <a:rPr lang="en-CA" altLang="en-US" sz="2200" dirty="0" smtClean="0">
                <a:latin typeface="Arial" panose="020B0604020202020204" pitchFamily="34" charset="0"/>
              </a:rPr>
              <a:t>     and</a:t>
            </a:r>
            <a:br>
              <a:rPr lang="en-CA" altLang="en-US" sz="2200" dirty="0" smtClean="0">
                <a:latin typeface="Arial" panose="020B0604020202020204" pitchFamily="34" charset="0"/>
              </a:rPr>
            </a:br>
            <a:r>
              <a:rPr lang="en-CA" altLang="en-US" sz="2200" dirty="0" smtClean="0">
                <a:latin typeface="Arial" panose="020B0604020202020204" pitchFamily="34" charset="0"/>
              </a:rPr>
              <a:t>    - the uniformly distributed live floor load </a:t>
            </a:r>
            <a:r>
              <a:rPr lang="en-CA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n-CA" altLang="en-US" sz="2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not exceed</a:t>
            </a:r>
            <a:r>
              <a:rPr lang="en-CA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2.4 </a:t>
            </a:r>
            <a:r>
              <a:rPr lang="en-CA" alt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kPa</a:t>
            </a:r>
            <a:endParaRPr lang="en-CA" alt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3838" lvl="0" indent="-17145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319213" algn="l"/>
              </a:tabLst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limits to the application of the anchorage requirements </a:t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specified in the building code as described previously</a:t>
            </a:r>
            <a:endParaRPr lang="en-CA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2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 smtClean="0"/>
              <a:t>*Heavy roofing includes </a:t>
            </a:r>
            <a:r>
              <a:rPr lang="en-CA" alt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concrete or clay roof tile</a:t>
            </a: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60052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4 – Technical Requirements</a:t>
            </a:r>
          </a:p>
          <a:p>
            <a:endParaRPr lang="en-US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baseline="0" dirty="0" smtClean="0"/>
              <a:t> Z240.10.1 – Updates - Technical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2000" baseline="0" dirty="0" smtClean="0"/>
          </a:p>
          <a:p>
            <a:pPr marL="52388" lvl="0">
              <a:spcBef>
                <a:spcPts val="200"/>
              </a:spcBef>
              <a:buFont typeface="Arial" panose="020B0604020202020204" pitchFamily="34" charset="0"/>
              <a:buNone/>
              <a:tabLst>
                <a:tab pos="1319213" algn="l"/>
              </a:tabLst>
            </a:pPr>
            <a:r>
              <a:rPr lang="en-CA" sz="2000" baseline="0" dirty="0" smtClean="0"/>
              <a:t>Notable technical updates include:</a:t>
            </a:r>
          </a:p>
          <a:p>
            <a:pPr marL="52388" lvl="0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new Tables for minimum pier footing areas for buildings weighing </a:t>
            </a:r>
            <a:b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not more than 1.9 kg/m2 depending on – </a:t>
            </a:r>
            <a:endParaRPr lang="en-CA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9588" lvl="1">
              <a:spcBef>
                <a:spcPts val="200"/>
              </a:spcBef>
              <a:buFont typeface="Arial" panose="020B0604020202020204" pitchFamily="34" charset="0"/>
              <a:buNone/>
              <a:tabLst>
                <a:tab pos="1319213" algn="l"/>
              </a:tabLst>
            </a:pPr>
            <a:r>
              <a:rPr lang="en-CA" altLang="en-US" sz="2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CA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soil bearing pressure</a:t>
            </a:r>
            <a:br>
              <a:rPr lang="en-CA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snow load</a:t>
            </a:r>
            <a:br>
              <a:rPr lang="en-CA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the tributary area supported </a:t>
            </a:r>
          </a:p>
          <a:p>
            <a:pPr marL="52388" lvl="0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 new calculation and Tables for resistance to overturning due to wind to determine if anchorage is needed. The resistance values depend on – </a:t>
            </a:r>
          </a:p>
          <a:p>
            <a:pPr marL="509588" lvl="1">
              <a:spcBef>
                <a:spcPts val="200"/>
              </a:spcBef>
              <a:buFont typeface="Arial" panose="020B0604020202020204" pitchFamily="34" charset="0"/>
              <a:buNone/>
              <a:tabLst>
                <a:tab pos="1319213" algn="l"/>
              </a:tabLst>
            </a:pPr>
            <a:r>
              <a:rPr lang="en-CA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building weight</a:t>
            </a:r>
            <a:br>
              <a:rPr lang="en-CA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building width</a:t>
            </a:r>
            <a:br>
              <a:rPr lang="en-CA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spacing between supporting beams</a:t>
            </a:r>
          </a:p>
          <a:p>
            <a:pPr marL="509588" lvl="1">
              <a:spcBef>
                <a:spcPts val="200"/>
              </a:spcBef>
              <a:buFont typeface="Arial" panose="020B0604020202020204" pitchFamily="34" charset="0"/>
              <a:buNone/>
              <a:tabLst>
                <a:tab pos="1319213" algn="l"/>
              </a:tabLst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- 1-in-50 hourly wind pressure</a:t>
            </a:r>
            <a:endParaRPr lang="en-CA" alt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9588" lvl="1">
              <a:spcBef>
                <a:spcPts val="200"/>
              </a:spcBef>
              <a:buFont typeface="Arial" panose="020B0604020202020204" pitchFamily="34" charset="0"/>
              <a:buNone/>
              <a:tabLst>
                <a:tab pos="1319213" algn="l"/>
              </a:tabLst>
            </a:pPr>
            <a:r>
              <a:rPr lang="en-CA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509588" lvl="1">
              <a:spcBef>
                <a:spcPts val="200"/>
              </a:spcBef>
              <a:buFont typeface="Arial" panose="020B0604020202020204" pitchFamily="34" charset="0"/>
              <a:buNone/>
              <a:tabLst>
                <a:tab pos="1319213" algn="l"/>
              </a:tabLst>
            </a:pPr>
            <a:r>
              <a:rPr lang="en-CA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exposure factors that have been updated consistent</a:t>
            </a:r>
            <a:r>
              <a:rPr lang="en-CA" altLang="en-US" sz="2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with Part 4 of the National Building Code</a:t>
            </a:r>
            <a:r>
              <a:rPr lang="en-CA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CA" altLang="en-US" sz="2200" dirty="0" smtClean="0"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These up-dates should give building officials</a:t>
            </a:r>
            <a:r>
              <a:rPr lang="en-US" sz="2000" baseline="0" dirty="0" smtClean="0"/>
              <a:t> even more confidence in accepting surface foundations and anchorage that complies with </a:t>
            </a:r>
            <a:r>
              <a:rPr lang="en-US" sz="2000" baseline="0" smtClean="0"/>
              <a:t>the standard.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426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4 – Technical Requirements</a:t>
            </a:r>
          </a:p>
          <a:p>
            <a:endParaRPr lang="en-US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0" dirty="0" smtClean="0"/>
              <a:t>Building regulations in British Columbia</a:t>
            </a:r>
            <a:r>
              <a:rPr lang="en-CA" sz="1800" baseline="0" dirty="0" smtClean="0"/>
              <a:t>, </a:t>
            </a:r>
            <a:br>
              <a:rPr lang="en-CA" sz="1800" baseline="0" dirty="0" smtClean="0"/>
            </a:br>
            <a:r>
              <a:rPr lang="en-CA" sz="1800" baseline="0" dirty="0" smtClean="0"/>
              <a:t>like building regulations in all the provinces and territories, </a:t>
            </a:r>
            <a:br>
              <a:rPr lang="en-CA" sz="1800" baseline="0" dirty="0" smtClean="0"/>
            </a:br>
            <a:r>
              <a:rPr lang="en-CA" sz="1800" baseline="0" dirty="0" smtClean="0"/>
              <a:t>are based on the national model codes.</a:t>
            </a:r>
            <a:endParaRPr lang="en-CA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740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4 – Technical Requirements</a:t>
            </a:r>
          </a:p>
          <a:p>
            <a:endParaRPr lang="en-US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0" dirty="0" smtClean="0"/>
              <a:t>Building regulations in BC fall under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800" dirty="0" smtClean="0"/>
              <a:t>the BC Building</a:t>
            </a:r>
            <a:r>
              <a:rPr lang="en-CA" sz="1800" baseline="0" dirty="0" smtClean="0"/>
              <a:t> Act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800" baseline="0" dirty="0" smtClean="0"/>
              <a:t>the BC Manufactured </a:t>
            </a:r>
            <a:r>
              <a:rPr lang="en-CA" sz="1800" dirty="0" smtClean="0"/>
              <a:t>Homes Act</a:t>
            </a:r>
            <a:br>
              <a:rPr lang="en-CA" sz="1800" dirty="0" smtClean="0"/>
            </a:br>
            <a:r>
              <a:rPr lang="en-CA" sz="1800" dirty="0" smtClean="0"/>
              <a:t>and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800" dirty="0" smtClean="0"/>
              <a:t>the</a:t>
            </a:r>
            <a:r>
              <a:rPr lang="en-CA" sz="1800" baseline="0" dirty="0" smtClean="0"/>
              <a:t> BC Energy Efficiency Standards Act</a:t>
            </a:r>
            <a:endParaRPr lang="en-CA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0" dirty="0" smtClean="0"/>
              <a:t>The Manufactured Home</a:t>
            </a:r>
            <a:r>
              <a:rPr lang="en-CA" sz="1800" baseline="0" dirty="0" smtClean="0"/>
              <a:t> Act addresses: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800" baseline="0" dirty="0" smtClean="0"/>
              <a:t>registration of these homes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800" baseline="0" dirty="0" smtClean="0"/>
              <a:t>ownership transfers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800" baseline="0" dirty="0" smtClean="0"/>
              <a:t>transportation permits if a home is moved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1800" baseline="0" dirty="0" smtClean="0"/>
              <a:t>and payment of taxes.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0" baseline="0" dirty="0" smtClean="0"/>
              <a:t>It does not include technical requirements.</a:t>
            </a:r>
            <a:endParaRPr lang="en-CA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8045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4 – Technical Requirements</a:t>
            </a:r>
          </a:p>
          <a:p>
            <a:endParaRPr lang="en-US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0" dirty="0" smtClean="0"/>
              <a:t>The related regulations that apply across the province are:</a:t>
            </a:r>
          </a:p>
          <a:p>
            <a:pPr>
              <a:spcBef>
                <a:spcPct val="20000"/>
              </a:spcBef>
              <a:buClrTx/>
              <a:buSzTx/>
              <a:buFont typeface="Times" panose="02020603050405020304" pitchFamily="18" charset="0"/>
              <a:buChar char="•"/>
            </a:pPr>
            <a:r>
              <a:rPr lang="en-CA" altLang="en-US" sz="1800" dirty="0" smtClean="0">
                <a:solidFill>
                  <a:schemeClr val="tx1"/>
                </a:solidFill>
              </a:rPr>
              <a:t>  BC Building Code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lang="en-CA" sz="1800" dirty="0" smtClean="0"/>
              <a:t>  BC Fire Code,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lang="en-CA" altLang="en-US" sz="1800" dirty="0" smtClean="0">
                <a:solidFill>
                  <a:schemeClr val="tx1"/>
                </a:solidFill>
              </a:rPr>
              <a:t>  </a:t>
            </a:r>
            <a:r>
              <a:rPr lang="en-CA" sz="1800" dirty="0" smtClean="0"/>
              <a:t>BC Plumbing Code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Char char="•"/>
              <a:tabLst/>
              <a:defRPr/>
            </a:pPr>
            <a:r>
              <a:rPr lang="en-CA" sz="1800" dirty="0" smtClean="0"/>
              <a:t>  </a:t>
            </a:r>
            <a:r>
              <a:rPr lang="en-CA" sz="1800" baseline="0" dirty="0" smtClean="0"/>
              <a:t>BC Energy Efficiency Standards Regulation</a:t>
            </a:r>
            <a:r>
              <a:rPr lang="en-CA" sz="1800" dirty="0" smtClean="0"/>
              <a:t/>
            </a:r>
            <a:br>
              <a:rPr lang="en-CA" sz="1800" dirty="0" smtClean="0"/>
            </a:br>
            <a:endParaRPr lang="en-CA" altLang="en-US" sz="18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CA" altLang="en-US" sz="1800" dirty="0" smtClean="0"/>
              <a:t>The one exception is Vancouver which has its own building code – the Vancouver Building Bylaw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CA" altLang="en-US" sz="18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CA" altLang="en-US" sz="1800" dirty="0" smtClean="0"/>
              <a:t>There is also a Solar Hot Water Ready Regulation</a:t>
            </a:r>
            <a:endParaRPr lang="en-CA" sz="1800" dirty="0" smtClean="0"/>
          </a:p>
          <a:p>
            <a:pPr marL="261938" marR="0" indent="-2619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800" dirty="0" smtClean="0"/>
              <a:t>As of June 1 2017, it had been adopted in 49 local government</a:t>
            </a:r>
            <a:r>
              <a:rPr lang="en-CA" sz="1800" baseline="0" dirty="0" smtClean="0"/>
              <a:t> jurisdictions</a:t>
            </a:r>
          </a:p>
          <a:p>
            <a:pPr marR="0" algn="l" defTabSz="812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CA" sz="1800" dirty="0" smtClean="0"/>
              <a:t>	</a:t>
            </a:r>
            <a:r>
              <a:rPr lang="en-CA" sz="1800" b="1" dirty="0" smtClean="0"/>
              <a:t>_________________________________</a:t>
            </a:r>
          </a:p>
          <a:p>
            <a:pPr marR="0" algn="l" defTabSz="812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CA" sz="1800" b="1" dirty="0" smtClean="0"/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CA" sz="1800" u="sng" baseline="0" dirty="0" smtClean="0"/>
              <a:t>Additional Detail – 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CA" sz="1200" dirty="0" smtClean="0"/>
              <a:t>The </a:t>
            </a:r>
            <a:r>
              <a:rPr lang="en-CA" altLang="en-US" sz="1200" dirty="0" smtClean="0"/>
              <a:t>Solar Hot Water Ready Regulation </a:t>
            </a:r>
            <a:r>
              <a:rPr lang="en-CA" sz="1200" baseline="0" dirty="0" smtClean="0"/>
              <a:t>addresses </a:t>
            </a:r>
          </a:p>
          <a:p>
            <a:pPr marL="261938" marR="0" indent="-2619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baseline="0" dirty="0" smtClean="0"/>
              <a:t> minimum usable roof area</a:t>
            </a:r>
          </a:p>
          <a:p>
            <a:pPr marL="261938" marR="0" indent="-2619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baseline="0" dirty="0" smtClean="0"/>
              <a:t>roof structure and </a:t>
            </a:r>
          </a:p>
          <a:p>
            <a:pPr marL="261938" marR="0" indent="-2619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baseline="0" dirty="0" smtClean="0"/>
              <a:t>conduit runs from the roof area to the space where the service water heater is located.</a:t>
            </a:r>
            <a:endParaRPr lang="en-CA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CA" altLang="en-US" sz="1200" dirty="0" smtClean="0">
                <a:solidFill>
                  <a:schemeClr val="tx1"/>
                </a:solidFill>
              </a:rPr>
              <a:t>Once a jurisdiction</a:t>
            </a:r>
            <a:r>
              <a:rPr lang="en-CA" altLang="en-US" sz="1200" baseline="0" dirty="0" smtClean="0">
                <a:solidFill>
                  <a:schemeClr val="tx1"/>
                </a:solidFill>
              </a:rPr>
              <a:t> has opted in, exceptions are permitted only where the building site does not permit effective solar water heating</a:t>
            </a:r>
            <a:endParaRPr lang="en-CA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5437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4 – Technical Requirements</a:t>
            </a:r>
          </a:p>
          <a:p>
            <a:endParaRPr lang="en-US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0" dirty="0" smtClean="0"/>
              <a:t>This discussion of requirements that apply to prefabricated buildings </a:t>
            </a:r>
            <a:br>
              <a:rPr lang="en-CA" sz="1800" dirty="0" smtClean="0"/>
            </a:br>
            <a:r>
              <a:rPr lang="en-CA" sz="1800" dirty="0" smtClean="0"/>
              <a:t>focuses on</a:t>
            </a:r>
            <a:r>
              <a:rPr lang="en-CA" sz="1800" baseline="0" dirty="0" smtClean="0"/>
              <a:t> </a:t>
            </a:r>
            <a:r>
              <a:rPr lang="en-CA" sz="1800" dirty="0" smtClean="0"/>
              <a:t>the BC Building Code. </a:t>
            </a:r>
          </a:p>
          <a:p>
            <a:pPr marR="0" algn="l" defTabSz="812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CA" sz="1800" dirty="0" smtClean="0"/>
              <a:t>	</a:t>
            </a:r>
            <a:endParaRPr lang="en-CA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8837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4 – Technical Requirements</a:t>
            </a:r>
          </a:p>
          <a:p>
            <a:endParaRPr lang="en-US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 smtClean="0"/>
              <a:t>The BC Building Code is based on the National Building Code with some variations such as:</a:t>
            </a:r>
          </a:p>
          <a:p>
            <a:pPr lvl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−"/>
            </a:pPr>
            <a:r>
              <a:rPr lang="en-CA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 the recent revisions to the requirements for</a:t>
            </a:r>
            <a:r>
              <a:rPr lang="en-CA" altLang="en-US" sz="1800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CA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windows an doors</a:t>
            </a:r>
            <a:r>
              <a:rPr lang="en-CA" altLang="en-US" sz="1800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br>
              <a:rPr lang="en-CA" altLang="en-US" sz="1800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CA" altLang="en-US" sz="1800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  <a:t>    so water resistance does not depend on exposure</a:t>
            </a:r>
            <a:r>
              <a:rPr lang="en-CA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lvl="1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−"/>
            </a:pPr>
            <a:r>
              <a:rPr lang="en-CA" altLang="en-US" sz="1800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  <a:t> the requirement for continuous ventilation in dwelling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5342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4 – Technical Requirements</a:t>
            </a:r>
          </a:p>
          <a:p>
            <a:endParaRPr lang="en-US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 smtClean="0"/>
              <a:t>For prefabricated buildings, 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2000" dirty="0" smtClean="0"/>
              <a:t>all</a:t>
            </a:r>
            <a:r>
              <a:rPr lang="en-CA" sz="2000" baseline="0" dirty="0" smtClean="0"/>
              <a:t> site work </a:t>
            </a:r>
            <a:r>
              <a:rPr lang="en-CA" sz="2000" dirty="0" smtClean="0"/>
              <a:t>is subject to the applicable requirements of the Code</a:t>
            </a:r>
            <a:br>
              <a:rPr lang="en-CA" sz="2000" dirty="0" smtClean="0"/>
            </a:br>
            <a:r>
              <a:rPr lang="en-CA" sz="2000" dirty="0" smtClean="0"/>
              <a:t>This subject</a:t>
            </a:r>
            <a:r>
              <a:rPr lang="en-CA" sz="2000" baseline="0" dirty="0" smtClean="0"/>
              <a:t> will be discussed in more detail later.</a:t>
            </a:r>
            <a:endParaRPr lang="en-CA" sz="200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2000" dirty="0" smtClean="0"/>
              <a:t>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1788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4 – Technical Requirements</a:t>
            </a:r>
          </a:p>
          <a:p>
            <a:endParaRPr lang="en-US" sz="180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2000" dirty="0" smtClean="0"/>
              <a:t>….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2000" dirty="0" smtClean="0"/>
              <a:t>all work done in the factory is subject to  - </a:t>
            </a:r>
            <a:br>
              <a:rPr lang="en-CA" sz="2000" dirty="0" smtClean="0"/>
            </a:br>
            <a:r>
              <a:rPr lang="en-CA" sz="2000" dirty="0" smtClean="0"/>
              <a:t>- the applicable requirements of the Code</a:t>
            </a:r>
            <a:br>
              <a:rPr lang="en-CA" sz="2000" dirty="0" smtClean="0"/>
            </a:br>
            <a:r>
              <a:rPr lang="en-CA" sz="2800" dirty="0" smtClean="0"/>
              <a:t>Except that</a:t>
            </a:r>
            <a:br>
              <a:rPr lang="en-CA" sz="2800" dirty="0" smtClean="0"/>
            </a:br>
            <a:r>
              <a:rPr lang="en-US" sz="2800" dirty="0" smtClean="0"/>
              <a:t>…</a:t>
            </a:r>
            <a:endParaRPr lang="en-CA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452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52381" cy="1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7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72486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158016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760" y="146829"/>
            <a:ext cx="9555480" cy="1325563"/>
          </a:xfr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8040" cy="435133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52381" cy="1380952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Rectangle 5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28302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2531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Rectangle 5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991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5530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Rectangle 5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425105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Rectangle 4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142353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404920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val="262864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7014" y="365125"/>
            <a:ext cx="9116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152381" cy="1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7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7070441"/>
            <a:ext cx="683079" cy="365125"/>
          </a:xfrm>
        </p:spPr>
        <p:txBody>
          <a:bodyPr/>
          <a:lstStyle/>
          <a:p>
            <a:fld id="{682F0F60-B780-4DE1-A88F-C709BD8BDF2C}" type="slidenum">
              <a:rPr lang="en-CA" smtClean="0"/>
              <a:pPr/>
              <a:t>1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2" y="71983"/>
            <a:ext cx="12189728" cy="67214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657" y="71983"/>
            <a:ext cx="12168958" cy="6721478"/>
          </a:xfrm>
          <a:prstGeom prst="rect">
            <a:avLst/>
          </a:prstGeom>
          <a:solidFill>
            <a:srgbClr val="7F7F7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" name="Group 6"/>
          <p:cNvGrpSpPr/>
          <p:nvPr/>
        </p:nvGrpSpPr>
        <p:grpSpPr>
          <a:xfrm>
            <a:off x="170900" y="373018"/>
            <a:ext cx="1894518" cy="1704622"/>
            <a:chOff x="316088" y="191029"/>
            <a:chExt cx="1894518" cy="1704622"/>
          </a:xfrm>
          <a:effectLst/>
        </p:grpSpPr>
        <p:sp>
          <p:nvSpPr>
            <p:cNvPr id="8" name="Freeform 7"/>
            <p:cNvSpPr/>
            <p:nvPr/>
          </p:nvSpPr>
          <p:spPr>
            <a:xfrm>
              <a:off x="948267" y="835378"/>
              <a:ext cx="1027289" cy="801511"/>
            </a:xfrm>
            <a:custGeom>
              <a:avLst/>
              <a:gdLst>
                <a:gd name="connsiteX0" fmla="*/ 1027289 w 1027289"/>
                <a:gd name="connsiteY0" fmla="*/ 801511 h 801511"/>
                <a:gd name="connsiteX1" fmla="*/ 33866 w 1027289"/>
                <a:gd name="connsiteY1" fmla="*/ 801511 h 801511"/>
                <a:gd name="connsiteX2" fmla="*/ 0 w 1027289"/>
                <a:gd name="connsiteY2" fmla="*/ 395111 h 801511"/>
                <a:gd name="connsiteX3" fmla="*/ 519289 w 1027289"/>
                <a:gd name="connsiteY3" fmla="*/ 0 h 801511"/>
                <a:gd name="connsiteX4" fmla="*/ 993422 w 1027289"/>
                <a:gd name="connsiteY4" fmla="*/ 462844 h 801511"/>
                <a:gd name="connsiteX5" fmla="*/ 1027289 w 1027289"/>
                <a:gd name="connsiteY5" fmla="*/ 801511 h 80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289" h="801511">
                  <a:moveTo>
                    <a:pt x="1027289" y="801511"/>
                  </a:moveTo>
                  <a:lnTo>
                    <a:pt x="33866" y="801511"/>
                  </a:lnTo>
                  <a:lnTo>
                    <a:pt x="0" y="395111"/>
                  </a:lnTo>
                  <a:lnTo>
                    <a:pt x="519289" y="0"/>
                  </a:lnTo>
                  <a:lnTo>
                    <a:pt x="993422" y="462844"/>
                  </a:lnTo>
                  <a:lnTo>
                    <a:pt x="1027289" y="8015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88"/>
            <a:stretch/>
          </p:blipFill>
          <p:spPr>
            <a:xfrm>
              <a:off x="316088" y="191029"/>
              <a:ext cx="1894518" cy="170462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0987"/>
          <a:stretch/>
        </p:blipFill>
        <p:spPr>
          <a:xfrm>
            <a:off x="399675" y="5550968"/>
            <a:ext cx="1834096" cy="109660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2244156" y="4914762"/>
            <a:ext cx="9144000" cy="1236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  <a:t>Prepared for </a:t>
            </a:r>
            <a:br>
              <a:rPr lang="en-CA" sz="28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CA" sz="32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  <a:t>Municipal Officials in British Columbia</a:t>
            </a:r>
            <a:br>
              <a:rPr lang="en-CA" sz="32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CA" sz="28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  <a:t>August 2017</a:t>
            </a:r>
            <a:endParaRPr lang="en-CA" sz="2800" dirty="0">
              <a:solidFill>
                <a:schemeClr val="bg1"/>
              </a:solidFill>
              <a:effectLst>
                <a:outerShdw blurRad="38100" dist="63500" dir="2700000" algn="tl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222" y="0"/>
            <a:ext cx="12202607" cy="6879055"/>
            <a:chOff x="-222" y="0"/>
            <a:chExt cx="12202607" cy="6879055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202385" cy="9603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64000">
                  <a:srgbClr val="4F4F65"/>
                </a:gs>
                <a:gs pos="100000">
                  <a:srgbClr val="94919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2" y="6783017"/>
              <a:ext cx="12202385" cy="9603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64000">
                  <a:srgbClr val="4F4F65"/>
                </a:gs>
                <a:gs pos="100000">
                  <a:srgbClr val="94919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2075803" y="1260885"/>
            <a:ext cx="9971461" cy="882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CA" i="1" dirty="0" smtClean="0">
                <a:solidFill>
                  <a:schemeClr val="bg1"/>
                </a:solidFill>
              </a:rPr>
              <a:t>Factory-Built Housing in </a:t>
            </a:r>
            <a:r>
              <a:rPr lang="en-CA" i="1" dirty="0">
                <a:solidFill>
                  <a:schemeClr val="bg1"/>
                </a:solidFill>
              </a:rPr>
              <a:t>Canada – Evolution, Regulatory Requirements and Confirmation of Compliance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065416" y="3042957"/>
            <a:ext cx="9971461" cy="1037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CA" i="1" dirty="0">
                <a:solidFill>
                  <a:schemeClr val="bg1"/>
                </a:solidFill>
              </a:rPr>
              <a:t>Module 4: Technical Requirements </a:t>
            </a:r>
            <a:br>
              <a:rPr lang="en-CA" i="1" dirty="0">
                <a:solidFill>
                  <a:schemeClr val="bg1"/>
                </a:solidFill>
              </a:rPr>
            </a:br>
            <a:r>
              <a:rPr lang="en-CA" i="1" dirty="0">
                <a:solidFill>
                  <a:schemeClr val="bg1"/>
                </a:solidFill>
              </a:rPr>
              <a:t>for </a:t>
            </a:r>
            <a:r>
              <a:rPr lang="en-CA" i="1" dirty="0" smtClean="0">
                <a:solidFill>
                  <a:schemeClr val="bg1"/>
                </a:solidFill>
              </a:rPr>
              <a:t>Factory-Built Homes</a:t>
            </a:r>
            <a:endParaRPr lang="en-CA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2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20"/>
    </mc:Choice>
    <mc:Fallback xmlns="">
      <p:transition spd="slow" advTm="116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Technical Requirements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9387840" cy="398515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sz="3200" dirty="0">
                <a:solidFill>
                  <a:srgbClr val="1B671F"/>
                </a:solidFill>
                <a:latin typeface="Arial" panose="020B0604020202020204" pitchFamily="34" charset="0"/>
              </a:rPr>
              <a:t>British Columbia Building Code (BCBC)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</a:rPr>
              <a:t>for prefabricated buildings – the basics</a:t>
            </a:r>
          </a:p>
          <a:p>
            <a:pPr marL="914400" lvl="1" indent="-457200">
              <a:spcBef>
                <a:spcPct val="20000"/>
              </a:spcBef>
              <a:buNone/>
            </a:pPr>
            <a:r>
              <a:rPr lang="en-CA" altLang="en-US" sz="2800" b="1" dirty="0">
                <a:solidFill>
                  <a:srgbClr val="FF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Arial" panose="020B0604020202020204" pitchFamily="34" charset="0"/>
              </a:rPr>
              <a:t>1.</a:t>
            </a:r>
            <a:r>
              <a:rPr lang="en-CA" altLang="en-US" dirty="0">
                <a:latin typeface="Arial" panose="020B0604020202020204" pitchFamily="34" charset="0"/>
              </a:rPr>
              <a:t> all site work </a:t>
            </a:r>
            <a:r>
              <a:rPr lang="en-CA" altLang="en-US" dirty="0" smtClean="0">
                <a:latin typeface="Arial" panose="020B0604020202020204" pitchFamily="34" charset="0"/>
              </a:rPr>
              <a:t>must comply with </a:t>
            </a:r>
            <a:r>
              <a:rPr lang="en-CA" altLang="en-US" dirty="0">
                <a:latin typeface="Arial" panose="020B0604020202020204" pitchFamily="34" charset="0"/>
              </a:rPr>
              <a:t>the applicable requirements </a:t>
            </a:r>
            <a:r>
              <a:rPr lang="en-CA" altLang="en-US" dirty="0" smtClean="0">
                <a:latin typeface="Arial" panose="020B0604020202020204" pitchFamily="34" charset="0"/>
              </a:rPr>
              <a:t/>
            </a:r>
            <a:br>
              <a:rPr lang="en-CA" altLang="en-US" dirty="0" smtClean="0">
                <a:latin typeface="Arial" panose="020B0604020202020204" pitchFamily="34" charset="0"/>
              </a:rPr>
            </a:br>
            <a:r>
              <a:rPr lang="en-CA" altLang="en-US" dirty="0" smtClean="0">
                <a:latin typeface="Arial" panose="020B0604020202020204" pitchFamily="34" charset="0"/>
              </a:rPr>
              <a:t>of the BCBC</a:t>
            </a:r>
          </a:p>
          <a:p>
            <a:pPr marL="914400" lvl="1" indent="-457200">
              <a:spcBef>
                <a:spcPct val="20000"/>
              </a:spcBef>
              <a:buNone/>
            </a:pPr>
            <a:r>
              <a:rPr lang="en-CA" altLang="en-US" sz="2800" b="1" dirty="0" smtClean="0">
                <a:solidFill>
                  <a:srgbClr val="FF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Arial" panose="020B0604020202020204" pitchFamily="34" charset="0"/>
              </a:rPr>
              <a:t>2.</a:t>
            </a:r>
            <a:r>
              <a:rPr lang="en-CA" altLang="en-US" dirty="0" smtClean="0">
                <a:latin typeface="Arial" panose="020B0604020202020204" pitchFamily="34" charset="0"/>
              </a:rPr>
              <a:t> </a:t>
            </a:r>
            <a:r>
              <a:rPr lang="en-CA" altLang="en-US" dirty="0">
                <a:latin typeface="Arial" panose="020B0604020202020204" pitchFamily="34" charset="0"/>
              </a:rPr>
              <a:t>all work done in the factory </a:t>
            </a:r>
            <a:r>
              <a:rPr lang="en-CA" altLang="en-US" dirty="0" smtClean="0">
                <a:latin typeface="Arial" panose="020B0604020202020204" pitchFamily="34" charset="0"/>
              </a:rPr>
              <a:t>must comply with</a:t>
            </a:r>
            <a:endParaRPr lang="en-CA" altLang="en-US" dirty="0">
              <a:latin typeface="Arial" panose="020B0604020202020204" pitchFamily="34" charset="0"/>
            </a:endParaRPr>
          </a:p>
          <a:p>
            <a:pPr marL="1371600" lvl="2" indent="-457200">
              <a:spcBef>
                <a:spcPct val="20000"/>
              </a:spcBef>
              <a:buNone/>
            </a:pPr>
            <a:r>
              <a:rPr lang="en-CA" altLang="en-US" sz="2400" dirty="0" smtClean="0">
                <a:latin typeface="Arial" panose="020B0604020202020204" pitchFamily="34" charset="0"/>
              </a:rPr>
              <a:t>a)	the </a:t>
            </a:r>
            <a:r>
              <a:rPr lang="en-CA" altLang="en-US" sz="2400" dirty="0">
                <a:latin typeface="Arial" panose="020B0604020202020204" pitchFamily="34" charset="0"/>
              </a:rPr>
              <a:t>applicable requirements of the BCBC </a:t>
            </a:r>
          </a:p>
          <a:p>
            <a:pPr marL="1371600" lvl="2" indent="-457200">
              <a:spcBef>
                <a:spcPct val="20000"/>
              </a:spcBef>
              <a:buNone/>
            </a:pPr>
            <a:r>
              <a:rPr lang="en-CA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b)</a:t>
            </a:r>
            <a:r>
              <a:rPr lang="en-CA" altLang="en-US" sz="2400" b="1" dirty="0" smtClean="0">
                <a:latin typeface="Arial" panose="020B0604020202020204" pitchFamily="34" charset="0"/>
              </a:rPr>
              <a:t>	Except </a:t>
            </a:r>
            <a:r>
              <a:rPr lang="en-CA" altLang="en-US" sz="2400" b="1" dirty="0">
                <a:latin typeface="Arial" panose="020B0604020202020204" pitchFamily="34" charset="0"/>
              </a:rPr>
              <a:t>for</a:t>
            </a:r>
            <a:r>
              <a:rPr lang="en-CA" altLang="en-US" sz="2400" dirty="0">
                <a:latin typeface="Arial" panose="020B0604020202020204" pitchFamily="34" charset="0"/>
              </a:rPr>
              <a:t> </a:t>
            </a:r>
            <a:br>
              <a:rPr lang="en-CA" altLang="en-US" sz="2400" dirty="0">
                <a:latin typeface="Arial" panose="020B0604020202020204" pitchFamily="34" charset="0"/>
              </a:rPr>
            </a:br>
            <a:r>
              <a:rPr lang="en-CA" altLang="en-US" sz="2400" dirty="0">
                <a:latin typeface="Arial" panose="020B0604020202020204" pitchFamily="34" charset="0"/>
              </a:rPr>
              <a:t>1-storey single-family homes that comply with</a:t>
            </a:r>
            <a:br>
              <a:rPr lang="en-CA" altLang="en-US" sz="2400" dirty="0">
                <a:latin typeface="Arial" panose="020B0604020202020204" pitchFamily="34" charset="0"/>
              </a:rPr>
            </a:br>
            <a:r>
              <a:rPr lang="en-CA" altLang="en-US" sz="2400" dirty="0">
                <a:latin typeface="Arial" panose="020B0604020202020204" pitchFamily="34" charset="0"/>
              </a:rPr>
              <a:t>CSA Z240 MH Series, “Manufactured Homes”</a:t>
            </a:r>
            <a:r>
              <a:rPr lang="en-CA" altLang="en-US" sz="2400" dirty="0">
                <a:solidFill>
                  <a:srgbClr val="C100D0"/>
                </a:solidFill>
                <a:latin typeface="Arial" panose="020B0604020202020204" pitchFamily="34" charset="0"/>
              </a:rPr>
              <a:t/>
            </a:r>
            <a:br>
              <a:rPr lang="en-CA" altLang="en-US" sz="2400" dirty="0">
                <a:solidFill>
                  <a:srgbClr val="C100D0"/>
                </a:solidFill>
                <a:latin typeface="Arial" panose="020B0604020202020204" pitchFamily="34" charset="0"/>
              </a:rPr>
            </a:br>
            <a:endParaRPr lang="en-CA" altLang="en-US" sz="2800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4 -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17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Technical Requirements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9387840" cy="4734369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ClrTx/>
              <a:buSzTx/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</a:rPr>
              <a:t>CSA </a:t>
            </a:r>
            <a:r>
              <a:rPr lang="en-CA" altLang="en-US" dirty="0">
                <a:solidFill>
                  <a:srgbClr val="1B671F"/>
                </a:solidFill>
                <a:latin typeface="Arial" panose="020B0604020202020204" pitchFamily="34" charset="0"/>
              </a:rPr>
              <a:t>Z240 MH Series </a:t>
            </a:r>
            <a:r>
              <a:rPr lang="en-CA" altLang="en-US" i="1" dirty="0">
                <a:solidFill>
                  <a:srgbClr val="1B671F"/>
                </a:solidFill>
                <a:latin typeface="Arial" panose="020B0604020202020204" pitchFamily="34" charset="0"/>
              </a:rPr>
              <a:t>Manufactured Homes</a:t>
            </a:r>
          </a:p>
          <a:p>
            <a:pPr>
              <a:spcBef>
                <a:spcPts val="200"/>
              </a:spcBef>
              <a:buFont typeface="Times" panose="02020603050405020304" pitchFamily="18" charset="0"/>
              <a:buChar char="•"/>
            </a:pP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</a:rPr>
              <a:t>Definition</a:t>
            </a:r>
            <a:b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CA" altLang="en-US" sz="2600" b="1" dirty="0">
                <a:solidFill>
                  <a:schemeClr val="tx1"/>
                </a:solidFill>
                <a:latin typeface="Arial" panose="020B0604020202020204" pitchFamily="34" charset="0"/>
              </a:rPr>
              <a:t>Manufactured home</a:t>
            </a: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 — a transportable, single- or multiple-section, one-storey dwelling that is ready for occupancy on completion of set-up in accordance with the manufacturer’s installation instructions.</a:t>
            </a:r>
          </a:p>
          <a:p>
            <a:pPr marL="895350" indent="-620713">
              <a:spcBef>
                <a:spcPts val="200"/>
              </a:spcBef>
              <a:buClrTx/>
              <a:buSzTx/>
              <a:buNone/>
              <a:tabLst/>
            </a:pPr>
            <a:r>
              <a:rPr lang="en-CA" altLang="en-US" sz="2400" i="1" dirty="0">
                <a:solidFill>
                  <a:schemeClr val="tx1"/>
                </a:solidFill>
                <a:latin typeface="Arial" panose="020B0604020202020204" pitchFamily="34" charset="0"/>
              </a:rPr>
              <a:t>Note: Setup may include mating of multiple-section homes, painting, and installation of floor finishes, cabinetry, final light fixtures, solid fuel-fired appliances, gas appliances and systems, chimneys and flues.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11</a:t>
            </a:fld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4 -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32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Technical Requirements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9387840" cy="4734369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ClrTx/>
              <a:buSzTx/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Z240-16 </a:t>
            </a:r>
            <a:r>
              <a:rPr lang="en-CA" altLang="en-US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 Series </a:t>
            </a:r>
            <a:r>
              <a:rPr lang="en-CA" altLang="en-US" i="1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Manufactured </a:t>
            </a:r>
            <a:r>
              <a:rPr lang="en-CA" altLang="en-US" i="1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Homes</a:t>
            </a:r>
          </a:p>
          <a:p>
            <a:pPr>
              <a:spcBef>
                <a:spcPts val="200"/>
              </a:spcBef>
              <a:buFont typeface="Times" panose="02020603050405020304" pitchFamily="18" charset="0"/>
              <a:buChar char="•"/>
            </a:pPr>
            <a:r>
              <a:rPr lang="en-CA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</a:t>
            </a: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from 2009 edition:</a:t>
            </a:r>
            <a:endParaRPr lang="en-CA" alt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Bef>
                <a:spcPts val="200"/>
              </a:spcBef>
              <a:buFont typeface="Arial" panose="020B0604020202020204" pitchFamily="34" charset="0"/>
              <a:buChar char="─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NBC is the default</a:t>
            </a:r>
          </a:p>
          <a:p>
            <a:pPr marL="914400" lvl="1" indent="-457200">
              <a:spcBef>
                <a:spcPts val="200"/>
              </a:spcBef>
              <a:buFont typeface="Arial" panose="020B0604020202020204" pitchFamily="34" charset="0"/>
              <a:buChar char="─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exceptions or additional requirements provided only as necessary to address issues specific to prefabricated buildings</a:t>
            </a:r>
          </a:p>
          <a:p>
            <a:pPr marL="914400" lvl="1" indent="-457200">
              <a:spcBef>
                <a:spcPts val="200"/>
              </a:spcBef>
              <a:buFont typeface="Arial" panose="020B0604020202020204" pitchFamily="34" charset="0"/>
              <a:buChar char="─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few remaining requirements that are less stringent than the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NBC</a:t>
            </a:r>
          </a:p>
          <a:p>
            <a:pPr lvl="2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lower energy efficiency performance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</a:p>
          <a:p>
            <a:pPr lvl="2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greater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floor deflection allowed where assembly is not supporting a gypsum board ceiling or rock, ceramic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porcelain tile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flooring</a:t>
            </a:r>
            <a:endParaRPr lang="en-CA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CA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additional differences when compared to the </a:t>
            </a:r>
            <a:br>
              <a:rPr lang="en-CA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 Building Code</a:t>
            </a:r>
            <a:endParaRPr lang="en-CA" alt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ClrTx/>
              <a:buSzTx/>
              <a:buNone/>
            </a:pPr>
            <a:endParaRPr lang="en-CA" alt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r>
              <a:rPr lang="en-CA" dirty="0" smtClean="0"/>
              <a:t>1</a:t>
            </a:r>
            <a:fld id="{58E8C570-C08B-481B-BFD7-211B106B94CC}" type="slidenum">
              <a:rPr lang="en-CA" smtClean="0"/>
              <a:pPr/>
              <a:t>12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4 -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66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Technical Requirements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9387840" cy="4734369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ClrTx/>
              <a:buSzTx/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Z240 </a:t>
            </a:r>
            <a:r>
              <a:rPr lang="en-CA" altLang="en-US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 Series </a:t>
            </a:r>
            <a:r>
              <a:rPr lang="en-CA" altLang="en-US" i="1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Manufactured </a:t>
            </a:r>
            <a:r>
              <a:rPr lang="en-CA" altLang="en-US" i="1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Homes</a:t>
            </a:r>
          </a:p>
          <a:p>
            <a:pPr marL="342900" indent="-342900" eaLnBrk="0" hangingPunct="0"/>
            <a:r>
              <a:rPr lang="en-CA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confused with </a:t>
            </a:r>
            <a:r>
              <a:rPr lang="en-CA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Z241,  “Park </a:t>
            </a: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CA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Trailers”</a:t>
            </a:r>
            <a:endParaRPr lang="en-CA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r>
              <a:rPr lang="en-CA" dirty="0" smtClean="0"/>
              <a:t>1</a:t>
            </a:r>
            <a:fld id="{58E8C570-C08B-481B-BFD7-211B106B94CC}" type="slidenum">
              <a:rPr lang="en-CA" smtClean="0"/>
              <a:pPr/>
              <a:t>13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4 -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/>
          <a:srcRect l="21712" t="27467" r="15745" b="1048"/>
          <a:stretch/>
        </p:blipFill>
        <p:spPr>
          <a:xfrm>
            <a:off x="6017725" y="3108977"/>
            <a:ext cx="5234526" cy="2523237"/>
          </a:xfrm>
          <a:prstGeom prst="rect">
            <a:avLst/>
          </a:prstGeom>
        </p:spPr>
      </p:pic>
      <p:pic>
        <p:nvPicPr>
          <p:cNvPr id="10" name="Picture 9" descr="http://www.grandeurhousing.com/wp-content/uploads/2015/09/DSC_1166-800x53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t="2716" r="4919" b="13886"/>
          <a:stretch/>
        </p:blipFill>
        <p:spPr bwMode="auto">
          <a:xfrm>
            <a:off x="1592064" y="3151432"/>
            <a:ext cx="4040094" cy="24807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 rot="19848739">
            <a:off x="101364" y="1877802"/>
            <a:ext cx="236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u="sng" dirty="0" smtClean="0">
                <a:solidFill>
                  <a:srgbClr val="9900CC"/>
                </a:solidFill>
              </a:rPr>
              <a:t>Sidebar</a:t>
            </a:r>
            <a:endParaRPr lang="en-CA" sz="4800" i="1" u="sng" dirty="0">
              <a:solidFill>
                <a:srgbClr val="9900CC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7" name="Group 16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082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Technical Requirements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9002273" cy="4734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 model trailer 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a recreational unit that meets the following criteria:</a:t>
            </a:r>
          </a:p>
          <a:p>
            <a:pPr marL="577850" indent="-396875">
              <a:spcBef>
                <a:spcPts val="400"/>
              </a:spcBef>
              <a:buNone/>
            </a:pP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it is</a:t>
            </a: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600" dirty="0">
                <a:solidFill>
                  <a:srgbClr val="C10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 on a single chassis mounted on wheels</a:t>
            </a: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7850" indent="-396875">
              <a:spcBef>
                <a:spcPts val="400"/>
              </a:spcBef>
              <a:buNone/>
            </a:pP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it is designed to facilitate relocation from time to time;</a:t>
            </a:r>
          </a:p>
          <a:p>
            <a:pPr marL="577850" indent="-396875">
              <a:spcBef>
                <a:spcPts val="400"/>
              </a:spcBef>
              <a:buNone/>
            </a:pP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it is designed as </a:t>
            </a:r>
            <a:r>
              <a:rPr lang="en-CA" sz="2600" dirty="0">
                <a:solidFill>
                  <a:srgbClr val="C10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quarters for seasonal camping </a:t>
            </a: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may be connected to those utilities necessary for operation of installed fixtures and appliances; and</a:t>
            </a:r>
          </a:p>
          <a:p>
            <a:pPr marL="577850" indent="-396875">
              <a:spcBef>
                <a:spcPts val="400"/>
              </a:spcBef>
              <a:buNone/>
            </a:pP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it has a </a:t>
            </a:r>
            <a:r>
              <a:rPr lang="en-CA" sz="2600" dirty="0">
                <a:solidFill>
                  <a:srgbClr val="C10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gross floor area</a:t>
            </a: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including lofts, </a:t>
            </a:r>
            <a:r>
              <a:rPr lang="en-CA" sz="2600" dirty="0">
                <a:solidFill>
                  <a:srgbClr val="C10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exceeding </a:t>
            </a:r>
            <a:r>
              <a:rPr lang="en-CA" sz="2600" dirty="0" smtClean="0">
                <a:solidFill>
                  <a:srgbClr val="C10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2600" dirty="0" smtClean="0">
                <a:solidFill>
                  <a:srgbClr val="C100D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600" dirty="0" smtClean="0">
                <a:solidFill>
                  <a:srgbClr val="C10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CA" sz="2600" dirty="0">
                <a:solidFill>
                  <a:srgbClr val="C10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CA" sz="2600" baseline="30000" dirty="0">
                <a:solidFill>
                  <a:srgbClr val="C10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A" sz="2600" dirty="0">
                <a:solidFill>
                  <a:srgbClr val="C10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in the set-up mode, and has a width greater than 2.6 m in the transit mode.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r>
              <a:rPr lang="en-CA" dirty="0" smtClean="0"/>
              <a:t>1</a:t>
            </a:r>
            <a:fld id="{58E8C570-C08B-481B-BFD7-211B106B94CC}" type="slidenum">
              <a:rPr lang="en-CA" smtClean="0"/>
              <a:pPr/>
              <a:t>14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4 -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 rot="19848739">
            <a:off x="101364" y="1877802"/>
            <a:ext cx="236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u="sng" dirty="0" smtClean="0">
                <a:solidFill>
                  <a:srgbClr val="9900CC"/>
                </a:solidFill>
              </a:rPr>
              <a:t>Sidebar</a:t>
            </a:r>
            <a:endParaRPr lang="en-CA" sz="4800" i="1" u="sng" dirty="0">
              <a:solidFill>
                <a:srgbClr val="9900CC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6" name="Group 15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66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Technical Requirements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r>
              <a:rPr lang="en-CA" dirty="0" smtClean="0"/>
              <a:t>1</a:t>
            </a:r>
            <a:fld id="{58E8C570-C08B-481B-BFD7-211B106B94CC}" type="slidenum">
              <a:rPr lang="en-CA" smtClean="0"/>
              <a:pPr/>
              <a:t>15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4 -</a:t>
            </a:r>
            <a:endParaRPr lang="en-CA" dirty="0"/>
          </a:p>
        </p:txBody>
      </p:sp>
      <p:sp>
        <p:nvSpPr>
          <p:cNvPr id="10" name="TextBox 62"/>
          <p:cNvSpPr txBox="1">
            <a:spLocks noChangeArrowheads="1"/>
          </p:cNvSpPr>
          <p:nvPr/>
        </p:nvSpPr>
        <p:spPr bwMode="auto">
          <a:xfrm>
            <a:off x="2917695" y="1403531"/>
            <a:ext cx="81810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spcBef>
                <a:spcPct val="20000"/>
              </a:spcBef>
              <a:buClrTx/>
              <a:buSzTx/>
              <a:buNone/>
              <a:tabLst>
                <a:tab pos="4384675" algn="l"/>
              </a:tabLst>
            </a:pPr>
            <a:r>
              <a:rPr lang="en-CA" altLang="en-US" sz="2800" dirty="0" smtClean="0">
                <a:solidFill>
                  <a:srgbClr val="1B671F"/>
                </a:solidFill>
                <a:latin typeface="Arial" panose="020B0604020202020204" pitchFamily="34" charset="0"/>
              </a:rPr>
              <a:t>Manufactured Homes</a:t>
            </a:r>
            <a:r>
              <a:rPr lang="en-CA" altLang="en-US" sz="2800" dirty="0" smtClean="0">
                <a:latin typeface="Arial" panose="020B0604020202020204" pitchFamily="34" charset="0"/>
              </a:rPr>
              <a:t>	</a:t>
            </a:r>
            <a:r>
              <a:rPr lang="en-CA" altLang="en-US" sz="2800" dirty="0" smtClean="0">
                <a:solidFill>
                  <a:srgbClr val="1B671F"/>
                </a:solidFill>
                <a:latin typeface="Arial" panose="020B0604020202020204" pitchFamily="34" charset="0"/>
              </a:rPr>
              <a:t>Park Model Trailers</a:t>
            </a:r>
            <a:endParaRPr lang="en-CA" altLang="en-US" sz="2800" dirty="0">
              <a:solidFill>
                <a:srgbClr val="1B671F"/>
              </a:solidFill>
              <a:latin typeface="Arial" panose="020B0604020202020204" pitchFamily="34" charset="0"/>
            </a:endParaRPr>
          </a:p>
          <a:p>
            <a:pPr eaLnBrk="0" hangingPunct="0"/>
            <a:endParaRPr lang="en-CA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917696" y="1978883"/>
            <a:ext cx="7977994" cy="4328784"/>
            <a:chOff x="1371279" y="2290300"/>
            <a:chExt cx="7315521" cy="396933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089" y="2439530"/>
              <a:ext cx="3105722" cy="155286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1542382" y="4445414"/>
              <a:ext cx="3585229" cy="1814218"/>
              <a:chOff x="3104443" y="4820430"/>
              <a:chExt cx="3585229" cy="181421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97" t="15309" b="38107"/>
              <a:stretch/>
            </p:blipFill>
            <p:spPr>
              <a:xfrm>
                <a:off x="3104443" y="4820430"/>
                <a:ext cx="3585229" cy="1497982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3104443" y="6357649"/>
                <a:ext cx="130891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6380"/>
                <a:r>
                  <a:rPr lang="en-CA" sz="1200" i="1" dirty="0" err="1" smtClean="0">
                    <a:latin typeface="Arial" panose="020B0604020202020204" pitchFamily="34" charset="0"/>
                  </a:rPr>
                  <a:t>Moduline</a:t>
                </a:r>
                <a:r>
                  <a:rPr lang="en-CA" sz="1200" i="1" dirty="0" smtClean="0">
                    <a:latin typeface="Arial" panose="020B0604020202020204" pitchFamily="34" charset="0"/>
                  </a:rPr>
                  <a:t>, BC</a:t>
                </a:r>
                <a:endParaRPr lang="en-CA" sz="1200" dirty="0"/>
              </a:p>
            </p:txBody>
          </p:sp>
        </p:grpSp>
        <p:pic>
          <p:nvPicPr>
            <p:cNvPr id="15" name="Picture 2" descr="http://www.grandeurhousing.com/wp-content/uploads/2013/03/100_7450-800x600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7" t="19749" r="10457" b="24765"/>
            <a:stretch/>
          </p:blipFill>
          <p:spPr bwMode="auto">
            <a:xfrm>
              <a:off x="1500968" y="2290300"/>
              <a:ext cx="3695157" cy="1815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371279" y="4085858"/>
              <a:ext cx="173421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6380"/>
              <a:r>
                <a:rPr lang="en-CA" sz="1200" i="1" dirty="0" smtClean="0">
                  <a:latin typeface="Arial" panose="020B0604020202020204" pitchFamily="34" charset="0"/>
                </a:rPr>
                <a:t>Grandeur Homes, MB</a:t>
              </a:r>
              <a:endParaRPr lang="en-CA" sz="12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/>
            <a:srcRect l="21712" t="27467" r="15745" b="1048"/>
            <a:stretch/>
          </p:blipFill>
          <p:spPr>
            <a:xfrm>
              <a:off x="5361293" y="4398605"/>
              <a:ext cx="3325507" cy="1603019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 rot="19848739">
            <a:off x="101364" y="1877802"/>
            <a:ext cx="236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u="sng" dirty="0" smtClean="0">
                <a:solidFill>
                  <a:srgbClr val="9900CC"/>
                </a:solidFill>
              </a:rPr>
              <a:t>Sidebar</a:t>
            </a:r>
            <a:endParaRPr lang="en-CA" sz="4800" i="1" u="sng" dirty="0">
              <a:solidFill>
                <a:srgbClr val="9900CC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26" name="Group 25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28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Technical Requirements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r>
              <a:rPr lang="en-CA" dirty="0" smtClean="0"/>
              <a:t>1</a:t>
            </a:r>
            <a:fld id="{58E8C570-C08B-481B-BFD7-211B106B94CC}" type="slidenum">
              <a:rPr lang="en-CA" smtClean="0"/>
              <a:pPr/>
              <a:t>16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4 -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88636" y="1320974"/>
            <a:ext cx="9437603" cy="4881552"/>
          </a:xfrm>
        </p:spPr>
        <p:txBody>
          <a:bodyPr/>
          <a:lstStyle/>
          <a:p>
            <a:pPr marL="0" indent="0">
              <a:spcBef>
                <a:spcPct val="20000"/>
              </a:spcBef>
              <a:buClrTx/>
              <a:buSzTx/>
              <a:buNone/>
            </a:pPr>
            <a:r>
              <a:rPr lang="en-CA" altLang="en-US" dirty="0">
                <a:solidFill>
                  <a:srgbClr val="1B671F"/>
                </a:solidFill>
                <a:latin typeface="Arial" panose="020B0604020202020204" pitchFamily="34" charset="0"/>
              </a:rPr>
              <a:t>Site Work</a:t>
            </a:r>
          </a:p>
          <a:p>
            <a:pPr>
              <a:spcBef>
                <a:spcPts val="200"/>
              </a:spcBef>
              <a:buFont typeface="Times" panose="02020603050405020304" pitchFamily="18" charset="0"/>
              <a:buChar char="•"/>
            </a:pP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must comply with the BC Building Code</a:t>
            </a:r>
            <a:endParaRPr lang="en-CA" altLang="en-US" sz="2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ts val="200"/>
              </a:spcBef>
              <a:buFont typeface="Times" panose="02020603050405020304" pitchFamily="18" charset="0"/>
              <a:buChar char="•"/>
            </a:pP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i</a:t>
            </a: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n all cases:</a:t>
            </a:r>
            <a:endParaRPr lang="en-CA" altLang="en-US" sz="2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38150" lvl="1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CA" altLang="en-US" dirty="0">
                <a:latin typeface="Arial" panose="020B0604020202020204" pitchFamily="34" charset="0"/>
              </a:rPr>
              <a:t>siting; e.g., re. spatial separation</a:t>
            </a:r>
          </a:p>
          <a:p>
            <a:pPr marL="438150" lvl="1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CA" altLang="en-US" dirty="0">
                <a:latin typeface="Arial" panose="020B0604020202020204" pitchFamily="34" charset="0"/>
              </a:rPr>
              <a:t>site preparation [9.12.]</a:t>
            </a:r>
          </a:p>
          <a:p>
            <a:pPr marL="438150" lvl="1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CA" altLang="en-US" dirty="0">
                <a:latin typeface="Arial" panose="020B0604020202020204" pitchFamily="34" charset="0"/>
              </a:rPr>
              <a:t>footings and foundations [9.15</a:t>
            </a:r>
            <a:r>
              <a:rPr lang="en-CA" altLang="en-US" dirty="0" smtClean="0">
                <a:latin typeface="Arial" panose="020B0604020202020204" pitchFamily="34" charset="0"/>
              </a:rPr>
              <a:t>.]</a:t>
            </a:r>
          </a:p>
          <a:p>
            <a:pPr marL="438150" lvl="1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CA" altLang="en-US" dirty="0">
                <a:latin typeface="Arial" panose="020B0604020202020204" pitchFamily="34" charset="0"/>
              </a:rPr>
              <a:t>service hook-ups</a:t>
            </a:r>
          </a:p>
          <a:p>
            <a:pPr marL="438150" lvl="1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CA" altLang="en-US" dirty="0">
                <a:latin typeface="Arial" panose="020B0604020202020204" pitchFamily="34" charset="0"/>
              </a:rPr>
              <a:t>other work not completed in the </a:t>
            </a:r>
            <a:r>
              <a:rPr lang="en-CA" altLang="en-US" dirty="0" smtClean="0">
                <a:latin typeface="Arial" panose="020B0604020202020204" pitchFamily="34" charset="0"/>
              </a:rPr>
              <a:t>factory</a:t>
            </a:r>
            <a:endParaRPr lang="en-CA" altLang="en-US" dirty="0">
              <a:latin typeface="Arial" panose="020B0604020202020204" pitchFamily="34" charset="0"/>
            </a:endParaRPr>
          </a:p>
          <a:p>
            <a:pPr>
              <a:spcBef>
                <a:spcPts val="200"/>
              </a:spcBef>
              <a:buFont typeface="Times" panose="02020603050405020304" pitchFamily="18" charset="0"/>
              <a:buChar char="•"/>
            </a:pP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for 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multi-module buildings</a:t>
            </a:r>
            <a:endParaRPr lang="en-CA" altLang="en-US" sz="2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38150" lvl="1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CA" altLang="en-US" dirty="0" smtClean="0">
                <a:latin typeface="Arial" panose="020B0604020202020204" pitchFamily="34" charset="0"/>
              </a:rPr>
              <a:t>“stitching” together to maintain integrity of protection</a:t>
            </a:r>
            <a:br>
              <a:rPr lang="en-CA" altLang="en-US" dirty="0" smtClean="0">
                <a:latin typeface="Arial" panose="020B0604020202020204" pitchFamily="34" charset="0"/>
              </a:rPr>
            </a:br>
            <a:r>
              <a:rPr lang="en-CA" altLang="en-US" sz="2200" dirty="0" smtClean="0">
                <a:latin typeface="Arial" panose="020B0604020202020204" pitchFamily="34" charset="0"/>
              </a:rPr>
              <a:t>- air barrier, vapour barrier, insulation</a:t>
            </a:r>
            <a:br>
              <a:rPr lang="en-CA" altLang="en-US" sz="2200" dirty="0" smtClean="0">
                <a:latin typeface="Arial" panose="020B0604020202020204" pitchFamily="34" charset="0"/>
              </a:rPr>
            </a:br>
            <a:r>
              <a:rPr lang="en-CA" altLang="en-US" sz="2200" dirty="0" smtClean="0">
                <a:latin typeface="Arial" panose="020B0604020202020204" pitchFamily="34" charset="0"/>
              </a:rPr>
              <a:t>- weather barrier, cladding, roofing</a:t>
            </a:r>
            <a:br>
              <a:rPr lang="en-CA" altLang="en-US" sz="2200" dirty="0" smtClean="0">
                <a:latin typeface="Arial" panose="020B0604020202020204" pitchFamily="34" charset="0"/>
              </a:rPr>
            </a:br>
            <a:r>
              <a:rPr lang="en-CA" altLang="en-US" sz="2200" dirty="0" smtClean="0">
                <a:latin typeface="Arial" panose="020B0604020202020204" pitchFamily="34" charset="0"/>
              </a:rPr>
              <a:t>- </a:t>
            </a:r>
            <a:r>
              <a:rPr lang="en-CA" altLang="en-US" sz="2200" dirty="0">
                <a:latin typeface="Arial" panose="020B0604020202020204" pitchFamily="34" charset="0"/>
              </a:rPr>
              <a:t>fire protection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80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89734" y="2254750"/>
            <a:ext cx="2107009" cy="2473231"/>
            <a:chOff x="4967288" y="3529013"/>
            <a:chExt cx="1700212" cy="1995728"/>
          </a:xfrm>
        </p:grpSpPr>
        <p:pic>
          <p:nvPicPr>
            <p:cNvPr id="10" name="Picture 9"/>
            <p:cNvPicPr/>
            <p:nvPr/>
          </p:nvPicPr>
          <p:blipFill rotWithShape="1">
            <a:blip r:embed="rId3" cstate="print"/>
            <a:srcRect l="7781" t="10033" r="35736"/>
            <a:stretch/>
          </p:blipFill>
          <p:spPr bwMode="auto">
            <a:xfrm>
              <a:off x="5006969" y="3627911"/>
              <a:ext cx="1538933" cy="1896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Freeform 10"/>
            <p:cNvSpPr/>
            <p:nvPr/>
          </p:nvSpPr>
          <p:spPr bwMode="auto">
            <a:xfrm>
              <a:off x="4967288" y="3529013"/>
              <a:ext cx="1700212" cy="1495425"/>
            </a:xfrm>
            <a:custGeom>
              <a:avLst/>
              <a:gdLst>
                <a:gd name="connsiteX0" fmla="*/ 442912 w 1700212"/>
                <a:gd name="connsiteY0" fmla="*/ 704850 h 1495425"/>
                <a:gd name="connsiteX1" fmla="*/ 547687 w 1700212"/>
                <a:gd name="connsiteY1" fmla="*/ 619125 h 1495425"/>
                <a:gd name="connsiteX2" fmla="*/ 328612 w 1700212"/>
                <a:gd name="connsiteY2" fmla="*/ 476250 h 1495425"/>
                <a:gd name="connsiteX3" fmla="*/ 428625 w 1700212"/>
                <a:gd name="connsiteY3" fmla="*/ 90487 h 1495425"/>
                <a:gd name="connsiteX4" fmla="*/ 1019175 w 1700212"/>
                <a:gd name="connsiteY4" fmla="*/ 481012 h 1495425"/>
                <a:gd name="connsiteX5" fmla="*/ 1104900 w 1700212"/>
                <a:gd name="connsiteY5" fmla="*/ 676275 h 1495425"/>
                <a:gd name="connsiteX6" fmla="*/ 1190625 w 1700212"/>
                <a:gd name="connsiteY6" fmla="*/ 866775 h 1495425"/>
                <a:gd name="connsiteX7" fmla="*/ 1362075 w 1700212"/>
                <a:gd name="connsiteY7" fmla="*/ 1114425 h 1495425"/>
                <a:gd name="connsiteX8" fmla="*/ 1538287 w 1700212"/>
                <a:gd name="connsiteY8" fmla="*/ 1233487 h 1495425"/>
                <a:gd name="connsiteX9" fmla="*/ 1528762 w 1700212"/>
                <a:gd name="connsiteY9" fmla="*/ 1495425 h 1495425"/>
                <a:gd name="connsiteX10" fmla="*/ 1700212 w 1700212"/>
                <a:gd name="connsiteY10" fmla="*/ 1462087 h 1495425"/>
                <a:gd name="connsiteX11" fmla="*/ 1633537 w 1700212"/>
                <a:gd name="connsiteY11" fmla="*/ 0 h 1495425"/>
                <a:gd name="connsiteX12" fmla="*/ 276225 w 1700212"/>
                <a:gd name="connsiteY12" fmla="*/ 57150 h 1495425"/>
                <a:gd name="connsiteX13" fmla="*/ 0 w 1700212"/>
                <a:gd name="connsiteY13" fmla="*/ 571500 h 1495425"/>
                <a:gd name="connsiteX14" fmla="*/ 4762 w 1700212"/>
                <a:gd name="connsiteY14" fmla="*/ 666750 h 1495425"/>
                <a:gd name="connsiteX15" fmla="*/ 442912 w 1700212"/>
                <a:gd name="connsiteY15" fmla="*/ 704850 h 1495425"/>
                <a:gd name="connsiteX0" fmla="*/ 442912 w 1700212"/>
                <a:gd name="connsiteY0" fmla="*/ 704850 h 1495425"/>
                <a:gd name="connsiteX1" fmla="*/ 547687 w 1700212"/>
                <a:gd name="connsiteY1" fmla="*/ 619125 h 1495425"/>
                <a:gd name="connsiteX2" fmla="*/ 328612 w 1700212"/>
                <a:gd name="connsiteY2" fmla="*/ 476250 h 1495425"/>
                <a:gd name="connsiteX3" fmla="*/ 504825 w 1700212"/>
                <a:gd name="connsiteY3" fmla="*/ 128587 h 1495425"/>
                <a:gd name="connsiteX4" fmla="*/ 1019175 w 1700212"/>
                <a:gd name="connsiteY4" fmla="*/ 481012 h 1495425"/>
                <a:gd name="connsiteX5" fmla="*/ 1104900 w 1700212"/>
                <a:gd name="connsiteY5" fmla="*/ 676275 h 1495425"/>
                <a:gd name="connsiteX6" fmla="*/ 1190625 w 1700212"/>
                <a:gd name="connsiteY6" fmla="*/ 866775 h 1495425"/>
                <a:gd name="connsiteX7" fmla="*/ 1362075 w 1700212"/>
                <a:gd name="connsiteY7" fmla="*/ 1114425 h 1495425"/>
                <a:gd name="connsiteX8" fmla="*/ 1538287 w 1700212"/>
                <a:gd name="connsiteY8" fmla="*/ 1233487 h 1495425"/>
                <a:gd name="connsiteX9" fmla="*/ 1528762 w 1700212"/>
                <a:gd name="connsiteY9" fmla="*/ 1495425 h 1495425"/>
                <a:gd name="connsiteX10" fmla="*/ 1700212 w 1700212"/>
                <a:gd name="connsiteY10" fmla="*/ 1462087 h 1495425"/>
                <a:gd name="connsiteX11" fmla="*/ 1633537 w 1700212"/>
                <a:gd name="connsiteY11" fmla="*/ 0 h 1495425"/>
                <a:gd name="connsiteX12" fmla="*/ 276225 w 1700212"/>
                <a:gd name="connsiteY12" fmla="*/ 57150 h 1495425"/>
                <a:gd name="connsiteX13" fmla="*/ 0 w 1700212"/>
                <a:gd name="connsiteY13" fmla="*/ 571500 h 1495425"/>
                <a:gd name="connsiteX14" fmla="*/ 4762 w 1700212"/>
                <a:gd name="connsiteY14" fmla="*/ 666750 h 1495425"/>
                <a:gd name="connsiteX15" fmla="*/ 442912 w 1700212"/>
                <a:gd name="connsiteY15" fmla="*/ 704850 h 1495425"/>
                <a:gd name="connsiteX0" fmla="*/ 442912 w 1700212"/>
                <a:gd name="connsiteY0" fmla="*/ 704850 h 1495425"/>
                <a:gd name="connsiteX1" fmla="*/ 547687 w 1700212"/>
                <a:gd name="connsiteY1" fmla="*/ 619125 h 1495425"/>
                <a:gd name="connsiteX2" fmla="*/ 328612 w 1700212"/>
                <a:gd name="connsiteY2" fmla="*/ 476250 h 1495425"/>
                <a:gd name="connsiteX3" fmla="*/ 504825 w 1700212"/>
                <a:gd name="connsiteY3" fmla="*/ 128587 h 1495425"/>
                <a:gd name="connsiteX4" fmla="*/ 1019175 w 1700212"/>
                <a:gd name="connsiteY4" fmla="*/ 481012 h 1495425"/>
                <a:gd name="connsiteX5" fmla="*/ 1104900 w 1700212"/>
                <a:gd name="connsiteY5" fmla="*/ 676275 h 1495425"/>
                <a:gd name="connsiteX6" fmla="*/ 1190625 w 1700212"/>
                <a:gd name="connsiteY6" fmla="*/ 866775 h 1495425"/>
                <a:gd name="connsiteX7" fmla="*/ 1362075 w 1700212"/>
                <a:gd name="connsiteY7" fmla="*/ 1114425 h 1495425"/>
                <a:gd name="connsiteX8" fmla="*/ 1523999 w 1700212"/>
                <a:gd name="connsiteY8" fmla="*/ 1204912 h 1495425"/>
                <a:gd name="connsiteX9" fmla="*/ 1528762 w 1700212"/>
                <a:gd name="connsiteY9" fmla="*/ 1495425 h 1495425"/>
                <a:gd name="connsiteX10" fmla="*/ 1700212 w 1700212"/>
                <a:gd name="connsiteY10" fmla="*/ 1462087 h 1495425"/>
                <a:gd name="connsiteX11" fmla="*/ 1633537 w 1700212"/>
                <a:gd name="connsiteY11" fmla="*/ 0 h 1495425"/>
                <a:gd name="connsiteX12" fmla="*/ 276225 w 1700212"/>
                <a:gd name="connsiteY12" fmla="*/ 57150 h 1495425"/>
                <a:gd name="connsiteX13" fmla="*/ 0 w 1700212"/>
                <a:gd name="connsiteY13" fmla="*/ 571500 h 1495425"/>
                <a:gd name="connsiteX14" fmla="*/ 4762 w 1700212"/>
                <a:gd name="connsiteY14" fmla="*/ 666750 h 1495425"/>
                <a:gd name="connsiteX15" fmla="*/ 442912 w 1700212"/>
                <a:gd name="connsiteY15" fmla="*/ 704850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00212" h="1495425">
                  <a:moveTo>
                    <a:pt x="442912" y="704850"/>
                  </a:moveTo>
                  <a:lnTo>
                    <a:pt x="547687" y="619125"/>
                  </a:lnTo>
                  <a:lnTo>
                    <a:pt x="328612" y="476250"/>
                  </a:lnTo>
                  <a:lnTo>
                    <a:pt x="504825" y="128587"/>
                  </a:lnTo>
                  <a:lnTo>
                    <a:pt x="1019175" y="481012"/>
                  </a:lnTo>
                  <a:lnTo>
                    <a:pt x="1104900" y="676275"/>
                  </a:lnTo>
                  <a:lnTo>
                    <a:pt x="1190625" y="866775"/>
                  </a:lnTo>
                  <a:lnTo>
                    <a:pt x="1362075" y="1114425"/>
                  </a:lnTo>
                  <a:lnTo>
                    <a:pt x="1523999" y="1204912"/>
                  </a:lnTo>
                  <a:cubicBezTo>
                    <a:pt x="1525587" y="1301750"/>
                    <a:pt x="1527174" y="1398587"/>
                    <a:pt x="1528762" y="1495425"/>
                  </a:cubicBezTo>
                  <a:lnTo>
                    <a:pt x="1700212" y="1462087"/>
                  </a:lnTo>
                  <a:lnTo>
                    <a:pt x="1633537" y="0"/>
                  </a:lnTo>
                  <a:lnTo>
                    <a:pt x="276225" y="57150"/>
                  </a:lnTo>
                  <a:lnTo>
                    <a:pt x="0" y="571500"/>
                  </a:lnTo>
                  <a:lnTo>
                    <a:pt x="4762" y="666750"/>
                  </a:lnTo>
                  <a:lnTo>
                    <a:pt x="442912" y="70485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Technical Requirements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r>
              <a:rPr lang="en-CA" dirty="0" smtClean="0"/>
              <a:t>1</a:t>
            </a:r>
            <a:fld id="{58E8C570-C08B-481B-BFD7-211B106B94CC}" type="slidenum">
              <a:rPr lang="en-CA" smtClean="0"/>
              <a:pPr/>
              <a:t>17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4 -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88636" y="1320974"/>
            <a:ext cx="9437603" cy="4881552"/>
          </a:xfrm>
        </p:spPr>
        <p:txBody>
          <a:bodyPr/>
          <a:lstStyle/>
          <a:p>
            <a:pPr marL="0" indent="0">
              <a:spcBef>
                <a:spcPct val="20000"/>
              </a:spcBef>
              <a:buClrTx/>
              <a:buSzTx/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</a:rPr>
              <a:t>Foundations for All Prefabricated Buildings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</a:endParaRPr>
          </a:p>
          <a:p>
            <a:pPr>
              <a:spcBef>
                <a:spcPts val="400"/>
              </a:spcBef>
              <a:buFont typeface="Times" panose="02020603050405020304" pitchFamily="18" charset="0"/>
              <a:buChar char="•"/>
            </a:pP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all buildings to be installed on “permanent foundations”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CA" altLang="en-US" dirty="0">
                <a:latin typeface="Arial" panose="020B0604020202020204" pitchFamily="34" charset="0"/>
              </a:rPr>
              <a:t>foundations that comply with Code</a:t>
            </a:r>
          </a:p>
          <a:p>
            <a:pPr>
              <a:spcBef>
                <a:spcPts val="400"/>
              </a:spcBef>
              <a:buFont typeface="Times" panose="02020603050405020304" pitchFamily="18" charset="0"/>
              <a:buChar char="•"/>
            </a:pP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Part 9 options: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−"/>
            </a:pPr>
            <a:r>
              <a:rPr lang="en-CA" altLang="en-US" dirty="0">
                <a:latin typeface="Arial" panose="020B0604020202020204" pitchFamily="34" charset="0"/>
              </a:rPr>
              <a:t>perimeter foundations</a:t>
            </a:r>
            <a:r>
              <a:rPr lang="en-CA" altLang="en-US" sz="2000" dirty="0">
                <a:latin typeface="Arial" panose="020B0604020202020204" pitchFamily="34" charset="0"/>
              </a:rPr>
              <a:t/>
            </a:r>
            <a:br>
              <a:rPr lang="en-CA" altLang="en-US" sz="2000" dirty="0">
                <a:latin typeface="Arial" panose="020B0604020202020204" pitchFamily="34" charset="0"/>
              </a:rPr>
            </a:br>
            <a:r>
              <a:rPr lang="en-CA" altLang="en-US" sz="2200" dirty="0">
                <a:latin typeface="Arial" panose="020B0604020202020204" pitchFamily="34" charset="0"/>
              </a:rPr>
              <a:t>- depth depending on soil type and frost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−"/>
            </a:pPr>
            <a:r>
              <a:rPr lang="en-CA" altLang="en-US" dirty="0">
                <a:latin typeface="Arial" panose="020B0604020202020204" pitchFamily="34" charset="0"/>
              </a:rPr>
              <a:t>point-support </a:t>
            </a:r>
            <a:r>
              <a:rPr lang="en-CA" altLang="en-US" dirty="0" smtClean="0">
                <a:latin typeface="Arial" panose="020B0604020202020204" pitchFamily="34" charset="0"/>
              </a:rPr>
              <a:t>in-ground foundations</a:t>
            </a:r>
            <a:r>
              <a:rPr lang="en-CA" altLang="en-US" dirty="0">
                <a:latin typeface="Arial" panose="020B0604020202020204" pitchFamily="34" charset="0"/>
              </a:rPr>
              <a:t/>
            </a:r>
            <a:br>
              <a:rPr lang="en-CA" altLang="en-US" dirty="0">
                <a:latin typeface="Arial" panose="020B0604020202020204" pitchFamily="34" charset="0"/>
              </a:rPr>
            </a:br>
            <a:r>
              <a:rPr lang="en-CA" altLang="en-US" sz="2200" dirty="0">
                <a:latin typeface="Arial" panose="020B0604020202020204" pitchFamily="34" charset="0"/>
              </a:rPr>
              <a:t>(piles designed to Part </a:t>
            </a:r>
            <a:r>
              <a:rPr lang="en-CA" altLang="en-US" sz="2200" dirty="0" smtClean="0">
                <a:latin typeface="Arial" panose="020B0604020202020204" pitchFamily="34" charset="0"/>
              </a:rPr>
              <a:t>4)</a:t>
            </a:r>
            <a:r>
              <a:rPr lang="en-CA" altLang="en-US" sz="2200" dirty="0">
                <a:latin typeface="Arial" panose="020B0604020202020204" pitchFamily="34" charset="0"/>
              </a:rPr>
              <a:t/>
            </a:r>
            <a:br>
              <a:rPr lang="en-CA" altLang="en-US" sz="2200" dirty="0">
                <a:latin typeface="Arial" panose="020B0604020202020204" pitchFamily="34" charset="0"/>
              </a:rPr>
            </a:br>
            <a:r>
              <a:rPr lang="en-CA" altLang="en-US" sz="2200" dirty="0">
                <a:latin typeface="Arial" panose="020B0604020202020204" pitchFamily="34" charset="0"/>
              </a:rPr>
              <a:t>- depth depending on </a:t>
            </a:r>
            <a:r>
              <a:rPr lang="en-CA" altLang="en-US" sz="2200" dirty="0" smtClean="0">
                <a:latin typeface="Arial" panose="020B0604020202020204" pitchFamily="34" charset="0"/>
              </a:rPr>
              <a:t>soil type, frost depth</a:t>
            </a:r>
            <a:endParaRPr lang="en-CA" altLang="en-US" sz="2000" dirty="0">
              <a:latin typeface="Arial" panose="020B0604020202020204" pitchFamily="34" charset="0"/>
            </a:endParaRP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−"/>
            </a:pPr>
            <a:r>
              <a:rPr lang="en-CA" altLang="en-US" dirty="0">
                <a:latin typeface="Arial" panose="020B0604020202020204" pitchFamily="34" charset="0"/>
              </a:rPr>
              <a:t>point-support </a:t>
            </a:r>
            <a:r>
              <a:rPr lang="en-CA" altLang="en-US" dirty="0" smtClean="0">
                <a:latin typeface="Arial" panose="020B0604020202020204" pitchFamily="34" charset="0"/>
              </a:rPr>
              <a:t>surface foundations</a:t>
            </a:r>
            <a:br>
              <a:rPr lang="en-CA" altLang="en-US" dirty="0" smtClean="0">
                <a:latin typeface="Arial" panose="020B0604020202020204" pitchFamily="34" charset="0"/>
              </a:rPr>
            </a:br>
            <a:r>
              <a:rPr lang="en-CA" altLang="en-US" sz="2200" dirty="0" smtClean="0">
                <a:latin typeface="Arial" panose="020B0604020202020204" pitchFamily="34" charset="0"/>
              </a:rPr>
              <a:t>- limits on application</a:t>
            </a:r>
            <a:br>
              <a:rPr lang="en-CA" altLang="en-US" sz="2200" dirty="0" smtClean="0">
                <a:latin typeface="Arial" panose="020B0604020202020204" pitchFamily="34" charset="0"/>
              </a:rPr>
            </a:br>
            <a:r>
              <a:rPr lang="en-CA" altLang="en-US" sz="2200" dirty="0" smtClean="0">
                <a:latin typeface="Arial" panose="020B0604020202020204" pitchFamily="34" charset="0"/>
              </a:rPr>
              <a:t>	</a:t>
            </a:r>
            <a:endParaRPr lang="en-CA" altLang="en-US" sz="2200" dirty="0"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9497288" y="3162029"/>
            <a:ext cx="1074240" cy="3093068"/>
            <a:chOff x="4110" y="1733"/>
            <a:chExt cx="3045" cy="8767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5223" y="2613"/>
              <a:ext cx="176" cy="409"/>
              <a:chOff x="6416" y="2462"/>
              <a:chExt cx="176" cy="409"/>
            </a:xfrm>
          </p:grpSpPr>
          <p:grpSp>
            <p:nvGrpSpPr>
              <p:cNvPr id="69" name="Group 4"/>
              <p:cNvGrpSpPr>
                <a:grpSpLocks/>
              </p:cNvGrpSpPr>
              <p:nvPr/>
            </p:nvGrpSpPr>
            <p:grpSpPr bwMode="auto">
              <a:xfrm>
                <a:off x="6457" y="2524"/>
                <a:ext cx="91" cy="347"/>
                <a:chOff x="5496" y="2894"/>
                <a:chExt cx="144" cy="292"/>
              </a:xfrm>
            </p:grpSpPr>
            <p:sp>
              <p:nvSpPr>
                <p:cNvPr id="74" name="Rectangle 5"/>
                <p:cNvSpPr>
                  <a:spLocks noChangeArrowheads="1"/>
                </p:cNvSpPr>
                <p:nvPr/>
              </p:nvSpPr>
              <p:spPr bwMode="auto">
                <a:xfrm>
                  <a:off x="5507" y="2894"/>
                  <a:ext cx="122" cy="292"/>
                </a:xfrm>
                <a:prstGeom prst="rect">
                  <a:avLst/>
                </a:prstGeom>
                <a:solidFill>
                  <a:srgbClr val="27272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cxnSp>
              <p:nvCxnSpPr>
                <p:cNvPr id="75" name="AutoShape 6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2910"/>
                  <a:ext cx="144" cy="11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" name="AutoShape 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2937"/>
                  <a:ext cx="144" cy="10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7" name="AutoShape 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2964"/>
                  <a:ext cx="144" cy="10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8" name="AutoShape 9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2991"/>
                  <a:ext cx="144" cy="10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9" name="AutoShape 10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3018"/>
                  <a:ext cx="144" cy="10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0" name="AutoShape 11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3044"/>
                  <a:ext cx="144" cy="11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1" name="AutoShape 1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3071"/>
                  <a:ext cx="144" cy="11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" name="AutoShape 1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3098"/>
                  <a:ext cx="144" cy="11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3" name="AutoShape 1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3125"/>
                  <a:ext cx="144" cy="11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4" name="AutoShape 15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3152"/>
                  <a:ext cx="144" cy="11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70" name="Group 16"/>
              <p:cNvGrpSpPr>
                <a:grpSpLocks/>
              </p:cNvGrpSpPr>
              <p:nvPr/>
            </p:nvGrpSpPr>
            <p:grpSpPr bwMode="auto">
              <a:xfrm>
                <a:off x="6416" y="2462"/>
                <a:ext cx="176" cy="98"/>
                <a:chOff x="5432" y="3192"/>
                <a:chExt cx="266" cy="159"/>
              </a:xfrm>
            </p:grpSpPr>
            <p:sp>
              <p:nvSpPr>
                <p:cNvPr id="71" name="Freeform 17"/>
                <p:cNvSpPr>
                  <a:spLocks/>
                </p:cNvSpPr>
                <p:nvPr/>
              </p:nvSpPr>
              <p:spPr bwMode="auto">
                <a:xfrm>
                  <a:off x="5481" y="3192"/>
                  <a:ext cx="138" cy="159"/>
                </a:xfrm>
                <a:custGeom>
                  <a:avLst/>
                  <a:gdLst>
                    <a:gd name="T0" fmla="*/ 0 w 195"/>
                    <a:gd name="T1" fmla="*/ 210 h 225"/>
                    <a:gd name="T2" fmla="*/ 7 w 195"/>
                    <a:gd name="T3" fmla="*/ 15 h 225"/>
                    <a:gd name="T4" fmla="*/ 82 w 195"/>
                    <a:gd name="T5" fmla="*/ 0 h 225"/>
                    <a:gd name="T6" fmla="*/ 127 w 195"/>
                    <a:gd name="T7" fmla="*/ 7 h 225"/>
                    <a:gd name="T8" fmla="*/ 187 w 195"/>
                    <a:gd name="T9" fmla="*/ 30 h 225"/>
                    <a:gd name="T10" fmla="*/ 195 w 195"/>
                    <a:gd name="T11" fmla="*/ 225 h 225"/>
                    <a:gd name="T12" fmla="*/ 0 w 195"/>
                    <a:gd name="T13" fmla="*/ 21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5" h="225">
                      <a:moveTo>
                        <a:pt x="0" y="210"/>
                      </a:moveTo>
                      <a:lnTo>
                        <a:pt x="7" y="15"/>
                      </a:lnTo>
                      <a:lnTo>
                        <a:pt x="82" y="0"/>
                      </a:lnTo>
                      <a:lnTo>
                        <a:pt x="127" y="7"/>
                      </a:lnTo>
                      <a:lnTo>
                        <a:pt x="187" y="30"/>
                      </a:lnTo>
                      <a:lnTo>
                        <a:pt x="195" y="225"/>
                      </a:lnTo>
                      <a:lnTo>
                        <a:pt x="0" y="21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72" name="Freeform 18"/>
                <p:cNvSpPr>
                  <a:spLocks/>
                </p:cNvSpPr>
                <p:nvPr/>
              </p:nvSpPr>
              <p:spPr bwMode="auto">
                <a:xfrm>
                  <a:off x="5624" y="3192"/>
                  <a:ext cx="74" cy="159"/>
                </a:xfrm>
                <a:custGeom>
                  <a:avLst/>
                  <a:gdLst>
                    <a:gd name="T0" fmla="*/ 0 w 105"/>
                    <a:gd name="T1" fmla="*/ 210 h 225"/>
                    <a:gd name="T2" fmla="*/ 4 w 105"/>
                    <a:gd name="T3" fmla="*/ 15 h 225"/>
                    <a:gd name="T4" fmla="*/ 44 w 105"/>
                    <a:gd name="T5" fmla="*/ 0 h 225"/>
                    <a:gd name="T6" fmla="*/ 68 w 105"/>
                    <a:gd name="T7" fmla="*/ 7 h 225"/>
                    <a:gd name="T8" fmla="*/ 105 w 105"/>
                    <a:gd name="T9" fmla="*/ 30 h 225"/>
                    <a:gd name="T10" fmla="*/ 105 w 105"/>
                    <a:gd name="T11" fmla="*/ 225 h 225"/>
                    <a:gd name="T12" fmla="*/ 0 w 105"/>
                    <a:gd name="T13" fmla="*/ 21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5" h="225">
                      <a:moveTo>
                        <a:pt x="0" y="210"/>
                      </a:moveTo>
                      <a:lnTo>
                        <a:pt x="4" y="15"/>
                      </a:lnTo>
                      <a:lnTo>
                        <a:pt x="44" y="0"/>
                      </a:lnTo>
                      <a:lnTo>
                        <a:pt x="68" y="7"/>
                      </a:lnTo>
                      <a:lnTo>
                        <a:pt x="105" y="30"/>
                      </a:lnTo>
                      <a:lnTo>
                        <a:pt x="105" y="225"/>
                      </a:lnTo>
                      <a:lnTo>
                        <a:pt x="0" y="21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73" name="Freeform 19"/>
                <p:cNvSpPr>
                  <a:spLocks/>
                </p:cNvSpPr>
                <p:nvPr/>
              </p:nvSpPr>
              <p:spPr bwMode="auto">
                <a:xfrm>
                  <a:off x="5432" y="3192"/>
                  <a:ext cx="43" cy="154"/>
                </a:xfrm>
                <a:custGeom>
                  <a:avLst/>
                  <a:gdLst>
                    <a:gd name="T0" fmla="*/ 0 w 60"/>
                    <a:gd name="T1" fmla="*/ 217 h 218"/>
                    <a:gd name="T2" fmla="*/ 0 w 60"/>
                    <a:gd name="T3" fmla="*/ 22 h 218"/>
                    <a:gd name="T4" fmla="*/ 23 w 60"/>
                    <a:gd name="T5" fmla="*/ 0 h 218"/>
                    <a:gd name="T6" fmla="*/ 60 w 60"/>
                    <a:gd name="T7" fmla="*/ 23 h 218"/>
                    <a:gd name="T8" fmla="*/ 60 w 60"/>
                    <a:gd name="T9" fmla="*/ 218 h 218"/>
                    <a:gd name="T10" fmla="*/ 0 w 60"/>
                    <a:gd name="T11" fmla="*/ 217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" h="218">
                      <a:moveTo>
                        <a:pt x="0" y="217"/>
                      </a:moveTo>
                      <a:lnTo>
                        <a:pt x="0" y="22"/>
                      </a:lnTo>
                      <a:lnTo>
                        <a:pt x="23" y="0"/>
                      </a:lnTo>
                      <a:lnTo>
                        <a:pt x="60" y="23"/>
                      </a:lnTo>
                      <a:lnTo>
                        <a:pt x="60" y="218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</p:grpSp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5711" y="2612"/>
              <a:ext cx="176" cy="409"/>
              <a:chOff x="6416" y="2462"/>
              <a:chExt cx="176" cy="409"/>
            </a:xfrm>
          </p:grpSpPr>
          <p:grpSp>
            <p:nvGrpSpPr>
              <p:cNvPr id="53" name="Group 21"/>
              <p:cNvGrpSpPr>
                <a:grpSpLocks/>
              </p:cNvGrpSpPr>
              <p:nvPr/>
            </p:nvGrpSpPr>
            <p:grpSpPr bwMode="auto">
              <a:xfrm>
                <a:off x="6457" y="2524"/>
                <a:ext cx="91" cy="347"/>
                <a:chOff x="5496" y="2894"/>
                <a:chExt cx="144" cy="292"/>
              </a:xfrm>
            </p:grpSpPr>
            <p:sp>
              <p:nvSpPr>
                <p:cNvPr id="58" name="Rectangle 22"/>
                <p:cNvSpPr>
                  <a:spLocks noChangeArrowheads="1"/>
                </p:cNvSpPr>
                <p:nvPr/>
              </p:nvSpPr>
              <p:spPr bwMode="auto">
                <a:xfrm>
                  <a:off x="5507" y="2894"/>
                  <a:ext cx="122" cy="292"/>
                </a:xfrm>
                <a:prstGeom prst="rect">
                  <a:avLst/>
                </a:prstGeom>
                <a:solidFill>
                  <a:srgbClr val="27272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cxnSp>
              <p:nvCxnSpPr>
                <p:cNvPr id="59" name="AutoShape 2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2910"/>
                  <a:ext cx="144" cy="11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" name="AutoShape 2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2937"/>
                  <a:ext cx="144" cy="10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" name="AutoShape 25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2964"/>
                  <a:ext cx="144" cy="10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2" name="AutoShape 26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2991"/>
                  <a:ext cx="144" cy="10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3" name="AutoShape 2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3018"/>
                  <a:ext cx="144" cy="10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4" name="AutoShape 2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3044"/>
                  <a:ext cx="144" cy="11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5" name="AutoShape 29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3071"/>
                  <a:ext cx="144" cy="11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6" name="AutoShape 30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3098"/>
                  <a:ext cx="144" cy="11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7" name="AutoShape 31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3125"/>
                  <a:ext cx="144" cy="11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" name="AutoShape 3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3152"/>
                  <a:ext cx="144" cy="11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4" name="Group 33"/>
              <p:cNvGrpSpPr>
                <a:grpSpLocks/>
              </p:cNvGrpSpPr>
              <p:nvPr/>
            </p:nvGrpSpPr>
            <p:grpSpPr bwMode="auto">
              <a:xfrm>
                <a:off x="6416" y="2462"/>
                <a:ext cx="176" cy="98"/>
                <a:chOff x="5432" y="3192"/>
                <a:chExt cx="266" cy="159"/>
              </a:xfrm>
            </p:grpSpPr>
            <p:sp>
              <p:nvSpPr>
                <p:cNvPr id="55" name="Freeform 34"/>
                <p:cNvSpPr>
                  <a:spLocks/>
                </p:cNvSpPr>
                <p:nvPr/>
              </p:nvSpPr>
              <p:spPr bwMode="auto">
                <a:xfrm>
                  <a:off x="5481" y="3192"/>
                  <a:ext cx="138" cy="159"/>
                </a:xfrm>
                <a:custGeom>
                  <a:avLst/>
                  <a:gdLst>
                    <a:gd name="T0" fmla="*/ 0 w 195"/>
                    <a:gd name="T1" fmla="*/ 210 h 225"/>
                    <a:gd name="T2" fmla="*/ 7 w 195"/>
                    <a:gd name="T3" fmla="*/ 15 h 225"/>
                    <a:gd name="T4" fmla="*/ 82 w 195"/>
                    <a:gd name="T5" fmla="*/ 0 h 225"/>
                    <a:gd name="T6" fmla="*/ 127 w 195"/>
                    <a:gd name="T7" fmla="*/ 7 h 225"/>
                    <a:gd name="T8" fmla="*/ 187 w 195"/>
                    <a:gd name="T9" fmla="*/ 30 h 225"/>
                    <a:gd name="T10" fmla="*/ 195 w 195"/>
                    <a:gd name="T11" fmla="*/ 225 h 225"/>
                    <a:gd name="T12" fmla="*/ 0 w 195"/>
                    <a:gd name="T13" fmla="*/ 21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5" h="225">
                      <a:moveTo>
                        <a:pt x="0" y="210"/>
                      </a:moveTo>
                      <a:lnTo>
                        <a:pt x="7" y="15"/>
                      </a:lnTo>
                      <a:lnTo>
                        <a:pt x="82" y="0"/>
                      </a:lnTo>
                      <a:lnTo>
                        <a:pt x="127" y="7"/>
                      </a:lnTo>
                      <a:lnTo>
                        <a:pt x="187" y="30"/>
                      </a:lnTo>
                      <a:lnTo>
                        <a:pt x="195" y="225"/>
                      </a:lnTo>
                      <a:lnTo>
                        <a:pt x="0" y="21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56" name="Freeform 35"/>
                <p:cNvSpPr>
                  <a:spLocks/>
                </p:cNvSpPr>
                <p:nvPr/>
              </p:nvSpPr>
              <p:spPr bwMode="auto">
                <a:xfrm>
                  <a:off x="5624" y="3192"/>
                  <a:ext cx="74" cy="159"/>
                </a:xfrm>
                <a:custGeom>
                  <a:avLst/>
                  <a:gdLst>
                    <a:gd name="T0" fmla="*/ 0 w 105"/>
                    <a:gd name="T1" fmla="*/ 210 h 225"/>
                    <a:gd name="T2" fmla="*/ 4 w 105"/>
                    <a:gd name="T3" fmla="*/ 15 h 225"/>
                    <a:gd name="T4" fmla="*/ 44 w 105"/>
                    <a:gd name="T5" fmla="*/ 0 h 225"/>
                    <a:gd name="T6" fmla="*/ 68 w 105"/>
                    <a:gd name="T7" fmla="*/ 7 h 225"/>
                    <a:gd name="T8" fmla="*/ 105 w 105"/>
                    <a:gd name="T9" fmla="*/ 30 h 225"/>
                    <a:gd name="T10" fmla="*/ 105 w 105"/>
                    <a:gd name="T11" fmla="*/ 225 h 225"/>
                    <a:gd name="T12" fmla="*/ 0 w 105"/>
                    <a:gd name="T13" fmla="*/ 21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5" h="225">
                      <a:moveTo>
                        <a:pt x="0" y="210"/>
                      </a:moveTo>
                      <a:lnTo>
                        <a:pt x="4" y="15"/>
                      </a:lnTo>
                      <a:lnTo>
                        <a:pt x="44" y="0"/>
                      </a:lnTo>
                      <a:lnTo>
                        <a:pt x="68" y="7"/>
                      </a:lnTo>
                      <a:lnTo>
                        <a:pt x="105" y="30"/>
                      </a:lnTo>
                      <a:lnTo>
                        <a:pt x="105" y="225"/>
                      </a:lnTo>
                      <a:lnTo>
                        <a:pt x="0" y="21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57" name="Freeform 36"/>
                <p:cNvSpPr>
                  <a:spLocks/>
                </p:cNvSpPr>
                <p:nvPr/>
              </p:nvSpPr>
              <p:spPr bwMode="auto">
                <a:xfrm>
                  <a:off x="5432" y="3192"/>
                  <a:ext cx="43" cy="154"/>
                </a:xfrm>
                <a:custGeom>
                  <a:avLst/>
                  <a:gdLst>
                    <a:gd name="T0" fmla="*/ 0 w 60"/>
                    <a:gd name="T1" fmla="*/ 217 h 218"/>
                    <a:gd name="T2" fmla="*/ 0 w 60"/>
                    <a:gd name="T3" fmla="*/ 22 h 218"/>
                    <a:gd name="T4" fmla="*/ 23 w 60"/>
                    <a:gd name="T5" fmla="*/ 0 h 218"/>
                    <a:gd name="T6" fmla="*/ 60 w 60"/>
                    <a:gd name="T7" fmla="*/ 23 h 218"/>
                    <a:gd name="T8" fmla="*/ 60 w 60"/>
                    <a:gd name="T9" fmla="*/ 218 h 218"/>
                    <a:gd name="T10" fmla="*/ 0 w 60"/>
                    <a:gd name="T11" fmla="*/ 217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" h="218">
                      <a:moveTo>
                        <a:pt x="0" y="217"/>
                      </a:moveTo>
                      <a:lnTo>
                        <a:pt x="0" y="22"/>
                      </a:lnTo>
                      <a:lnTo>
                        <a:pt x="23" y="0"/>
                      </a:lnTo>
                      <a:lnTo>
                        <a:pt x="60" y="23"/>
                      </a:lnTo>
                      <a:lnTo>
                        <a:pt x="60" y="218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5041" y="1733"/>
              <a:ext cx="1050" cy="1065"/>
            </a:xfrm>
            <a:custGeom>
              <a:avLst/>
              <a:gdLst>
                <a:gd name="T0" fmla="*/ 0 w 1050"/>
                <a:gd name="T1" fmla="*/ 0 h 1065"/>
                <a:gd name="T2" fmla="*/ 7 w 1050"/>
                <a:gd name="T3" fmla="*/ 90 h 1065"/>
                <a:gd name="T4" fmla="*/ 420 w 1050"/>
                <a:gd name="T5" fmla="*/ 90 h 1065"/>
                <a:gd name="T6" fmla="*/ 465 w 1050"/>
                <a:gd name="T7" fmla="*/ 150 h 1065"/>
                <a:gd name="T8" fmla="*/ 465 w 1050"/>
                <a:gd name="T9" fmla="*/ 938 h 1065"/>
                <a:gd name="T10" fmla="*/ 382 w 1050"/>
                <a:gd name="T11" fmla="*/ 968 h 1065"/>
                <a:gd name="T12" fmla="*/ 15 w 1050"/>
                <a:gd name="T13" fmla="*/ 968 h 1065"/>
                <a:gd name="T14" fmla="*/ 22 w 1050"/>
                <a:gd name="T15" fmla="*/ 1065 h 1065"/>
                <a:gd name="T16" fmla="*/ 1050 w 1050"/>
                <a:gd name="T17" fmla="*/ 1065 h 1065"/>
                <a:gd name="T18" fmla="*/ 1050 w 1050"/>
                <a:gd name="T19" fmla="*/ 975 h 1065"/>
                <a:gd name="T20" fmla="*/ 622 w 1050"/>
                <a:gd name="T21" fmla="*/ 975 h 1065"/>
                <a:gd name="T22" fmla="*/ 540 w 1050"/>
                <a:gd name="T23" fmla="*/ 923 h 1065"/>
                <a:gd name="T24" fmla="*/ 540 w 1050"/>
                <a:gd name="T25" fmla="*/ 143 h 1065"/>
                <a:gd name="T26" fmla="*/ 592 w 1050"/>
                <a:gd name="T27" fmla="*/ 83 h 1065"/>
                <a:gd name="T28" fmla="*/ 1012 w 1050"/>
                <a:gd name="T29" fmla="*/ 83 h 1065"/>
                <a:gd name="T30" fmla="*/ 1012 w 1050"/>
                <a:gd name="T31" fmla="*/ 0 h 1065"/>
                <a:gd name="T32" fmla="*/ 0 w 1050"/>
                <a:gd name="T33" fmla="*/ 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0" h="1065">
                  <a:moveTo>
                    <a:pt x="0" y="0"/>
                  </a:moveTo>
                  <a:lnTo>
                    <a:pt x="7" y="90"/>
                  </a:lnTo>
                  <a:lnTo>
                    <a:pt x="420" y="90"/>
                  </a:lnTo>
                  <a:lnTo>
                    <a:pt x="465" y="150"/>
                  </a:lnTo>
                  <a:lnTo>
                    <a:pt x="465" y="938"/>
                  </a:lnTo>
                  <a:lnTo>
                    <a:pt x="382" y="968"/>
                  </a:lnTo>
                  <a:lnTo>
                    <a:pt x="15" y="968"/>
                  </a:lnTo>
                  <a:lnTo>
                    <a:pt x="22" y="1065"/>
                  </a:lnTo>
                  <a:lnTo>
                    <a:pt x="1050" y="1065"/>
                  </a:lnTo>
                  <a:lnTo>
                    <a:pt x="1050" y="975"/>
                  </a:lnTo>
                  <a:lnTo>
                    <a:pt x="622" y="975"/>
                  </a:lnTo>
                  <a:lnTo>
                    <a:pt x="540" y="923"/>
                  </a:lnTo>
                  <a:lnTo>
                    <a:pt x="540" y="143"/>
                  </a:lnTo>
                  <a:lnTo>
                    <a:pt x="592" y="83"/>
                  </a:lnTo>
                  <a:lnTo>
                    <a:pt x="1012" y="83"/>
                  </a:lnTo>
                  <a:lnTo>
                    <a:pt x="101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" name="Freeform 38" descr="Dashed downward diagonal"/>
            <p:cNvSpPr>
              <a:spLocks/>
            </p:cNvSpPr>
            <p:nvPr/>
          </p:nvSpPr>
          <p:spPr bwMode="auto">
            <a:xfrm>
              <a:off x="4110" y="6465"/>
              <a:ext cx="3045" cy="4035"/>
            </a:xfrm>
            <a:custGeom>
              <a:avLst/>
              <a:gdLst>
                <a:gd name="T0" fmla="*/ 195 w 3045"/>
                <a:gd name="T1" fmla="*/ 330 h 4035"/>
                <a:gd name="T2" fmla="*/ 1230 w 3045"/>
                <a:gd name="T3" fmla="*/ 30 h 4035"/>
                <a:gd name="T4" fmla="*/ 1560 w 3045"/>
                <a:gd name="T5" fmla="*/ 0 h 4035"/>
                <a:gd name="T6" fmla="*/ 3045 w 3045"/>
                <a:gd name="T7" fmla="*/ 435 h 4035"/>
                <a:gd name="T8" fmla="*/ 2340 w 3045"/>
                <a:gd name="T9" fmla="*/ 4035 h 4035"/>
                <a:gd name="T10" fmla="*/ 405 w 3045"/>
                <a:gd name="T11" fmla="*/ 4035 h 4035"/>
                <a:gd name="T12" fmla="*/ 0 w 3045"/>
                <a:gd name="T13" fmla="*/ 390 h 4035"/>
                <a:gd name="T14" fmla="*/ 195 w 3045"/>
                <a:gd name="T15" fmla="*/ 330 h 4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45" h="4035">
                  <a:moveTo>
                    <a:pt x="195" y="330"/>
                  </a:moveTo>
                  <a:lnTo>
                    <a:pt x="1230" y="30"/>
                  </a:lnTo>
                  <a:lnTo>
                    <a:pt x="1560" y="0"/>
                  </a:lnTo>
                  <a:lnTo>
                    <a:pt x="3045" y="435"/>
                  </a:lnTo>
                  <a:lnTo>
                    <a:pt x="2340" y="4035"/>
                  </a:lnTo>
                  <a:lnTo>
                    <a:pt x="405" y="4035"/>
                  </a:lnTo>
                  <a:lnTo>
                    <a:pt x="0" y="390"/>
                  </a:lnTo>
                  <a:lnTo>
                    <a:pt x="195" y="330"/>
                  </a:lnTo>
                  <a:close/>
                </a:path>
              </a:pathLst>
            </a:custGeom>
            <a:pattFill prst="dashDn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" name="AutoShape 39"/>
            <p:cNvSpPr>
              <a:spLocks noChangeArrowheads="1"/>
            </p:cNvSpPr>
            <p:nvPr/>
          </p:nvSpPr>
          <p:spPr bwMode="auto">
            <a:xfrm>
              <a:off x="5135" y="2857"/>
              <a:ext cx="871" cy="50"/>
            </a:xfrm>
            <a:custGeom>
              <a:avLst/>
              <a:gdLst>
                <a:gd name="G0" fmla="+- 2915 0 0"/>
                <a:gd name="G1" fmla="+- 21600 0 2915"/>
                <a:gd name="G2" fmla="*/ 2915 1 2"/>
                <a:gd name="G3" fmla="+- 21600 0 G2"/>
                <a:gd name="G4" fmla="+/ 2915 21600 2"/>
                <a:gd name="G5" fmla="+/ G1 0 2"/>
                <a:gd name="G6" fmla="*/ 21600 21600 2915"/>
                <a:gd name="G7" fmla="*/ G6 1 2"/>
                <a:gd name="G8" fmla="+- 21600 0 G7"/>
                <a:gd name="G9" fmla="*/ 21600 1 2"/>
                <a:gd name="G10" fmla="+- 2915 0 G9"/>
                <a:gd name="G11" fmla="?: G10 G8 0"/>
                <a:gd name="G12" fmla="?: G10 G7 21600"/>
                <a:gd name="T0" fmla="*/ 20142 w 21600"/>
                <a:gd name="T1" fmla="*/ 10800 h 21600"/>
                <a:gd name="T2" fmla="*/ 10800 w 21600"/>
                <a:gd name="T3" fmla="*/ 21600 h 21600"/>
                <a:gd name="T4" fmla="*/ 1458 w 21600"/>
                <a:gd name="T5" fmla="*/ 10800 h 21600"/>
                <a:gd name="T6" fmla="*/ 10800 w 21600"/>
                <a:gd name="T7" fmla="*/ 0 h 21600"/>
                <a:gd name="T8" fmla="*/ 3258 w 21600"/>
                <a:gd name="T9" fmla="*/ 3258 h 21600"/>
                <a:gd name="T10" fmla="*/ 18342 w 21600"/>
                <a:gd name="T11" fmla="*/ 1834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915" y="21600"/>
                  </a:lnTo>
                  <a:lnTo>
                    <a:pt x="1868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grpSp>
          <p:nvGrpSpPr>
            <p:cNvPr id="18" name="Group 40"/>
            <p:cNvGrpSpPr>
              <a:grpSpLocks/>
            </p:cNvGrpSpPr>
            <p:nvPr/>
          </p:nvGrpSpPr>
          <p:grpSpPr bwMode="auto">
            <a:xfrm>
              <a:off x="5489" y="2901"/>
              <a:ext cx="144" cy="292"/>
              <a:chOff x="5496" y="2894"/>
              <a:chExt cx="144" cy="292"/>
            </a:xfrm>
          </p:grpSpPr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5507" y="2894"/>
                <a:ext cx="122" cy="292"/>
              </a:xfrm>
              <a:prstGeom prst="rect">
                <a:avLst/>
              </a:prstGeom>
              <a:solidFill>
                <a:srgbClr val="2727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cxnSp>
            <p:nvCxnSpPr>
              <p:cNvPr id="43" name="AutoShape 42"/>
              <p:cNvCxnSpPr>
                <a:cxnSpLocks noChangeShapeType="1"/>
              </p:cNvCxnSpPr>
              <p:nvPr/>
            </p:nvCxnSpPr>
            <p:spPr bwMode="auto">
              <a:xfrm flipV="1">
                <a:off x="5496" y="2910"/>
                <a:ext cx="144" cy="11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AutoShape 43"/>
              <p:cNvCxnSpPr>
                <a:cxnSpLocks noChangeShapeType="1"/>
              </p:cNvCxnSpPr>
              <p:nvPr/>
            </p:nvCxnSpPr>
            <p:spPr bwMode="auto">
              <a:xfrm flipV="1">
                <a:off x="5496" y="2937"/>
                <a:ext cx="144" cy="1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AutoShape 44"/>
              <p:cNvCxnSpPr>
                <a:cxnSpLocks noChangeShapeType="1"/>
              </p:cNvCxnSpPr>
              <p:nvPr/>
            </p:nvCxnSpPr>
            <p:spPr bwMode="auto">
              <a:xfrm flipV="1">
                <a:off x="5496" y="2964"/>
                <a:ext cx="144" cy="1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AutoShape 45"/>
              <p:cNvCxnSpPr>
                <a:cxnSpLocks noChangeShapeType="1"/>
              </p:cNvCxnSpPr>
              <p:nvPr/>
            </p:nvCxnSpPr>
            <p:spPr bwMode="auto">
              <a:xfrm flipV="1">
                <a:off x="5496" y="2991"/>
                <a:ext cx="144" cy="1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AutoShape 46"/>
              <p:cNvCxnSpPr>
                <a:cxnSpLocks noChangeShapeType="1"/>
              </p:cNvCxnSpPr>
              <p:nvPr/>
            </p:nvCxnSpPr>
            <p:spPr bwMode="auto">
              <a:xfrm flipV="1">
                <a:off x="5496" y="3018"/>
                <a:ext cx="144" cy="1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AutoShape 47"/>
              <p:cNvCxnSpPr>
                <a:cxnSpLocks noChangeShapeType="1"/>
              </p:cNvCxnSpPr>
              <p:nvPr/>
            </p:nvCxnSpPr>
            <p:spPr bwMode="auto">
              <a:xfrm flipV="1">
                <a:off x="5496" y="3044"/>
                <a:ext cx="144" cy="11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AutoShape 48"/>
              <p:cNvCxnSpPr>
                <a:cxnSpLocks noChangeShapeType="1"/>
              </p:cNvCxnSpPr>
              <p:nvPr/>
            </p:nvCxnSpPr>
            <p:spPr bwMode="auto">
              <a:xfrm flipV="1">
                <a:off x="5496" y="3071"/>
                <a:ext cx="144" cy="11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AutoShape 49"/>
              <p:cNvCxnSpPr>
                <a:cxnSpLocks noChangeShapeType="1"/>
              </p:cNvCxnSpPr>
              <p:nvPr/>
            </p:nvCxnSpPr>
            <p:spPr bwMode="auto">
              <a:xfrm flipV="1">
                <a:off x="5496" y="3098"/>
                <a:ext cx="144" cy="11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AutoShape 50"/>
              <p:cNvCxnSpPr>
                <a:cxnSpLocks noChangeShapeType="1"/>
              </p:cNvCxnSpPr>
              <p:nvPr/>
            </p:nvCxnSpPr>
            <p:spPr bwMode="auto">
              <a:xfrm flipV="1">
                <a:off x="5496" y="3125"/>
                <a:ext cx="144" cy="11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" name="AutoShape 51"/>
              <p:cNvCxnSpPr>
                <a:cxnSpLocks noChangeShapeType="1"/>
              </p:cNvCxnSpPr>
              <p:nvPr/>
            </p:nvCxnSpPr>
            <p:spPr bwMode="auto">
              <a:xfrm flipV="1">
                <a:off x="5496" y="3152"/>
                <a:ext cx="144" cy="11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9" name="AutoShape 52"/>
            <p:cNvCxnSpPr>
              <a:cxnSpLocks noChangeShapeType="1"/>
            </p:cNvCxnSpPr>
            <p:nvPr/>
          </p:nvCxnSpPr>
          <p:spPr bwMode="auto">
            <a:xfrm>
              <a:off x="5151" y="2820"/>
              <a:ext cx="850" cy="5"/>
            </a:xfrm>
            <a:prstGeom prst="straightConnector1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53"/>
            <p:cNvCxnSpPr>
              <a:cxnSpLocks noChangeShapeType="1"/>
            </p:cNvCxnSpPr>
            <p:nvPr/>
          </p:nvCxnSpPr>
          <p:spPr bwMode="auto">
            <a:xfrm>
              <a:off x="5491" y="2889"/>
              <a:ext cx="138" cy="0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ectangle 54"/>
            <p:cNvSpPr>
              <a:spLocks noChangeArrowheads="1"/>
            </p:cNvSpPr>
            <p:nvPr/>
          </p:nvSpPr>
          <p:spPr bwMode="auto">
            <a:xfrm>
              <a:off x="5369" y="3420"/>
              <a:ext cx="382" cy="6375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9050">
              <a:solidFill>
                <a:srgbClr val="A5A5A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" name="Oval 55"/>
            <p:cNvSpPr>
              <a:spLocks noChangeArrowheads="1"/>
            </p:cNvSpPr>
            <p:nvPr/>
          </p:nvSpPr>
          <p:spPr bwMode="auto">
            <a:xfrm>
              <a:off x="5358" y="9540"/>
              <a:ext cx="393" cy="45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D8D8D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" name="Rectangle 56"/>
            <p:cNvSpPr>
              <a:spLocks noChangeArrowheads="1"/>
            </p:cNvSpPr>
            <p:nvPr/>
          </p:nvSpPr>
          <p:spPr bwMode="auto">
            <a:xfrm>
              <a:off x="5364" y="3367"/>
              <a:ext cx="398" cy="50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9050">
              <a:solidFill>
                <a:srgbClr val="A5A5A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grpSp>
          <p:nvGrpSpPr>
            <p:cNvPr id="26" name="Group 57"/>
            <p:cNvGrpSpPr>
              <a:grpSpLocks/>
            </p:cNvGrpSpPr>
            <p:nvPr/>
          </p:nvGrpSpPr>
          <p:grpSpPr bwMode="auto">
            <a:xfrm>
              <a:off x="5432" y="3192"/>
              <a:ext cx="266" cy="159"/>
              <a:chOff x="5432" y="3192"/>
              <a:chExt cx="266" cy="159"/>
            </a:xfrm>
          </p:grpSpPr>
          <p:sp>
            <p:nvSpPr>
              <p:cNvPr id="39" name="Freeform 58"/>
              <p:cNvSpPr>
                <a:spLocks/>
              </p:cNvSpPr>
              <p:nvPr/>
            </p:nvSpPr>
            <p:spPr bwMode="auto">
              <a:xfrm>
                <a:off x="5481" y="3192"/>
                <a:ext cx="138" cy="159"/>
              </a:xfrm>
              <a:custGeom>
                <a:avLst/>
                <a:gdLst>
                  <a:gd name="T0" fmla="*/ 0 w 195"/>
                  <a:gd name="T1" fmla="*/ 210 h 225"/>
                  <a:gd name="T2" fmla="*/ 7 w 195"/>
                  <a:gd name="T3" fmla="*/ 15 h 225"/>
                  <a:gd name="T4" fmla="*/ 82 w 195"/>
                  <a:gd name="T5" fmla="*/ 0 h 225"/>
                  <a:gd name="T6" fmla="*/ 127 w 195"/>
                  <a:gd name="T7" fmla="*/ 7 h 225"/>
                  <a:gd name="T8" fmla="*/ 187 w 195"/>
                  <a:gd name="T9" fmla="*/ 30 h 225"/>
                  <a:gd name="T10" fmla="*/ 195 w 195"/>
                  <a:gd name="T11" fmla="*/ 225 h 225"/>
                  <a:gd name="T12" fmla="*/ 0 w 195"/>
                  <a:gd name="T13" fmla="*/ 21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5" h="225">
                    <a:moveTo>
                      <a:pt x="0" y="210"/>
                    </a:moveTo>
                    <a:lnTo>
                      <a:pt x="7" y="15"/>
                    </a:lnTo>
                    <a:lnTo>
                      <a:pt x="82" y="0"/>
                    </a:lnTo>
                    <a:lnTo>
                      <a:pt x="127" y="7"/>
                    </a:lnTo>
                    <a:lnTo>
                      <a:pt x="187" y="30"/>
                    </a:lnTo>
                    <a:lnTo>
                      <a:pt x="195" y="225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0" name="Freeform 59"/>
              <p:cNvSpPr>
                <a:spLocks/>
              </p:cNvSpPr>
              <p:nvPr/>
            </p:nvSpPr>
            <p:spPr bwMode="auto">
              <a:xfrm>
                <a:off x="5624" y="3192"/>
                <a:ext cx="74" cy="159"/>
              </a:xfrm>
              <a:custGeom>
                <a:avLst/>
                <a:gdLst>
                  <a:gd name="T0" fmla="*/ 0 w 105"/>
                  <a:gd name="T1" fmla="*/ 210 h 225"/>
                  <a:gd name="T2" fmla="*/ 4 w 105"/>
                  <a:gd name="T3" fmla="*/ 15 h 225"/>
                  <a:gd name="T4" fmla="*/ 44 w 105"/>
                  <a:gd name="T5" fmla="*/ 0 h 225"/>
                  <a:gd name="T6" fmla="*/ 68 w 105"/>
                  <a:gd name="T7" fmla="*/ 7 h 225"/>
                  <a:gd name="T8" fmla="*/ 105 w 105"/>
                  <a:gd name="T9" fmla="*/ 30 h 225"/>
                  <a:gd name="T10" fmla="*/ 105 w 105"/>
                  <a:gd name="T11" fmla="*/ 225 h 225"/>
                  <a:gd name="T12" fmla="*/ 0 w 105"/>
                  <a:gd name="T13" fmla="*/ 21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225">
                    <a:moveTo>
                      <a:pt x="0" y="210"/>
                    </a:moveTo>
                    <a:lnTo>
                      <a:pt x="4" y="15"/>
                    </a:lnTo>
                    <a:lnTo>
                      <a:pt x="44" y="0"/>
                    </a:lnTo>
                    <a:lnTo>
                      <a:pt x="68" y="7"/>
                    </a:lnTo>
                    <a:lnTo>
                      <a:pt x="105" y="30"/>
                    </a:lnTo>
                    <a:lnTo>
                      <a:pt x="105" y="225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1" name="Freeform 60"/>
              <p:cNvSpPr>
                <a:spLocks/>
              </p:cNvSpPr>
              <p:nvPr/>
            </p:nvSpPr>
            <p:spPr bwMode="auto">
              <a:xfrm>
                <a:off x="5432" y="3192"/>
                <a:ext cx="43" cy="154"/>
              </a:xfrm>
              <a:custGeom>
                <a:avLst/>
                <a:gdLst>
                  <a:gd name="T0" fmla="*/ 0 w 60"/>
                  <a:gd name="T1" fmla="*/ 217 h 218"/>
                  <a:gd name="T2" fmla="*/ 0 w 60"/>
                  <a:gd name="T3" fmla="*/ 22 h 218"/>
                  <a:gd name="T4" fmla="*/ 23 w 60"/>
                  <a:gd name="T5" fmla="*/ 0 h 218"/>
                  <a:gd name="T6" fmla="*/ 60 w 60"/>
                  <a:gd name="T7" fmla="*/ 23 h 218"/>
                  <a:gd name="T8" fmla="*/ 60 w 60"/>
                  <a:gd name="T9" fmla="*/ 218 h 218"/>
                  <a:gd name="T10" fmla="*/ 0 w 60"/>
                  <a:gd name="T11" fmla="*/ 21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218">
                    <a:moveTo>
                      <a:pt x="0" y="217"/>
                    </a:moveTo>
                    <a:lnTo>
                      <a:pt x="0" y="22"/>
                    </a:lnTo>
                    <a:lnTo>
                      <a:pt x="23" y="0"/>
                    </a:lnTo>
                    <a:lnTo>
                      <a:pt x="60" y="23"/>
                    </a:lnTo>
                    <a:lnTo>
                      <a:pt x="60" y="218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27" name="Group 61"/>
            <p:cNvGrpSpPr>
              <a:grpSpLocks/>
            </p:cNvGrpSpPr>
            <p:nvPr/>
          </p:nvGrpSpPr>
          <p:grpSpPr bwMode="auto">
            <a:xfrm flipV="1">
              <a:off x="5717" y="2850"/>
              <a:ext cx="176" cy="105"/>
              <a:chOff x="5432" y="3192"/>
              <a:chExt cx="266" cy="159"/>
            </a:xfrm>
          </p:grpSpPr>
          <p:sp>
            <p:nvSpPr>
              <p:cNvPr id="36" name="Freeform 62"/>
              <p:cNvSpPr>
                <a:spLocks/>
              </p:cNvSpPr>
              <p:nvPr/>
            </p:nvSpPr>
            <p:spPr bwMode="auto">
              <a:xfrm>
                <a:off x="5481" y="3192"/>
                <a:ext cx="138" cy="159"/>
              </a:xfrm>
              <a:custGeom>
                <a:avLst/>
                <a:gdLst>
                  <a:gd name="T0" fmla="*/ 0 w 195"/>
                  <a:gd name="T1" fmla="*/ 210 h 225"/>
                  <a:gd name="T2" fmla="*/ 7 w 195"/>
                  <a:gd name="T3" fmla="*/ 15 h 225"/>
                  <a:gd name="T4" fmla="*/ 82 w 195"/>
                  <a:gd name="T5" fmla="*/ 0 h 225"/>
                  <a:gd name="T6" fmla="*/ 127 w 195"/>
                  <a:gd name="T7" fmla="*/ 7 h 225"/>
                  <a:gd name="T8" fmla="*/ 187 w 195"/>
                  <a:gd name="T9" fmla="*/ 30 h 225"/>
                  <a:gd name="T10" fmla="*/ 195 w 195"/>
                  <a:gd name="T11" fmla="*/ 225 h 225"/>
                  <a:gd name="T12" fmla="*/ 0 w 195"/>
                  <a:gd name="T13" fmla="*/ 21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5" h="225">
                    <a:moveTo>
                      <a:pt x="0" y="210"/>
                    </a:moveTo>
                    <a:lnTo>
                      <a:pt x="7" y="15"/>
                    </a:lnTo>
                    <a:lnTo>
                      <a:pt x="82" y="0"/>
                    </a:lnTo>
                    <a:lnTo>
                      <a:pt x="127" y="7"/>
                    </a:lnTo>
                    <a:lnTo>
                      <a:pt x="187" y="30"/>
                    </a:lnTo>
                    <a:lnTo>
                      <a:pt x="195" y="225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7" name="Freeform 63"/>
              <p:cNvSpPr>
                <a:spLocks/>
              </p:cNvSpPr>
              <p:nvPr/>
            </p:nvSpPr>
            <p:spPr bwMode="auto">
              <a:xfrm>
                <a:off x="5624" y="3192"/>
                <a:ext cx="74" cy="159"/>
              </a:xfrm>
              <a:custGeom>
                <a:avLst/>
                <a:gdLst>
                  <a:gd name="T0" fmla="*/ 0 w 105"/>
                  <a:gd name="T1" fmla="*/ 210 h 225"/>
                  <a:gd name="T2" fmla="*/ 4 w 105"/>
                  <a:gd name="T3" fmla="*/ 15 h 225"/>
                  <a:gd name="T4" fmla="*/ 44 w 105"/>
                  <a:gd name="T5" fmla="*/ 0 h 225"/>
                  <a:gd name="T6" fmla="*/ 68 w 105"/>
                  <a:gd name="T7" fmla="*/ 7 h 225"/>
                  <a:gd name="T8" fmla="*/ 105 w 105"/>
                  <a:gd name="T9" fmla="*/ 30 h 225"/>
                  <a:gd name="T10" fmla="*/ 105 w 105"/>
                  <a:gd name="T11" fmla="*/ 225 h 225"/>
                  <a:gd name="T12" fmla="*/ 0 w 105"/>
                  <a:gd name="T13" fmla="*/ 21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225">
                    <a:moveTo>
                      <a:pt x="0" y="210"/>
                    </a:moveTo>
                    <a:lnTo>
                      <a:pt x="4" y="15"/>
                    </a:lnTo>
                    <a:lnTo>
                      <a:pt x="44" y="0"/>
                    </a:lnTo>
                    <a:lnTo>
                      <a:pt x="68" y="7"/>
                    </a:lnTo>
                    <a:lnTo>
                      <a:pt x="105" y="30"/>
                    </a:lnTo>
                    <a:lnTo>
                      <a:pt x="105" y="225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8" name="Freeform 64"/>
              <p:cNvSpPr>
                <a:spLocks/>
              </p:cNvSpPr>
              <p:nvPr/>
            </p:nvSpPr>
            <p:spPr bwMode="auto">
              <a:xfrm>
                <a:off x="5432" y="3192"/>
                <a:ext cx="43" cy="154"/>
              </a:xfrm>
              <a:custGeom>
                <a:avLst/>
                <a:gdLst>
                  <a:gd name="T0" fmla="*/ 0 w 60"/>
                  <a:gd name="T1" fmla="*/ 217 h 218"/>
                  <a:gd name="T2" fmla="*/ 0 w 60"/>
                  <a:gd name="T3" fmla="*/ 22 h 218"/>
                  <a:gd name="T4" fmla="*/ 23 w 60"/>
                  <a:gd name="T5" fmla="*/ 0 h 218"/>
                  <a:gd name="T6" fmla="*/ 60 w 60"/>
                  <a:gd name="T7" fmla="*/ 23 h 218"/>
                  <a:gd name="T8" fmla="*/ 60 w 60"/>
                  <a:gd name="T9" fmla="*/ 218 h 218"/>
                  <a:gd name="T10" fmla="*/ 0 w 60"/>
                  <a:gd name="T11" fmla="*/ 21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218">
                    <a:moveTo>
                      <a:pt x="0" y="217"/>
                    </a:moveTo>
                    <a:lnTo>
                      <a:pt x="0" y="22"/>
                    </a:lnTo>
                    <a:lnTo>
                      <a:pt x="23" y="0"/>
                    </a:lnTo>
                    <a:lnTo>
                      <a:pt x="60" y="23"/>
                    </a:lnTo>
                    <a:lnTo>
                      <a:pt x="60" y="218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28" name="Group 65"/>
            <p:cNvGrpSpPr>
              <a:grpSpLocks/>
            </p:cNvGrpSpPr>
            <p:nvPr/>
          </p:nvGrpSpPr>
          <p:grpSpPr bwMode="auto">
            <a:xfrm flipV="1">
              <a:off x="5215" y="2843"/>
              <a:ext cx="176" cy="105"/>
              <a:chOff x="5432" y="3192"/>
              <a:chExt cx="266" cy="159"/>
            </a:xfrm>
          </p:grpSpPr>
          <p:sp>
            <p:nvSpPr>
              <p:cNvPr id="33" name="Freeform 66"/>
              <p:cNvSpPr>
                <a:spLocks/>
              </p:cNvSpPr>
              <p:nvPr/>
            </p:nvSpPr>
            <p:spPr bwMode="auto">
              <a:xfrm>
                <a:off x="5481" y="3192"/>
                <a:ext cx="138" cy="159"/>
              </a:xfrm>
              <a:custGeom>
                <a:avLst/>
                <a:gdLst>
                  <a:gd name="T0" fmla="*/ 0 w 195"/>
                  <a:gd name="T1" fmla="*/ 210 h 225"/>
                  <a:gd name="T2" fmla="*/ 7 w 195"/>
                  <a:gd name="T3" fmla="*/ 15 h 225"/>
                  <a:gd name="T4" fmla="*/ 82 w 195"/>
                  <a:gd name="T5" fmla="*/ 0 h 225"/>
                  <a:gd name="T6" fmla="*/ 127 w 195"/>
                  <a:gd name="T7" fmla="*/ 7 h 225"/>
                  <a:gd name="T8" fmla="*/ 187 w 195"/>
                  <a:gd name="T9" fmla="*/ 30 h 225"/>
                  <a:gd name="T10" fmla="*/ 195 w 195"/>
                  <a:gd name="T11" fmla="*/ 225 h 225"/>
                  <a:gd name="T12" fmla="*/ 0 w 195"/>
                  <a:gd name="T13" fmla="*/ 21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5" h="225">
                    <a:moveTo>
                      <a:pt x="0" y="210"/>
                    </a:moveTo>
                    <a:lnTo>
                      <a:pt x="7" y="15"/>
                    </a:lnTo>
                    <a:lnTo>
                      <a:pt x="82" y="0"/>
                    </a:lnTo>
                    <a:lnTo>
                      <a:pt x="127" y="7"/>
                    </a:lnTo>
                    <a:lnTo>
                      <a:pt x="187" y="30"/>
                    </a:lnTo>
                    <a:lnTo>
                      <a:pt x="195" y="225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4" name="Freeform 67"/>
              <p:cNvSpPr>
                <a:spLocks/>
              </p:cNvSpPr>
              <p:nvPr/>
            </p:nvSpPr>
            <p:spPr bwMode="auto">
              <a:xfrm>
                <a:off x="5624" y="3192"/>
                <a:ext cx="74" cy="159"/>
              </a:xfrm>
              <a:custGeom>
                <a:avLst/>
                <a:gdLst>
                  <a:gd name="T0" fmla="*/ 0 w 105"/>
                  <a:gd name="T1" fmla="*/ 210 h 225"/>
                  <a:gd name="T2" fmla="*/ 4 w 105"/>
                  <a:gd name="T3" fmla="*/ 15 h 225"/>
                  <a:gd name="T4" fmla="*/ 44 w 105"/>
                  <a:gd name="T5" fmla="*/ 0 h 225"/>
                  <a:gd name="T6" fmla="*/ 68 w 105"/>
                  <a:gd name="T7" fmla="*/ 7 h 225"/>
                  <a:gd name="T8" fmla="*/ 105 w 105"/>
                  <a:gd name="T9" fmla="*/ 30 h 225"/>
                  <a:gd name="T10" fmla="*/ 105 w 105"/>
                  <a:gd name="T11" fmla="*/ 225 h 225"/>
                  <a:gd name="T12" fmla="*/ 0 w 105"/>
                  <a:gd name="T13" fmla="*/ 21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225">
                    <a:moveTo>
                      <a:pt x="0" y="210"/>
                    </a:moveTo>
                    <a:lnTo>
                      <a:pt x="4" y="15"/>
                    </a:lnTo>
                    <a:lnTo>
                      <a:pt x="44" y="0"/>
                    </a:lnTo>
                    <a:lnTo>
                      <a:pt x="68" y="7"/>
                    </a:lnTo>
                    <a:lnTo>
                      <a:pt x="105" y="30"/>
                    </a:lnTo>
                    <a:lnTo>
                      <a:pt x="105" y="225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5" name="Freeform 68"/>
              <p:cNvSpPr>
                <a:spLocks/>
              </p:cNvSpPr>
              <p:nvPr/>
            </p:nvSpPr>
            <p:spPr bwMode="auto">
              <a:xfrm>
                <a:off x="5432" y="3192"/>
                <a:ext cx="43" cy="154"/>
              </a:xfrm>
              <a:custGeom>
                <a:avLst/>
                <a:gdLst>
                  <a:gd name="T0" fmla="*/ 0 w 60"/>
                  <a:gd name="T1" fmla="*/ 217 h 218"/>
                  <a:gd name="T2" fmla="*/ 0 w 60"/>
                  <a:gd name="T3" fmla="*/ 22 h 218"/>
                  <a:gd name="T4" fmla="*/ 23 w 60"/>
                  <a:gd name="T5" fmla="*/ 0 h 218"/>
                  <a:gd name="T6" fmla="*/ 60 w 60"/>
                  <a:gd name="T7" fmla="*/ 23 h 218"/>
                  <a:gd name="T8" fmla="*/ 60 w 60"/>
                  <a:gd name="T9" fmla="*/ 218 h 218"/>
                  <a:gd name="T10" fmla="*/ 0 w 60"/>
                  <a:gd name="T11" fmla="*/ 21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218">
                    <a:moveTo>
                      <a:pt x="0" y="217"/>
                    </a:moveTo>
                    <a:lnTo>
                      <a:pt x="0" y="22"/>
                    </a:lnTo>
                    <a:lnTo>
                      <a:pt x="23" y="0"/>
                    </a:lnTo>
                    <a:lnTo>
                      <a:pt x="60" y="23"/>
                    </a:lnTo>
                    <a:lnTo>
                      <a:pt x="60" y="218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29" name="Group 69"/>
            <p:cNvGrpSpPr>
              <a:grpSpLocks/>
            </p:cNvGrpSpPr>
            <p:nvPr/>
          </p:nvGrpSpPr>
          <p:grpSpPr bwMode="auto">
            <a:xfrm>
              <a:off x="4710" y="8579"/>
              <a:ext cx="1732" cy="712"/>
              <a:chOff x="4950" y="9690"/>
              <a:chExt cx="2445" cy="1005"/>
            </a:xfrm>
          </p:grpSpPr>
          <p:sp>
            <p:nvSpPr>
              <p:cNvPr id="30" name="Freeform 70"/>
              <p:cNvSpPr>
                <a:spLocks/>
              </p:cNvSpPr>
              <p:nvPr/>
            </p:nvSpPr>
            <p:spPr bwMode="auto">
              <a:xfrm>
                <a:off x="4950" y="10155"/>
                <a:ext cx="2445" cy="345"/>
              </a:xfrm>
              <a:custGeom>
                <a:avLst/>
                <a:gdLst>
                  <a:gd name="T0" fmla="*/ 2445 w 2445"/>
                  <a:gd name="T1" fmla="*/ 0 h 345"/>
                  <a:gd name="T2" fmla="*/ 2415 w 2445"/>
                  <a:gd name="T3" fmla="*/ 135 h 345"/>
                  <a:gd name="T4" fmla="*/ 2280 w 2445"/>
                  <a:gd name="T5" fmla="*/ 180 h 345"/>
                  <a:gd name="T6" fmla="*/ 1950 w 2445"/>
                  <a:gd name="T7" fmla="*/ 210 h 345"/>
                  <a:gd name="T8" fmla="*/ 1590 w 2445"/>
                  <a:gd name="T9" fmla="*/ 210 h 345"/>
                  <a:gd name="T10" fmla="*/ 795 w 2445"/>
                  <a:gd name="T11" fmla="*/ 225 h 345"/>
                  <a:gd name="T12" fmla="*/ 495 w 2445"/>
                  <a:gd name="T13" fmla="*/ 225 h 345"/>
                  <a:gd name="T14" fmla="*/ 135 w 2445"/>
                  <a:gd name="T15" fmla="*/ 285 h 345"/>
                  <a:gd name="T16" fmla="*/ 0 w 2445"/>
                  <a:gd name="T17" fmla="*/ 34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5" h="345">
                    <a:moveTo>
                      <a:pt x="2445" y="0"/>
                    </a:moveTo>
                    <a:lnTo>
                      <a:pt x="2415" y="135"/>
                    </a:lnTo>
                    <a:lnTo>
                      <a:pt x="2280" y="180"/>
                    </a:lnTo>
                    <a:lnTo>
                      <a:pt x="1950" y="210"/>
                    </a:lnTo>
                    <a:lnTo>
                      <a:pt x="1590" y="210"/>
                    </a:lnTo>
                    <a:lnTo>
                      <a:pt x="795" y="225"/>
                    </a:lnTo>
                    <a:lnTo>
                      <a:pt x="495" y="225"/>
                    </a:lnTo>
                    <a:lnTo>
                      <a:pt x="135" y="285"/>
                    </a:lnTo>
                    <a:lnTo>
                      <a:pt x="0" y="345"/>
                    </a:lnTo>
                  </a:path>
                </a:pathLst>
              </a:custGeom>
              <a:noFill/>
              <a:ln w="38100">
                <a:solidFill>
                  <a:srgbClr val="A5A5A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" name="Freeform 71"/>
              <p:cNvSpPr>
                <a:spLocks/>
              </p:cNvSpPr>
              <p:nvPr/>
            </p:nvSpPr>
            <p:spPr bwMode="auto">
              <a:xfrm>
                <a:off x="6420" y="9690"/>
                <a:ext cx="975" cy="660"/>
              </a:xfrm>
              <a:custGeom>
                <a:avLst/>
                <a:gdLst>
                  <a:gd name="T0" fmla="*/ 0 w 975"/>
                  <a:gd name="T1" fmla="*/ 0 h 660"/>
                  <a:gd name="T2" fmla="*/ 300 w 975"/>
                  <a:gd name="T3" fmla="*/ 30 h 660"/>
                  <a:gd name="T4" fmla="*/ 465 w 975"/>
                  <a:gd name="T5" fmla="*/ 90 h 660"/>
                  <a:gd name="T6" fmla="*/ 705 w 975"/>
                  <a:gd name="T7" fmla="*/ 180 h 660"/>
                  <a:gd name="T8" fmla="*/ 855 w 975"/>
                  <a:gd name="T9" fmla="*/ 308 h 660"/>
                  <a:gd name="T10" fmla="*/ 960 w 975"/>
                  <a:gd name="T11" fmla="*/ 405 h 660"/>
                  <a:gd name="T12" fmla="*/ 975 w 975"/>
                  <a:gd name="T13" fmla="*/ 540 h 660"/>
                  <a:gd name="T14" fmla="*/ 810 w 975"/>
                  <a:gd name="T15" fmla="*/ 600 h 660"/>
                  <a:gd name="T16" fmla="*/ 630 w 975"/>
                  <a:gd name="T17" fmla="*/ 630 h 660"/>
                  <a:gd name="T18" fmla="*/ 375 w 975"/>
                  <a:gd name="T19" fmla="*/ 645 h 660"/>
                  <a:gd name="T20" fmla="*/ 210 w 975"/>
                  <a:gd name="T21" fmla="*/ 660 h 660"/>
                  <a:gd name="T22" fmla="*/ 15 w 975"/>
                  <a:gd name="T23" fmla="*/ 660 h 660"/>
                  <a:gd name="T24" fmla="*/ 0 w 975"/>
                  <a:gd name="T25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5" h="660">
                    <a:moveTo>
                      <a:pt x="0" y="0"/>
                    </a:moveTo>
                    <a:lnTo>
                      <a:pt x="300" y="30"/>
                    </a:lnTo>
                    <a:lnTo>
                      <a:pt x="465" y="90"/>
                    </a:lnTo>
                    <a:lnTo>
                      <a:pt x="705" y="180"/>
                    </a:lnTo>
                    <a:lnTo>
                      <a:pt x="855" y="308"/>
                    </a:lnTo>
                    <a:lnTo>
                      <a:pt x="960" y="405"/>
                    </a:lnTo>
                    <a:lnTo>
                      <a:pt x="975" y="540"/>
                    </a:lnTo>
                    <a:lnTo>
                      <a:pt x="810" y="600"/>
                    </a:lnTo>
                    <a:lnTo>
                      <a:pt x="630" y="630"/>
                    </a:lnTo>
                    <a:lnTo>
                      <a:pt x="375" y="645"/>
                    </a:lnTo>
                    <a:lnTo>
                      <a:pt x="210" y="660"/>
                    </a:lnTo>
                    <a:lnTo>
                      <a:pt x="15" y="6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" name="Freeform 72"/>
              <p:cNvSpPr>
                <a:spLocks/>
              </p:cNvSpPr>
              <p:nvPr/>
            </p:nvSpPr>
            <p:spPr bwMode="auto">
              <a:xfrm>
                <a:off x="4980" y="10425"/>
                <a:ext cx="885" cy="270"/>
              </a:xfrm>
              <a:custGeom>
                <a:avLst/>
                <a:gdLst>
                  <a:gd name="T0" fmla="*/ 878 w 885"/>
                  <a:gd name="T1" fmla="*/ 0 h 270"/>
                  <a:gd name="T2" fmla="*/ 645 w 885"/>
                  <a:gd name="T3" fmla="*/ 0 h 270"/>
                  <a:gd name="T4" fmla="*/ 398 w 885"/>
                  <a:gd name="T5" fmla="*/ 8 h 270"/>
                  <a:gd name="T6" fmla="*/ 165 w 885"/>
                  <a:gd name="T7" fmla="*/ 45 h 270"/>
                  <a:gd name="T8" fmla="*/ 0 w 885"/>
                  <a:gd name="T9" fmla="*/ 90 h 270"/>
                  <a:gd name="T10" fmla="*/ 15 w 885"/>
                  <a:gd name="T11" fmla="*/ 173 h 270"/>
                  <a:gd name="T12" fmla="*/ 255 w 885"/>
                  <a:gd name="T13" fmla="*/ 255 h 270"/>
                  <a:gd name="T14" fmla="*/ 540 w 885"/>
                  <a:gd name="T15" fmla="*/ 270 h 270"/>
                  <a:gd name="T16" fmla="*/ 885 w 885"/>
                  <a:gd name="T17" fmla="*/ 255 h 270"/>
                  <a:gd name="T18" fmla="*/ 878 w 885"/>
                  <a:gd name="T1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5" h="270">
                    <a:moveTo>
                      <a:pt x="878" y="0"/>
                    </a:moveTo>
                    <a:lnTo>
                      <a:pt x="645" y="0"/>
                    </a:lnTo>
                    <a:lnTo>
                      <a:pt x="398" y="8"/>
                    </a:lnTo>
                    <a:lnTo>
                      <a:pt x="165" y="45"/>
                    </a:lnTo>
                    <a:lnTo>
                      <a:pt x="0" y="90"/>
                    </a:lnTo>
                    <a:lnTo>
                      <a:pt x="15" y="173"/>
                    </a:lnTo>
                    <a:lnTo>
                      <a:pt x="255" y="255"/>
                    </a:lnTo>
                    <a:lnTo>
                      <a:pt x="540" y="270"/>
                    </a:lnTo>
                    <a:lnTo>
                      <a:pt x="885" y="255"/>
                    </a:lnTo>
                    <a:lnTo>
                      <a:pt x="878" y="0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10382137" y="1841844"/>
            <a:ext cx="1888370" cy="3722678"/>
            <a:chOff x="7035097" y="3159136"/>
            <a:chExt cx="1519558" cy="2995613"/>
          </a:xfrm>
        </p:grpSpPr>
        <p:pic>
          <p:nvPicPr>
            <p:cNvPr id="86" name="Picture 85"/>
            <p:cNvPicPr/>
            <p:nvPr/>
          </p:nvPicPr>
          <p:blipFill rotWithShape="1">
            <a:blip r:embed="rId4" cstate="print"/>
            <a:srcRect r="31598"/>
            <a:stretch/>
          </p:blipFill>
          <p:spPr bwMode="auto">
            <a:xfrm>
              <a:off x="7035097" y="3160991"/>
              <a:ext cx="1348073" cy="2985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Freeform 86"/>
            <p:cNvSpPr/>
            <p:nvPr/>
          </p:nvSpPr>
          <p:spPr bwMode="auto">
            <a:xfrm>
              <a:off x="7797418" y="3159136"/>
              <a:ext cx="757237" cy="2995613"/>
            </a:xfrm>
            <a:custGeom>
              <a:avLst/>
              <a:gdLst>
                <a:gd name="connsiteX0" fmla="*/ 671513 w 685800"/>
                <a:gd name="connsiteY0" fmla="*/ 4762 h 2281237"/>
                <a:gd name="connsiteX1" fmla="*/ 347663 w 685800"/>
                <a:gd name="connsiteY1" fmla="*/ 0 h 2281237"/>
                <a:gd name="connsiteX2" fmla="*/ 0 w 685800"/>
                <a:gd name="connsiteY2" fmla="*/ 423862 h 2281237"/>
                <a:gd name="connsiteX3" fmla="*/ 0 w 685800"/>
                <a:gd name="connsiteY3" fmla="*/ 619125 h 2281237"/>
                <a:gd name="connsiteX4" fmla="*/ 142875 w 685800"/>
                <a:gd name="connsiteY4" fmla="*/ 742950 h 2281237"/>
                <a:gd name="connsiteX5" fmla="*/ 142875 w 685800"/>
                <a:gd name="connsiteY5" fmla="*/ 795337 h 2281237"/>
                <a:gd name="connsiteX6" fmla="*/ 133350 w 685800"/>
                <a:gd name="connsiteY6" fmla="*/ 1443037 h 2281237"/>
                <a:gd name="connsiteX7" fmla="*/ 333375 w 685800"/>
                <a:gd name="connsiteY7" fmla="*/ 1538287 h 2281237"/>
                <a:gd name="connsiteX8" fmla="*/ 138113 w 685800"/>
                <a:gd name="connsiteY8" fmla="*/ 1919287 h 2281237"/>
                <a:gd name="connsiteX9" fmla="*/ 685800 w 685800"/>
                <a:gd name="connsiteY9" fmla="*/ 1985962 h 2281237"/>
                <a:gd name="connsiteX10" fmla="*/ 590550 w 685800"/>
                <a:gd name="connsiteY10" fmla="*/ 2205037 h 2281237"/>
                <a:gd name="connsiteX11" fmla="*/ 485775 w 685800"/>
                <a:gd name="connsiteY11" fmla="*/ 2281237 h 2281237"/>
                <a:gd name="connsiteX0" fmla="*/ 671513 w 685800"/>
                <a:gd name="connsiteY0" fmla="*/ 4762 h 2281237"/>
                <a:gd name="connsiteX1" fmla="*/ 347663 w 685800"/>
                <a:gd name="connsiteY1" fmla="*/ 0 h 2281237"/>
                <a:gd name="connsiteX2" fmla="*/ 0 w 685800"/>
                <a:gd name="connsiteY2" fmla="*/ 423862 h 2281237"/>
                <a:gd name="connsiteX3" fmla="*/ 0 w 685800"/>
                <a:gd name="connsiteY3" fmla="*/ 619125 h 2281237"/>
                <a:gd name="connsiteX4" fmla="*/ 142875 w 685800"/>
                <a:gd name="connsiteY4" fmla="*/ 742950 h 2281237"/>
                <a:gd name="connsiteX5" fmla="*/ 142875 w 685800"/>
                <a:gd name="connsiteY5" fmla="*/ 795337 h 2281237"/>
                <a:gd name="connsiteX6" fmla="*/ 133350 w 685800"/>
                <a:gd name="connsiteY6" fmla="*/ 1443037 h 2281237"/>
                <a:gd name="connsiteX7" fmla="*/ 333375 w 685800"/>
                <a:gd name="connsiteY7" fmla="*/ 1538287 h 2281237"/>
                <a:gd name="connsiteX8" fmla="*/ 138113 w 685800"/>
                <a:gd name="connsiteY8" fmla="*/ 1919287 h 2281237"/>
                <a:gd name="connsiteX9" fmla="*/ 685800 w 685800"/>
                <a:gd name="connsiteY9" fmla="*/ 1985962 h 2281237"/>
                <a:gd name="connsiteX10" fmla="*/ 590550 w 685800"/>
                <a:gd name="connsiteY10" fmla="*/ 2205037 h 2281237"/>
                <a:gd name="connsiteX11" fmla="*/ 528638 w 685800"/>
                <a:gd name="connsiteY11" fmla="*/ 2243137 h 2281237"/>
                <a:gd name="connsiteX12" fmla="*/ 485775 w 685800"/>
                <a:gd name="connsiteY12" fmla="*/ 2281237 h 2281237"/>
                <a:gd name="connsiteX0" fmla="*/ 671513 w 685800"/>
                <a:gd name="connsiteY0" fmla="*/ 4762 h 2281237"/>
                <a:gd name="connsiteX1" fmla="*/ 347663 w 685800"/>
                <a:gd name="connsiteY1" fmla="*/ 0 h 2281237"/>
                <a:gd name="connsiteX2" fmla="*/ 0 w 685800"/>
                <a:gd name="connsiteY2" fmla="*/ 423862 h 2281237"/>
                <a:gd name="connsiteX3" fmla="*/ 0 w 685800"/>
                <a:gd name="connsiteY3" fmla="*/ 619125 h 2281237"/>
                <a:gd name="connsiteX4" fmla="*/ 142875 w 685800"/>
                <a:gd name="connsiteY4" fmla="*/ 742950 h 2281237"/>
                <a:gd name="connsiteX5" fmla="*/ 142875 w 685800"/>
                <a:gd name="connsiteY5" fmla="*/ 795337 h 2281237"/>
                <a:gd name="connsiteX6" fmla="*/ 133350 w 685800"/>
                <a:gd name="connsiteY6" fmla="*/ 1443037 h 2281237"/>
                <a:gd name="connsiteX7" fmla="*/ 333375 w 685800"/>
                <a:gd name="connsiteY7" fmla="*/ 1538287 h 2281237"/>
                <a:gd name="connsiteX8" fmla="*/ 138113 w 685800"/>
                <a:gd name="connsiteY8" fmla="*/ 1919287 h 2281237"/>
                <a:gd name="connsiteX9" fmla="*/ 685800 w 685800"/>
                <a:gd name="connsiteY9" fmla="*/ 1985962 h 2281237"/>
                <a:gd name="connsiteX10" fmla="*/ 614363 w 685800"/>
                <a:gd name="connsiteY10" fmla="*/ 2147887 h 2281237"/>
                <a:gd name="connsiteX11" fmla="*/ 590550 w 685800"/>
                <a:gd name="connsiteY11" fmla="*/ 2205037 h 2281237"/>
                <a:gd name="connsiteX12" fmla="*/ 528638 w 685800"/>
                <a:gd name="connsiteY12" fmla="*/ 2243137 h 2281237"/>
                <a:gd name="connsiteX13" fmla="*/ 485775 w 685800"/>
                <a:gd name="connsiteY13" fmla="*/ 2281237 h 2281237"/>
                <a:gd name="connsiteX0" fmla="*/ 671513 w 685800"/>
                <a:gd name="connsiteY0" fmla="*/ 4762 h 2281237"/>
                <a:gd name="connsiteX1" fmla="*/ 347663 w 685800"/>
                <a:gd name="connsiteY1" fmla="*/ 0 h 2281237"/>
                <a:gd name="connsiteX2" fmla="*/ 0 w 685800"/>
                <a:gd name="connsiteY2" fmla="*/ 423862 h 2281237"/>
                <a:gd name="connsiteX3" fmla="*/ 0 w 685800"/>
                <a:gd name="connsiteY3" fmla="*/ 619125 h 2281237"/>
                <a:gd name="connsiteX4" fmla="*/ 142875 w 685800"/>
                <a:gd name="connsiteY4" fmla="*/ 742950 h 2281237"/>
                <a:gd name="connsiteX5" fmla="*/ 142875 w 685800"/>
                <a:gd name="connsiteY5" fmla="*/ 795337 h 2281237"/>
                <a:gd name="connsiteX6" fmla="*/ 133350 w 685800"/>
                <a:gd name="connsiteY6" fmla="*/ 1443037 h 2281237"/>
                <a:gd name="connsiteX7" fmla="*/ 333375 w 685800"/>
                <a:gd name="connsiteY7" fmla="*/ 1538287 h 2281237"/>
                <a:gd name="connsiteX8" fmla="*/ 138113 w 685800"/>
                <a:gd name="connsiteY8" fmla="*/ 1919287 h 2281237"/>
                <a:gd name="connsiteX9" fmla="*/ 685800 w 685800"/>
                <a:gd name="connsiteY9" fmla="*/ 1985962 h 2281237"/>
                <a:gd name="connsiteX10" fmla="*/ 614363 w 685800"/>
                <a:gd name="connsiteY10" fmla="*/ 2147887 h 2281237"/>
                <a:gd name="connsiteX11" fmla="*/ 647700 w 685800"/>
                <a:gd name="connsiteY11" fmla="*/ 2071687 h 2281237"/>
                <a:gd name="connsiteX12" fmla="*/ 590550 w 685800"/>
                <a:gd name="connsiteY12" fmla="*/ 2205037 h 2281237"/>
                <a:gd name="connsiteX13" fmla="*/ 528638 w 685800"/>
                <a:gd name="connsiteY13" fmla="*/ 2243137 h 2281237"/>
                <a:gd name="connsiteX14" fmla="*/ 485775 w 685800"/>
                <a:gd name="connsiteY14" fmla="*/ 2281237 h 2281237"/>
                <a:gd name="connsiteX0" fmla="*/ 671513 w 757238"/>
                <a:gd name="connsiteY0" fmla="*/ 4762 h 2366962"/>
                <a:gd name="connsiteX1" fmla="*/ 347663 w 757238"/>
                <a:gd name="connsiteY1" fmla="*/ 0 h 2366962"/>
                <a:gd name="connsiteX2" fmla="*/ 0 w 757238"/>
                <a:gd name="connsiteY2" fmla="*/ 423862 h 2366962"/>
                <a:gd name="connsiteX3" fmla="*/ 0 w 757238"/>
                <a:gd name="connsiteY3" fmla="*/ 619125 h 2366962"/>
                <a:gd name="connsiteX4" fmla="*/ 142875 w 757238"/>
                <a:gd name="connsiteY4" fmla="*/ 742950 h 2366962"/>
                <a:gd name="connsiteX5" fmla="*/ 142875 w 757238"/>
                <a:gd name="connsiteY5" fmla="*/ 795337 h 2366962"/>
                <a:gd name="connsiteX6" fmla="*/ 133350 w 757238"/>
                <a:gd name="connsiteY6" fmla="*/ 1443037 h 2366962"/>
                <a:gd name="connsiteX7" fmla="*/ 333375 w 757238"/>
                <a:gd name="connsiteY7" fmla="*/ 1538287 h 2366962"/>
                <a:gd name="connsiteX8" fmla="*/ 138113 w 757238"/>
                <a:gd name="connsiteY8" fmla="*/ 1919287 h 2366962"/>
                <a:gd name="connsiteX9" fmla="*/ 685800 w 757238"/>
                <a:gd name="connsiteY9" fmla="*/ 1985962 h 2366962"/>
                <a:gd name="connsiteX10" fmla="*/ 614363 w 757238"/>
                <a:gd name="connsiteY10" fmla="*/ 2147887 h 2366962"/>
                <a:gd name="connsiteX11" fmla="*/ 647700 w 757238"/>
                <a:gd name="connsiteY11" fmla="*/ 2071687 h 2366962"/>
                <a:gd name="connsiteX12" fmla="*/ 590550 w 757238"/>
                <a:gd name="connsiteY12" fmla="*/ 2205037 h 2366962"/>
                <a:gd name="connsiteX13" fmla="*/ 528638 w 757238"/>
                <a:gd name="connsiteY13" fmla="*/ 2243137 h 2366962"/>
                <a:gd name="connsiteX14" fmla="*/ 757238 w 757238"/>
                <a:gd name="connsiteY14" fmla="*/ 2366962 h 2366962"/>
                <a:gd name="connsiteX0" fmla="*/ 671513 w 757238"/>
                <a:gd name="connsiteY0" fmla="*/ 4762 h 2995612"/>
                <a:gd name="connsiteX1" fmla="*/ 347663 w 757238"/>
                <a:gd name="connsiteY1" fmla="*/ 0 h 2995612"/>
                <a:gd name="connsiteX2" fmla="*/ 0 w 757238"/>
                <a:gd name="connsiteY2" fmla="*/ 423862 h 2995612"/>
                <a:gd name="connsiteX3" fmla="*/ 0 w 757238"/>
                <a:gd name="connsiteY3" fmla="*/ 619125 h 2995612"/>
                <a:gd name="connsiteX4" fmla="*/ 142875 w 757238"/>
                <a:gd name="connsiteY4" fmla="*/ 742950 h 2995612"/>
                <a:gd name="connsiteX5" fmla="*/ 142875 w 757238"/>
                <a:gd name="connsiteY5" fmla="*/ 795337 h 2995612"/>
                <a:gd name="connsiteX6" fmla="*/ 133350 w 757238"/>
                <a:gd name="connsiteY6" fmla="*/ 1443037 h 2995612"/>
                <a:gd name="connsiteX7" fmla="*/ 333375 w 757238"/>
                <a:gd name="connsiteY7" fmla="*/ 1538287 h 2995612"/>
                <a:gd name="connsiteX8" fmla="*/ 138113 w 757238"/>
                <a:gd name="connsiteY8" fmla="*/ 1919287 h 2995612"/>
                <a:gd name="connsiteX9" fmla="*/ 685800 w 757238"/>
                <a:gd name="connsiteY9" fmla="*/ 1985962 h 2995612"/>
                <a:gd name="connsiteX10" fmla="*/ 614363 w 757238"/>
                <a:gd name="connsiteY10" fmla="*/ 2147887 h 2995612"/>
                <a:gd name="connsiteX11" fmla="*/ 647700 w 757238"/>
                <a:gd name="connsiteY11" fmla="*/ 2071687 h 2995612"/>
                <a:gd name="connsiteX12" fmla="*/ 590550 w 757238"/>
                <a:gd name="connsiteY12" fmla="*/ 2205037 h 2995612"/>
                <a:gd name="connsiteX13" fmla="*/ 628651 w 757238"/>
                <a:gd name="connsiteY13" fmla="*/ 2995612 h 2995612"/>
                <a:gd name="connsiteX14" fmla="*/ 757238 w 757238"/>
                <a:gd name="connsiteY14" fmla="*/ 2366962 h 2995612"/>
                <a:gd name="connsiteX0" fmla="*/ 671513 w 757238"/>
                <a:gd name="connsiteY0" fmla="*/ 4762 h 2995612"/>
                <a:gd name="connsiteX1" fmla="*/ 347663 w 757238"/>
                <a:gd name="connsiteY1" fmla="*/ 0 h 2995612"/>
                <a:gd name="connsiteX2" fmla="*/ 0 w 757238"/>
                <a:gd name="connsiteY2" fmla="*/ 423862 h 2995612"/>
                <a:gd name="connsiteX3" fmla="*/ 0 w 757238"/>
                <a:gd name="connsiteY3" fmla="*/ 619125 h 2995612"/>
                <a:gd name="connsiteX4" fmla="*/ 142875 w 757238"/>
                <a:gd name="connsiteY4" fmla="*/ 742950 h 2995612"/>
                <a:gd name="connsiteX5" fmla="*/ 142875 w 757238"/>
                <a:gd name="connsiteY5" fmla="*/ 795337 h 2995612"/>
                <a:gd name="connsiteX6" fmla="*/ 133350 w 757238"/>
                <a:gd name="connsiteY6" fmla="*/ 1443037 h 2995612"/>
                <a:gd name="connsiteX7" fmla="*/ 333375 w 757238"/>
                <a:gd name="connsiteY7" fmla="*/ 1538287 h 2995612"/>
                <a:gd name="connsiteX8" fmla="*/ 138113 w 757238"/>
                <a:gd name="connsiteY8" fmla="*/ 1919287 h 2995612"/>
                <a:gd name="connsiteX9" fmla="*/ 685800 w 757238"/>
                <a:gd name="connsiteY9" fmla="*/ 1985962 h 2995612"/>
                <a:gd name="connsiteX10" fmla="*/ 614363 w 757238"/>
                <a:gd name="connsiteY10" fmla="*/ 2147887 h 2995612"/>
                <a:gd name="connsiteX11" fmla="*/ 647700 w 757238"/>
                <a:gd name="connsiteY11" fmla="*/ 2071687 h 2995612"/>
                <a:gd name="connsiteX12" fmla="*/ 414337 w 757238"/>
                <a:gd name="connsiteY12" fmla="*/ 2847974 h 2995612"/>
                <a:gd name="connsiteX13" fmla="*/ 628651 w 757238"/>
                <a:gd name="connsiteY13" fmla="*/ 2995612 h 2995612"/>
                <a:gd name="connsiteX14" fmla="*/ 757238 w 757238"/>
                <a:gd name="connsiteY14" fmla="*/ 2366962 h 2995612"/>
                <a:gd name="connsiteX0" fmla="*/ 671513 w 757238"/>
                <a:gd name="connsiteY0" fmla="*/ 4762 h 2995612"/>
                <a:gd name="connsiteX1" fmla="*/ 347663 w 757238"/>
                <a:gd name="connsiteY1" fmla="*/ 0 h 2995612"/>
                <a:gd name="connsiteX2" fmla="*/ 0 w 757238"/>
                <a:gd name="connsiteY2" fmla="*/ 423862 h 2995612"/>
                <a:gd name="connsiteX3" fmla="*/ 0 w 757238"/>
                <a:gd name="connsiteY3" fmla="*/ 619125 h 2995612"/>
                <a:gd name="connsiteX4" fmla="*/ 142875 w 757238"/>
                <a:gd name="connsiteY4" fmla="*/ 742950 h 2995612"/>
                <a:gd name="connsiteX5" fmla="*/ 142875 w 757238"/>
                <a:gd name="connsiteY5" fmla="*/ 795337 h 2995612"/>
                <a:gd name="connsiteX6" fmla="*/ 133350 w 757238"/>
                <a:gd name="connsiteY6" fmla="*/ 1443037 h 2995612"/>
                <a:gd name="connsiteX7" fmla="*/ 333375 w 757238"/>
                <a:gd name="connsiteY7" fmla="*/ 1538287 h 2995612"/>
                <a:gd name="connsiteX8" fmla="*/ 138113 w 757238"/>
                <a:gd name="connsiteY8" fmla="*/ 1919287 h 2995612"/>
                <a:gd name="connsiteX9" fmla="*/ 685800 w 757238"/>
                <a:gd name="connsiteY9" fmla="*/ 1985962 h 2995612"/>
                <a:gd name="connsiteX10" fmla="*/ 614363 w 757238"/>
                <a:gd name="connsiteY10" fmla="*/ 2147887 h 2995612"/>
                <a:gd name="connsiteX11" fmla="*/ 471488 w 757238"/>
                <a:gd name="connsiteY11" fmla="*/ 2276474 h 2995612"/>
                <a:gd name="connsiteX12" fmla="*/ 414337 w 757238"/>
                <a:gd name="connsiteY12" fmla="*/ 2847974 h 2995612"/>
                <a:gd name="connsiteX13" fmla="*/ 628651 w 757238"/>
                <a:gd name="connsiteY13" fmla="*/ 2995612 h 2995612"/>
                <a:gd name="connsiteX14" fmla="*/ 757238 w 757238"/>
                <a:gd name="connsiteY14" fmla="*/ 2366962 h 2995612"/>
                <a:gd name="connsiteX0" fmla="*/ 671513 w 757238"/>
                <a:gd name="connsiteY0" fmla="*/ 4762 h 2995612"/>
                <a:gd name="connsiteX1" fmla="*/ 347663 w 757238"/>
                <a:gd name="connsiteY1" fmla="*/ 0 h 2995612"/>
                <a:gd name="connsiteX2" fmla="*/ 0 w 757238"/>
                <a:gd name="connsiteY2" fmla="*/ 423862 h 2995612"/>
                <a:gd name="connsiteX3" fmla="*/ 0 w 757238"/>
                <a:gd name="connsiteY3" fmla="*/ 619125 h 2995612"/>
                <a:gd name="connsiteX4" fmla="*/ 142875 w 757238"/>
                <a:gd name="connsiteY4" fmla="*/ 742950 h 2995612"/>
                <a:gd name="connsiteX5" fmla="*/ 142875 w 757238"/>
                <a:gd name="connsiteY5" fmla="*/ 795337 h 2995612"/>
                <a:gd name="connsiteX6" fmla="*/ 133350 w 757238"/>
                <a:gd name="connsiteY6" fmla="*/ 1443037 h 2995612"/>
                <a:gd name="connsiteX7" fmla="*/ 333375 w 757238"/>
                <a:gd name="connsiteY7" fmla="*/ 1538287 h 2995612"/>
                <a:gd name="connsiteX8" fmla="*/ 138113 w 757238"/>
                <a:gd name="connsiteY8" fmla="*/ 1919287 h 2995612"/>
                <a:gd name="connsiteX9" fmla="*/ 685800 w 757238"/>
                <a:gd name="connsiteY9" fmla="*/ 1985962 h 2995612"/>
                <a:gd name="connsiteX10" fmla="*/ 614363 w 757238"/>
                <a:gd name="connsiteY10" fmla="*/ 2147887 h 2995612"/>
                <a:gd name="connsiteX11" fmla="*/ 471488 w 757238"/>
                <a:gd name="connsiteY11" fmla="*/ 2276474 h 2995612"/>
                <a:gd name="connsiteX12" fmla="*/ 414337 w 757238"/>
                <a:gd name="connsiteY12" fmla="*/ 2847974 h 2995612"/>
                <a:gd name="connsiteX13" fmla="*/ 628651 w 757238"/>
                <a:gd name="connsiteY13" fmla="*/ 2995612 h 2995612"/>
                <a:gd name="connsiteX14" fmla="*/ 695325 w 757238"/>
                <a:gd name="connsiteY14" fmla="*/ 2681286 h 2995612"/>
                <a:gd name="connsiteX15" fmla="*/ 757238 w 757238"/>
                <a:gd name="connsiteY15" fmla="*/ 2366962 h 2995612"/>
                <a:gd name="connsiteX0" fmla="*/ 671513 w 757238"/>
                <a:gd name="connsiteY0" fmla="*/ 4762 h 2995612"/>
                <a:gd name="connsiteX1" fmla="*/ 347663 w 757238"/>
                <a:gd name="connsiteY1" fmla="*/ 0 h 2995612"/>
                <a:gd name="connsiteX2" fmla="*/ 0 w 757238"/>
                <a:gd name="connsiteY2" fmla="*/ 423862 h 2995612"/>
                <a:gd name="connsiteX3" fmla="*/ 0 w 757238"/>
                <a:gd name="connsiteY3" fmla="*/ 619125 h 2995612"/>
                <a:gd name="connsiteX4" fmla="*/ 142875 w 757238"/>
                <a:gd name="connsiteY4" fmla="*/ 742950 h 2995612"/>
                <a:gd name="connsiteX5" fmla="*/ 142875 w 757238"/>
                <a:gd name="connsiteY5" fmla="*/ 795337 h 2995612"/>
                <a:gd name="connsiteX6" fmla="*/ 133350 w 757238"/>
                <a:gd name="connsiteY6" fmla="*/ 1443037 h 2995612"/>
                <a:gd name="connsiteX7" fmla="*/ 333375 w 757238"/>
                <a:gd name="connsiteY7" fmla="*/ 1538287 h 2995612"/>
                <a:gd name="connsiteX8" fmla="*/ 138113 w 757238"/>
                <a:gd name="connsiteY8" fmla="*/ 1919287 h 2995612"/>
                <a:gd name="connsiteX9" fmla="*/ 685800 w 757238"/>
                <a:gd name="connsiteY9" fmla="*/ 1985962 h 2995612"/>
                <a:gd name="connsiteX10" fmla="*/ 614363 w 757238"/>
                <a:gd name="connsiteY10" fmla="*/ 2147887 h 2995612"/>
                <a:gd name="connsiteX11" fmla="*/ 471488 w 757238"/>
                <a:gd name="connsiteY11" fmla="*/ 2276474 h 2995612"/>
                <a:gd name="connsiteX12" fmla="*/ 414337 w 757238"/>
                <a:gd name="connsiteY12" fmla="*/ 2847974 h 2995612"/>
                <a:gd name="connsiteX13" fmla="*/ 628651 w 757238"/>
                <a:gd name="connsiteY13" fmla="*/ 2995612 h 2995612"/>
                <a:gd name="connsiteX14" fmla="*/ 757237 w 757238"/>
                <a:gd name="connsiteY14" fmla="*/ 2681286 h 2995612"/>
                <a:gd name="connsiteX15" fmla="*/ 757238 w 757238"/>
                <a:gd name="connsiteY15" fmla="*/ 2366962 h 2995612"/>
                <a:gd name="connsiteX0" fmla="*/ 671513 w 757237"/>
                <a:gd name="connsiteY0" fmla="*/ 4763 h 2995613"/>
                <a:gd name="connsiteX1" fmla="*/ 347663 w 757237"/>
                <a:gd name="connsiteY1" fmla="*/ 1 h 2995613"/>
                <a:gd name="connsiteX2" fmla="*/ 0 w 757237"/>
                <a:gd name="connsiteY2" fmla="*/ 423863 h 2995613"/>
                <a:gd name="connsiteX3" fmla="*/ 0 w 757237"/>
                <a:gd name="connsiteY3" fmla="*/ 619126 h 2995613"/>
                <a:gd name="connsiteX4" fmla="*/ 142875 w 757237"/>
                <a:gd name="connsiteY4" fmla="*/ 742951 h 2995613"/>
                <a:gd name="connsiteX5" fmla="*/ 142875 w 757237"/>
                <a:gd name="connsiteY5" fmla="*/ 795338 h 2995613"/>
                <a:gd name="connsiteX6" fmla="*/ 133350 w 757237"/>
                <a:gd name="connsiteY6" fmla="*/ 1443038 h 2995613"/>
                <a:gd name="connsiteX7" fmla="*/ 333375 w 757237"/>
                <a:gd name="connsiteY7" fmla="*/ 1538288 h 2995613"/>
                <a:gd name="connsiteX8" fmla="*/ 138113 w 757237"/>
                <a:gd name="connsiteY8" fmla="*/ 1919288 h 2995613"/>
                <a:gd name="connsiteX9" fmla="*/ 685800 w 757237"/>
                <a:gd name="connsiteY9" fmla="*/ 1985963 h 2995613"/>
                <a:gd name="connsiteX10" fmla="*/ 614363 w 757237"/>
                <a:gd name="connsiteY10" fmla="*/ 2147888 h 2995613"/>
                <a:gd name="connsiteX11" fmla="*/ 471488 w 757237"/>
                <a:gd name="connsiteY11" fmla="*/ 2276475 h 2995613"/>
                <a:gd name="connsiteX12" fmla="*/ 414337 w 757237"/>
                <a:gd name="connsiteY12" fmla="*/ 2847975 h 2995613"/>
                <a:gd name="connsiteX13" fmla="*/ 628651 w 757237"/>
                <a:gd name="connsiteY13" fmla="*/ 2995613 h 2995613"/>
                <a:gd name="connsiteX14" fmla="*/ 757237 w 757237"/>
                <a:gd name="connsiteY14" fmla="*/ 2681287 h 2995613"/>
                <a:gd name="connsiteX15" fmla="*/ 681038 w 757237"/>
                <a:gd name="connsiteY15" fmla="*/ 0 h 299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57237" h="2995613">
                  <a:moveTo>
                    <a:pt x="671513" y="4763"/>
                  </a:moveTo>
                  <a:lnTo>
                    <a:pt x="347663" y="1"/>
                  </a:lnTo>
                  <a:lnTo>
                    <a:pt x="0" y="423863"/>
                  </a:lnTo>
                  <a:lnTo>
                    <a:pt x="0" y="619126"/>
                  </a:lnTo>
                  <a:lnTo>
                    <a:pt x="142875" y="742951"/>
                  </a:lnTo>
                  <a:lnTo>
                    <a:pt x="142875" y="795338"/>
                  </a:lnTo>
                  <a:lnTo>
                    <a:pt x="133350" y="1443038"/>
                  </a:lnTo>
                  <a:lnTo>
                    <a:pt x="333375" y="1538288"/>
                  </a:lnTo>
                  <a:lnTo>
                    <a:pt x="138113" y="1919288"/>
                  </a:lnTo>
                  <a:lnTo>
                    <a:pt x="685800" y="1985963"/>
                  </a:lnTo>
                  <a:lnTo>
                    <a:pt x="614363" y="2147888"/>
                  </a:lnTo>
                  <a:lnTo>
                    <a:pt x="471488" y="2276475"/>
                  </a:lnTo>
                  <a:lnTo>
                    <a:pt x="414337" y="2847975"/>
                  </a:lnTo>
                  <a:lnTo>
                    <a:pt x="628651" y="2995613"/>
                  </a:lnTo>
                  <a:lnTo>
                    <a:pt x="757237" y="2681287"/>
                  </a:lnTo>
                  <a:cubicBezTo>
                    <a:pt x="757237" y="2576512"/>
                    <a:pt x="681038" y="104775"/>
                    <a:pt x="681038" y="0"/>
                  </a:cubicBezTo>
                </a:path>
              </a:pathLst>
            </a:cu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8" name="Rectangle 6"/>
          <p:cNvSpPr>
            <a:spLocks noChangeArrowheads="1"/>
          </p:cNvSpPr>
          <p:nvPr/>
        </p:nvSpPr>
        <p:spPr bwMode="auto">
          <a:xfrm>
            <a:off x="9179844" y="6293524"/>
            <a:ext cx="2072407" cy="5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20000"/>
              </a:spcBef>
              <a:tabLst>
                <a:tab pos="581025" algn="l"/>
              </a:tabLst>
            </a:pPr>
            <a:r>
              <a:rPr lang="en-CA" altLang="en-US" sz="1200" i="1" dirty="0" smtClean="0"/>
              <a:t>CSA Z240.10.1-16</a:t>
            </a:r>
            <a:endParaRPr lang="en-CA" altLang="en-US" sz="1200" i="1" dirty="0"/>
          </a:p>
        </p:txBody>
      </p:sp>
      <p:grpSp>
        <p:nvGrpSpPr>
          <p:cNvPr id="89" name="Group 88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90" name="Group 89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92" name="Group 91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17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44592" y="2332653"/>
            <a:ext cx="2040641" cy="2395328"/>
            <a:chOff x="4967288" y="3529013"/>
            <a:chExt cx="1700212" cy="1995728"/>
          </a:xfrm>
        </p:grpSpPr>
        <p:pic>
          <p:nvPicPr>
            <p:cNvPr id="10" name="Picture 9"/>
            <p:cNvPicPr/>
            <p:nvPr/>
          </p:nvPicPr>
          <p:blipFill rotWithShape="1">
            <a:blip r:embed="rId3" cstate="print"/>
            <a:srcRect l="7781" t="10033" r="35736"/>
            <a:stretch/>
          </p:blipFill>
          <p:spPr bwMode="auto">
            <a:xfrm>
              <a:off x="5006969" y="3627911"/>
              <a:ext cx="1538933" cy="1896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Freeform 10"/>
            <p:cNvSpPr/>
            <p:nvPr/>
          </p:nvSpPr>
          <p:spPr bwMode="auto">
            <a:xfrm>
              <a:off x="4967288" y="3529013"/>
              <a:ext cx="1700212" cy="1495425"/>
            </a:xfrm>
            <a:custGeom>
              <a:avLst/>
              <a:gdLst>
                <a:gd name="connsiteX0" fmla="*/ 442912 w 1700212"/>
                <a:gd name="connsiteY0" fmla="*/ 704850 h 1495425"/>
                <a:gd name="connsiteX1" fmla="*/ 547687 w 1700212"/>
                <a:gd name="connsiteY1" fmla="*/ 619125 h 1495425"/>
                <a:gd name="connsiteX2" fmla="*/ 328612 w 1700212"/>
                <a:gd name="connsiteY2" fmla="*/ 476250 h 1495425"/>
                <a:gd name="connsiteX3" fmla="*/ 428625 w 1700212"/>
                <a:gd name="connsiteY3" fmla="*/ 90487 h 1495425"/>
                <a:gd name="connsiteX4" fmla="*/ 1019175 w 1700212"/>
                <a:gd name="connsiteY4" fmla="*/ 481012 h 1495425"/>
                <a:gd name="connsiteX5" fmla="*/ 1104900 w 1700212"/>
                <a:gd name="connsiteY5" fmla="*/ 676275 h 1495425"/>
                <a:gd name="connsiteX6" fmla="*/ 1190625 w 1700212"/>
                <a:gd name="connsiteY6" fmla="*/ 866775 h 1495425"/>
                <a:gd name="connsiteX7" fmla="*/ 1362075 w 1700212"/>
                <a:gd name="connsiteY7" fmla="*/ 1114425 h 1495425"/>
                <a:gd name="connsiteX8" fmla="*/ 1538287 w 1700212"/>
                <a:gd name="connsiteY8" fmla="*/ 1233487 h 1495425"/>
                <a:gd name="connsiteX9" fmla="*/ 1528762 w 1700212"/>
                <a:gd name="connsiteY9" fmla="*/ 1495425 h 1495425"/>
                <a:gd name="connsiteX10" fmla="*/ 1700212 w 1700212"/>
                <a:gd name="connsiteY10" fmla="*/ 1462087 h 1495425"/>
                <a:gd name="connsiteX11" fmla="*/ 1633537 w 1700212"/>
                <a:gd name="connsiteY11" fmla="*/ 0 h 1495425"/>
                <a:gd name="connsiteX12" fmla="*/ 276225 w 1700212"/>
                <a:gd name="connsiteY12" fmla="*/ 57150 h 1495425"/>
                <a:gd name="connsiteX13" fmla="*/ 0 w 1700212"/>
                <a:gd name="connsiteY13" fmla="*/ 571500 h 1495425"/>
                <a:gd name="connsiteX14" fmla="*/ 4762 w 1700212"/>
                <a:gd name="connsiteY14" fmla="*/ 666750 h 1495425"/>
                <a:gd name="connsiteX15" fmla="*/ 442912 w 1700212"/>
                <a:gd name="connsiteY15" fmla="*/ 704850 h 1495425"/>
                <a:gd name="connsiteX0" fmla="*/ 442912 w 1700212"/>
                <a:gd name="connsiteY0" fmla="*/ 704850 h 1495425"/>
                <a:gd name="connsiteX1" fmla="*/ 547687 w 1700212"/>
                <a:gd name="connsiteY1" fmla="*/ 619125 h 1495425"/>
                <a:gd name="connsiteX2" fmla="*/ 328612 w 1700212"/>
                <a:gd name="connsiteY2" fmla="*/ 476250 h 1495425"/>
                <a:gd name="connsiteX3" fmla="*/ 504825 w 1700212"/>
                <a:gd name="connsiteY3" fmla="*/ 128587 h 1495425"/>
                <a:gd name="connsiteX4" fmla="*/ 1019175 w 1700212"/>
                <a:gd name="connsiteY4" fmla="*/ 481012 h 1495425"/>
                <a:gd name="connsiteX5" fmla="*/ 1104900 w 1700212"/>
                <a:gd name="connsiteY5" fmla="*/ 676275 h 1495425"/>
                <a:gd name="connsiteX6" fmla="*/ 1190625 w 1700212"/>
                <a:gd name="connsiteY6" fmla="*/ 866775 h 1495425"/>
                <a:gd name="connsiteX7" fmla="*/ 1362075 w 1700212"/>
                <a:gd name="connsiteY7" fmla="*/ 1114425 h 1495425"/>
                <a:gd name="connsiteX8" fmla="*/ 1538287 w 1700212"/>
                <a:gd name="connsiteY8" fmla="*/ 1233487 h 1495425"/>
                <a:gd name="connsiteX9" fmla="*/ 1528762 w 1700212"/>
                <a:gd name="connsiteY9" fmla="*/ 1495425 h 1495425"/>
                <a:gd name="connsiteX10" fmla="*/ 1700212 w 1700212"/>
                <a:gd name="connsiteY10" fmla="*/ 1462087 h 1495425"/>
                <a:gd name="connsiteX11" fmla="*/ 1633537 w 1700212"/>
                <a:gd name="connsiteY11" fmla="*/ 0 h 1495425"/>
                <a:gd name="connsiteX12" fmla="*/ 276225 w 1700212"/>
                <a:gd name="connsiteY12" fmla="*/ 57150 h 1495425"/>
                <a:gd name="connsiteX13" fmla="*/ 0 w 1700212"/>
                <a:gd name="connsiteY13" fmla="*/ 571500 h 1495425"/>
                <a:gd name="connsiteX14" fmla="*/ 4762 w 1700212"/>
                <a:gd name="connsiteY14" fmla="*/ 666750 h 1495425"/>
                <a:gd name="connsiteX15" fmla="*/ 442912 w 1700212"/>
                <a:gd name="connsiteY15" fmla="*/ 704850 h 1495425"/>
                <a:gd name="connsiteX0" fmla="*/ 442912 w 1700212"/>
                <a:gd name="connsiteY0" fmla="*/ 704850 h 1495425"/>
                <a:gd name="connsiteX1" fmla="*/ 547687 w 1700212"/>
                <a:gd name="connsiteY1" fmla="*/ 619125 h 1495425"/>
                <a:gd name="connsiteX2" fmla="*/ 328612 w 1700212"/>
                <a:gd name="connsiteY2" fmla="*/ 476250 h 1495425"/>
                <a:gd name="connsiteX3" fmla="*/ 504825 w 1700212"/>
                <a:gd name="connsiteY3" fmla="*/ 128587 h 1495425"/>
                <a:gd name="connsiteX4" fmla="*/ 1019175 w 1700212"/>
                <a:gd name="connsiteY4" fmla="*/ 481012 h 1495425"/>
                <a:gd name="connsiteX5" fmla="*/ 1104900 w 1700212"/>
                <a:gd name="connsiteY5" fmla="*/ 676275 h 1495425"/>
                <a:gd name="connsiteX6" fmla="*/ 1190625 w 1700212"/>
                <a:gd name="connsiteY6" fmla="*/ 866775 h 1495425"/>
                <a:gd name="connsiteX7" fmla="*/ 1362075 w 1700212"/>
                <a:gd name="connsiteY7" fmla="*/ 1114425 h 1495425"/>
                <a:gd name="connsiteX8" fmla="*/ 1523999 w 1700212"/>
                <a:gd name="connsiteY8" fmla="*/ 1204912 h 1495425"/>
                <a:gd name="connsiteX9" fmla="*/ 1528762 w 1700212"/>
                <a:gd name="connsiteY9" fmla="*/ 1495425 h 1495425"/>
                <a:gd name="connsiteX10" fmla="*/ 1700212 w 1700212"/>
                <a:gd name="connsiteY10" fmla="*/ 1462087 h 1495425"/>
                <a:gd name="connsiteX11" fmla="*/ 1633537 w 1700212"/>
                <a:gd name="connsiteY11" fmla="*/ 0 h 1495425"/>
                <a:gd name="connsiteX12" fmla="*/ 276225 w 1700212"/>
                <a:gd name="connsiteY12" fmla="*/ 57150 h 1495425"/>
                <a:gd name="connsiteX13" fmla="*/ 0 w 1700212"/>
                <a:gd name="connsiteY13" fmla="*/ 571500 h 1495425"/>
                <a:gd name="connsiteX14" fmla="*/ 4762 w 1700212"/>
                <a:gd name="connsiteY14" fmla="*/ 666750 h 1495425"/>
                <a:gd name="connsiteX15" fmla="*/ 442912 w 1700212"/>
                <a:gd name="connsiteY15" fmla="*/ 704850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00212" h="1495425">
                  <a:moveTo>
                    <a:pt x="442912" y="704850"/>
                  </a:moveTo>
                  <a:lnTo>
                    <a:pt x="547687" y="619125"/>
                  </a:lnTo>
                  <a:lnTo>
                    <a:pt x="328612" y="476250"/>
                  </a:lnTo>
                  <a:lnTo>
                    <a:pt x="504825" y="128587"/>
                  </a:lnTo>
                  <a:lnTo>
                    <a:pt x="1019175" y="481012"/>
                  </a:lnTo>
                  <a:lnTo>
                    <a:pt x="1104900" y="676275"/>
                  </a:lnTo>
                  <a:lnTo>
                    <a:pt x="1190625" y="866775"/>
                  </a:lnTo>
                  <a:lnTo>
                    <a:pt x="1362075" y="1114425"/>
                  </a:lnTo>
                  <a:lnTo>
                    <a:pt x="1523999" y="1204912"/>
                  </a:lnTo>
                  <a:cubicBezTo>
                    <a:pt x="1525587" y="1301750"/>
                    <a:pt x="1527174" y="1398587"/>
                    <a:pt x="1528762" y="1495425"/>
                  </a:cubicBezTo>
                  <a:lnTo>
                    <a:pt x="1700212" y="1462087"/>
                  </a:lnTo>
                  <a:lnTo>
                    <a:pt x="1633537" y="0"/>
                  </a:lnTo>
                  <a:lnTo>
                    <a:pt x="276225" y="57150"/>
                  </a:lnTo>
                  <a:lnTo>
                    <a:pt x="0" y="571500"/>
                  </a:lnTo>
                  <a:lnTo>
                    <a:pt x="4762" y="666750"/>
                  </a:lnTo>
                  <a:lnTo>
                    <a:pt x="442912" y="70485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Technical Requirements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r>
              <a:rPr lang="en-CA" dirty="0" smtClean="0"/>
              <a:t>1</a:t>
            </a:r>
            <a:fld id="{58E8C570-C08B-481B-BFD7-211B106B94CC}" type="slidenum">
              <a:rPr lang="en-CA" smtClean="0"/>
              <a:pPr/>
              <a:t>18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4 -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88636" y="1320974"/>
            <a:ext cx="9437603" cy="4881552"/>
          </a:xfrm>
        </p:spPr>
        <p:txBody>
          <a:bodyPr/>
          <a:lstStyle/>
          <a:p>
            <a:pPr marL="0" indent="0">
              <a:spcBef>
                <a:spcPct val="20000"/>
              </a:spcBef>
              <a:buClrTx/>
              <a:buSzTx/>
              <a:buNone/>
            </a:pPr>
            <a:r>
              <a:rPr lang="en-CA" altLang="en-US" sz="3200" dirty="0" smtClean="0">
                <a:solidFill>
                  <a:srgbClr val="1B671F"/>
                </a:solidFill>
                <a:latin typeface="Arial" panose="020B0604020202020204" pitchFamily="34" charset="0"/>
              </a:rPr>
              <a:t>Foundations</a:t>
            </a:r>
            <a:endParaRPr lang="en-CA" altLang="en-US" sz="3200" dirty="0">
              <a:solidFill>
                <a:srgbClr val="1B671F"/>
              </a:solidFill>
              <a:latin typeface="Arial" panose="020B0604020202020204" pitchFamily="34" charset="0"/>
            </a:endParaRPr>
          </a:p>
          <a:p>
            <a:pPr>
              <a:spcBef>
                <a:spcPts val="200"/>
              </a:spcBef>
              <a:buFont typeface="Times" panose="02020603050405020304" pitchFamily="18" charset="0"/>
              <a:buChar char="•"/>
            </a:pP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</a:rPr>
              <a:t>all buildings to be installed on “permanent foundations”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CA" altLang="en-US" dirty="0">
                <a:latin typeface="Arial" panose="020B0604020202020204" pitchFamily="34" charset="0"/>
              </a:rPr>
              <a:t>foundations that comply with Code</a:t>
            </a:r>
          </a:p>
          <a:p>
            <a:pPr>
              <a:spcBef>
                <a:spcPts val="200"/>
              </a:spcBef>
              <a:buFont typeface="Times" panose="02020603050405020304" pitchFamily="18" charset="0"/>
              <a:buChar char="•"/>
            </a:pP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</a:rPr>
              <a:t>Part 9 options: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CA" altLang="en-US" dirty="0">
                <a:latin typeface="Arial" panose="020B0604020202020204" pitchFamily="34" charset="0"/>
              </a:rPr>
              <a:t>perimeter foundations</a:t>
            </a:r>
            <a:r>
              <a:rPr lang="en-CA" altLang="en-US" sz="2000" dirty="0">
                <a:latin typeface="Arial" panose="020B0604020202020204" pitchFamily="34" charset="0"/>
              </a:rPr>
              <a:t/>
            </a:r>
            <a:br>
              <a:rPr lang="en-CA" altLang="en-US" sz="2000" dirty="0">
                <a:latin typeface="Arial" panose="020B0604020202020204" pitchFamily="34" charset="0"/>
              </a:rPr>
            </a:br>
            <a:r>
              <a:rPr lang="en-CA" altLang="en-US" sz="2200" dirty="0">
                <a:latin typeface="Arial" panose="020B0604020202020204" pitchFamily="34" charset="0"/>
              </a:rPr>
              <a:t>- depth depending on soil type and frost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CA" altLang="en-US" dirty="0">
                <a:latin typeface="Arial" panose="020B0604020202020204" pitchFamily="34" charset="0"/>
              </a:rPr>
              <a:t>point-support </a:t>
            </a:r>
            <a:r>
              <a:rPr lang="en-CA" altLang="en-US" dirty="0" smtClean="0">
                <a:latin typeface="Arial" panose="020B0604020202020204" pitchFamily="34" charset="0"/>
              </a:rPr>
              <a:t>in-ground foundations</a:t>
            </a:r>
            <a:r>
              <a:rPr lang="en-CA" altLang="en-US" dirty="0">
                <a:latin typeface="Arial" panose="020B0604020202020204" pitchFamily="34" charset="0"/>
              </a:rPr>
              <a:t/>
            </a:r>
            <a:br>
              <a:rPr lang="en-CA" altLang="en-US" dirty="0">
                <a:latin typeface="Arial" panose="020B0604020202020204" pitchFamily="34" charset="0"/>
              </a:rPr>
            </a:br>
            <a:r>
              <a:rPr lang="en-CA" altLang="en-US" sz="2200" dirty="0">
                <a:latin typeface="Arial" panose="020B0604020202020204" pitchFamily="34" charset="0"/>
              </a:rPr>
              <a:t>(piles designed to Part </a:t>
            </a:r>
            <a:r>
              <a:rPr lang="en-CA" altLang="en-US" sz="2200" dirty="0" smtClean="0">
                <a:latin typeface="Arial" panose="020B0604020202020204" pitchFamily="34" charset="0"/>
              </a:rPr>
              <a:t>4)</a:t>
            </a:r>
            <a:r>
              <a:rPr lang="en-CA" altLang="en-US" sz="2200" dirty="0">
                <a:latin typeface="Arial" panose="020B0604020202020204" pitchFamily="34" charset="0"/>
              </a:rPr>
              <a:t/>
            </a:r>
            <a:br>
              <a:rPr lang="en-CA" altLang="en-US" sz="2200" dirty="0">
                <a:latin typeface="Arial" panose="020B0604020202020204" pitchFamily="34" charset="0"/>
              </a:rPr>
            </a:br>
            <a:r>
              <a:rPr lang="en-CA" altLang="en-US" sz="2200" dirty="0">
                <a:latin typeface="Arial" panose="020B0604020202020204" pitchFamily="34" charset="0"/>
              </a:rPr>
              <a:t>- depth depending on </a:t>
            </a:r>
            <a:r>
              <a:rPr lang="en-CA" altLang="en-US" sz="2200" dirty="0" smtClean="0">
                <a:latin typeface="Arial" panose="020B0604020202020204" pitchFamily="34" charset="0"/>
              </a:rPr>
              <a:t>soil type, frost depth</a:t>
            </a:r>
            <a:endParaRPr lang="en-CA" altLang="en-US" sz="2000" dirty="0">
              <a:latin typeface="Arial" panose="020B0604020202020204" pitchFamily="34" charset="0"/>
            </a:endParaRP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CA" altLang="en-US" dirty="0">
                <a:latin typeface="Arial" panose="020B0604020202020204" pitchFamily="34" charset="0"/>
              </a:rPr>
              <a:t>point-support </a:t>
            </a:r>
            <a:r>
              <a:rPr lang="en-CA" altLang="en-US" dirty="0" smtClean="0">
                <a:latin typeface="Arial" panose="020B0604020202020204" pitchFamily="34" charset="0"/>
              </a:rPr>
              <a:t>surface foundations</a:t>
            </a:r>
            <a:br>
              <a:rPr lang="en-CA" altLang="en-US" dirty="0" smtClean="0">
                <a:latin typeface="Arial" panose="020B0604020202020204" pitchFamily="34" charset="0"/>
              </a:rPr>
            </a:br>
            <a:r>
              <a:rPr lang="en-CA" altLang="en-US" sz="2200" dirty="0" smtClean="0">
                <a:latin typeface="Arial" panose="020B0604020202020204" pitchFamily="34" charset="0"/>
              </a:rPr>
              <a:t>- limits on application</a:t>
            </a:r>
          </a:p>
          <a:p>
            <a:pPr marL="457200" lvl="1" indent="0">
              <a:spcBef>
                <a:spcPts val="200"/>
              </a:spcBef>
              <a:buNone/>
            </a:pPr>
            <a:r>
              <a:rPr lang="en-CA" altLang="en-US" dirty="0">
                <a:solidFill>
                  <a:srgbClr val="1B671F"/>
                </a:solidFill>
                <a:latin typeface="Arial" panose="020B0604020202020204" pitchFamily="34" charset="0"/>
              </a:rPr>
              <a:t>CSA Z240.10.1 </a:t>
            </a:r>
            <a:r>
              <a:rPr lang="en-CA" altLang="en-US" i="1" dirty="0" smtClean="0">
                <a:solidFill>
                  <a:srgbClr val="1B671F"/>
                </a:solidFill>
                <a:latin typeface="Arial" panose="020B0604020202020204" pitchFamily="34" charset="0"/>
              </a:rPr>
              <a:t>Site </a:t>
            </a:r>
            <a:r>
              <a:rPr lang="en-CA" altLang="en-US" i="1" dirty="0">
                <a:solidFill>
                  <a:srgbClr val="1B671F"/>
                </a:solidFill>
                <a:latin typeface="Arial" panose="020B0604020202020204" pitchFamily="34" charset="0"/>
              </a:rPr>
              <a:t>Preparation, Foundation </a:t>
            </a:r>
            <a:r>
              <a:rPr lang="en-CA" altLang="en-US" i="1" dirty="0" smtClean="0">
                <a:solidFill>
                  <a:srgbClr val="1B671F"/>
                </a:solidFill>
                <a:latin typeface="Arial" panose="020B0604020202020204" pitchFamily="34" charset="0"/>
              </a:rPr>
              <a:t/>
            </a:r>
            <a:br>
              <a:rPr lang="en-CA" altLang="en-US" i="1" dirty="0" smtClean="0">
                <a:solidFill>
                  <a:srgbClr val="1B671F"/>
                </a:solidFill>
                <a:latin typeface="Arial" panose="020B0604020202020204" pitchFamily="34" charset="0"/>
              </a:rPr>
            </a:br>
            <a:r>
              <a:rPr lang="en-CA" altLang="en-US" i="1" dirty="0" smtClean="0">
                <a:solidFill>
                  <a:srgbClr val="1B671F"/>
                </a:solidFill>
                <a:latin typeface="Arial" panose="020B0604020202020204" pitchFamily="34" charset="0"/>
              </a:rPr>
              <a:t>and Anchorage </a:t>
            </a:r>
            <a:r>
              <a:rPr lang="en-CA" altLang="en-US" i="1" dirty="0">
                <a:solidFill>
                  <a:srgbClr val="1B671F"/>
                </a:solidFill>
                <a:latin typeface="Arial" panose="020B0604020202020204" pitchFamily="34" charset="0"/>
              </a:rPr>
              <a:t>of Manufactured </a:t>
            </a:r>
            <a:r>
              <a:rPr lang="en-CA" altLang="en-US" i="1" dirty="0" smtClean="0">
                <a:solidFill>
                  <a:srgbClr val="1B671F"/>
                </a:solidFill>
                <a:latin typeface="Arial" panose="020B0604020202020204" pitchFamily="34" charset="0"/>
              </a:rPr>
              <a:t>Homes</a:t>
            </a:r>
            <a:endParaRPr lang="en-CA" altLang="en-US" i="1" dirty="0">
              <a:solidFill>
                <a:srgbClr val="1B671F"/>
              </a:solidFill>
              <a:latin typeface="Arial" panose="020B0604020202020204" pitchFamily="34" charset="0"/>
            </a:endParaRPr>
          </a:p>
          <a:p>
            <a:pPr marL="457200" lvl="1" indent="0">
              <a:spcBef>
                <a:spcPts val="200"/>
              </a:spcBef>
              <a:buNone/>
            </a:pPr>
            <a:r>
              <a:rPr lang="en-CA" altLang="en-US" sz="2200" dirty="0" smtClean="0">
                <a:latin typeface="Arial" panose="020B0604020202020204" pitchFamily="34" charset="0"/>
              </a:rPr>
              <a:t/>
            </a:r>
            <a:br>
              <a:rPr lang="en-CA" altLang="en-US" sz="2200" dirty="0" smtClean="0">
                <a:latin typeface="Arial" panose="020B0604020202020204" pitchFamily="34" charset="0"/>
              </a:rPr>
            </a:br>
            <a:r>
              <a:rPr lang="en-CA" altLang="en-US" sz="2200" dirty="0" smtClean="0">
                <a:latin typeface="Arial" panose="020B0604020202020204" pitchFamily="34" charset="0"/>
              </a:rPr>
              <a:t>	</a:t>
            </a:r>
            <a:endParaRPr lang="en-CA" altLang="en-US" sz="2200" dirty="0"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9492425" y="3259455"/>
            <a:ext cx="1040403" cy="2995641"/>
            <a:chOff x="4110" y="1733"/>
            <a:chExt cx="3045" cy="8767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5223" y="2613"/>
              <a:ext cx="176" cy="409"/>
              <a:chOff x="6416" y="2462"/>
              <a:chExt cx="176" cy="409"/>
            </a:xfrm>
          </p:grpSpPr>
          <p:grpSp>
            <p:nvGrpSpPr>
              <p:cNvPr id="69" name="Group 4"/>
              <p:cNvGrpSpPr>
                <a:grpSpLocks/>
              </p:cNvGrpSpPr>
              <p:nvPr/>
            </p:nvGrpSpPr>
            <p:grpSpPr bwMode="auto">
              <a:xfrm>
                <a:off x="6457" y="2524"/>
                <a:ext cx="91" cy="347"/>
                <a:chOff x="5496" y="2894"/>
                <a:chExt cx="144" cy="292"/>
              </a:xfrm>
            </p:grpSpPr>
            <p:sp>
              <p:nvSpPr>
                <p:cNvPr id="74" name="Rectangle 5"/>
                <p:cNvSpPr>
                  <a:spLocks noChangeArrowheads="1"/>
                </p:cNvSpPr>
                <p:nvPr/>
              </p:nvSpPr>
              <p:spPr bwMode="auto">
                <a:xfrm>
                  <a:off x="5507" y="2894"/>
                  <a:ext cx="122" cy="292"/>
                </a:xfrm>
                <a:prstGeom prst="rect">
                  <a:avLst/>
                </a:prstGeom>
                <a:solidFill>
                  <a:srgbClr val="27272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cxnSp>
              <p:nvCxnSpPr>
                <p:cNvPr id="75" name="AutoShape 6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2910"/>
                  <a:ext cx="144" cy="11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6" name="AutoShape 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2937"/>
                  <a:ext cx="144" cy="10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7" name="AutoShape 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2964"/>
                  <a:ext cx="144" cy="10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8" name="AutoShape 9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2991"/>
                  <a:ext cx="144" cy="10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9" name="AutoShape 10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3018"/>
                  <a:ext cx="144" cy="10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0" name="AutoShape 11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3044"/>
                  <a:ext cx="144" cy="11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1" name="AutoShape 1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3071"/>
                  <a:ext cx="144" cy="11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" name="AutoShape 1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3098"/>
                  <a:ext cx="144" cy="11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3" name="AutoShape 1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3125"/>
                  <a:ext cx="144" cy="11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4" name="AutoShape 15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3152"/>
                  <a:ext cx="144" cy="11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70" name="Group 16"/>
              <p:cNvGrpSpPr>
                <a:grpSpLocks/>
              </p:cNvGrpSpPr>
              <p:nvPr/>
            </p:nvGrpSpPr>
            <p:grpSpPr bwMode="auto">
              <a:xfrm>
                <a:off x="6416" y="2462"/>
                <a:ext cx="176" cy="98"/>
                <a:chOff x="5432" y="3192"/>
                <a:chExt cx="266" cy="159"/>
              </a:xfrm>
            </p:grpSpPr>
            <p:sp>
              <p:nvSpPr>
                <p:cNvPr id="71" name="Freeform 17"/>
                <p:cNvSpPr>
                  <a:spLocks/>
                </p:cNvSpPr>
                <p:nvPr/>
              </p:nvSpPr>
              <p:spPr bwMode="auto">
                <a:xfrm>
                  <a:off x="5481" y="3192"/>
                  <a:ext cx="138" cy="159"/>
                </a:xfrm>
                <a:custGeom>
                  <a:avLst/>
                  <a:gdLst>
                    <a:gd name="T0" fmla="*/ 0 w 195"/>
                    <a:gd name="T1" fmla="*/ 210 h 225"/>
                    <a:gd name="T2" fmla="*/ 7 w 195"/>
                    <a:gd name="T3" fmla="*/ 15 h 225"/>
                    <a:gd name="T4" fmla="*/ 82 w 195"/>
                    <a:gd name="T5" fmla="*/ 0 h 225"/>
                    <a:gd name="T6" fmla="*/ 127 w 195"/>
                    <a:gd name="T7" fmla="*/ 7 h 225"/>
                    <a:gd name="T8" fmla="*/ 187 w 195"/>
                    <a:gd name="T9" fmla="*/ 30 h 225"/>
                    <a:gd name="T10" fmla="*/ 195 w 195"/>
                    <a:gd name="T11" fmla="*/ 225 h 225"/>
                    <a:gd name="T12" fmla="*/ 0 w 195"/>
                    <a:gd name="T13" fmla="*/ 21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5" h="225">
                      <a:moveTo>
                        <a:pt x="0" y="210"/>
                      </a:moveTo>
                      <a:lnTo>
                        <a:pt x="7" y="15"/>
                      </a:lnTo>
                      <a:lnTo>
                        <a:pt x="82" y="0"/>
                      </a:lnTo>
                      <a:lnTo>
                        <a:pt x="127" y="7"/>
                      </a:lnTo>
                      <a:lnTo>
                        <a:pt x="187" y="30"/>
                      </a:lnTo>
                      <a:lnTo>
                        <a:pt x="195" y="225"/>
                      </a:lnTo>
                      <a:lnTo>
                        <a:pt x="0" y="21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72" name="Freeform 18"/>
                <p:cNvSpPr>
                  <a:spLocks/>
                </p:cNvSpPr>
                <p:nvPr/>
              </p:nvSpPr>
              <p:spPr bwMode="auto">
                <a:xfrm>
                  <a:off x="5624" y="3192"/>
                  <a:ext cx="74" cy="159"/>
                </a:xfrm>
                <a:custGeom>
                  <a:avLst/>
                  <a:gdLst>
                    <a:gd name="T0" fmla="*/ 0 w 105"/>
                    <a:gd name="T1" fmla="*/ 210 h 225"/>
                    <a:gd name="T2" fmla="*/ 4 w 105"/>
                    <a:gd name="T3" fmla="*/ 15 h 225"/>
                    <a:gd name="T4" fmla="*/ 44 w 105"/>
                    <a:gd name="T5" fmla="*/ 0 h 225"/>
                    <a:gd name="T6" fmla="*/ 68 w 105"/>
                    <a:gd name="T7" fmla="*/ 7 h 225"/>
                    <a:gd name="T8" fmla="*/ 105 w 105"/>
                    <a:gd name="T9" fmla="*/ 30 h 225"/>
                    <a:gd name="T10" fmla="*/ 105 w 105"/>
                    <a:gd name="T11" fmla="*/ 225 h 225"/>
                    <a:gd name="T12" fmla="*/ 0 w 105"/>
                    <a:gd name="T13" fmla="*/ 21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5" h="225">
                      <a:moveTo>
                        <a:pt x="0" y="210"/>
                      </a:moveTo>
                      <a:lnTo>
                        <a:pt x="4" y="15"/>
                      </a:lnTo>
                      <a:lnTo>
                        <a:pt x="44" y="0"/>
                      </a:lnTo>
                      <a:lnTo>
                        <a:pt x="68" y="7"/>
                      </a:lnTo>
                      <a:lnTo>
                        <a:pt x="105" y="30"/>
                      </a:lnTo>
                      <a:lnTo>
                        <a:pt x="105" y="225"/>
                      </a:lnTo>
                      <a:lnTo>
                        <a:pt x="0" y="21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73" name="Freeform 19"/>
                <p:cNvSpPr>
                  <a:spLocks/>
                </p:cNvSpPr>
                <p:nvPr/>
              </p:nvSpPr>
              <p:spPr bwMode="auto">
                <a:xfrm>
                  <a:off x="5432" y="3192"/>
                  <a:ext cx="43" cy="154"/>
                </a:xfrm>
                <a:custGeom>
                  <a:avLst/>
                  <a:gdLst>
                    <a:gd name="T0" fmla="*/ 0 w 60"/>
                    <a:gd name="T1" fmla="*/ 217 h 218"/>
                    <a:gd name="T2" fmla="*/ 0 w 60"/>
                    <a:gd name="T3" fmla="*/ 22 h 218"/>
                    <a:gd name="T4" fmla="*/ 23 w 60"/>
                    <a:gd name="T5" fmla="*/ 0 h 218"/>
                    <a:gd name="T6" fmla="*/ 60 w 60"/>
                    <a:gd name="T7" fmla="*/ 23 h 218"/>
                    <a:gd name="T8" fmla="*/ 60 w 60"/>
                    <a:gd name="T9" fmla="*/ 218 h 218"/>
                    <a:gd name="T10" fmla="*/ 0 w 60"/>
                    <a:gd name="T11" fmla="*/ 217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" h="218">
                      <a:moveTo>
                        <a:pt x="0" y="217"/>
                      </a:moveTo>
                      <a:lnTo>
                        <a:pt x="0" y="22"/>
                      </a:lnTo>
                      <a:lnTo>
                        <a:pt x="23" y="0"/>
                      </a:lnTo>
                      <a:lnTo>
                        <a:pt x="60" y="23"/>
                      </a:lnTo>
                      <a:lnTo>
                        <a:pt x="60" y="218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</p:grpSp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5711" y="2612"/>
              <a:ext cx="176" cy="409"/>
              <a:chOff x="6416" y="2462"/>
              <a:chExt cx="176" cy="409"/>
            </a:xfrm>
          </p:grpSpPr>
          <p:grpSp>
            <p:nvGrpSpPr>
              <p:cNvPr id="53" name="Group 21"/>
              <p:cNvGrpSpPr>
                <a:grpSpLocks/>
              </p:cNvGrpSpPr>
              <p:nvPr/>
            </p:nvGrpSpPr>
            <p:grpSpPr bwMode="auto">
              <a:xfrm>
                <a:off x="6457" y="2524"/>
                <a:ext cx="91" cy="347"/>
                <a:chOff x="5496" y="2894"/>
                <a:chExt cx="144" cy="292"/>
              </a:xfrm>
            </p:grpSpPr>
            <p:sp>
              <p:nvSpPr>
                <p:cNvPr id="58" name="Rectangle 22"/>
                <p:cNvSpPr>
                  <a:spLocks noChangeArrowheads="1"/>
                </p:cNvSpPr>
                <p:nvPr/>
              </p:nvSpPr>
              <p:spPr bwMode="auto">
                <a:xfrm>
                  <a:off x="5507" y="2894"/>
                  <a:ext cx="122" cy="292"/>
                </a:xfrm>
                <a:prstGeom prst="rect">
                  <a:avLst/>
                </a:prstGeom>
                <a:solidFill>
                  <a:srgbClr val="27272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cxnSp>
              <p:nvCxnSpPr>
                <p:cNvPr id="59" name="AutoShape 2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2910"/>
                  <a:ext cx="144" cy="11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" name="AutoShape 24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2937"/>
                  <a:ext cx="144" cy="10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1" name="AutoShape 25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2964"/>
                  <a:ext cx="144" cy="10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2" name="AutoShape 26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2991"/>
                  <a:ext cx="144" cy="10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3" name="AutoShape 27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3018"/>
                  <a:ext cx="144" cy="10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4" name="AutoShape 2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3044"/>
                  <a:ext cx="144" cy="11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5" name="AutoShape 29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3071"/>
                  <a:ext cx="144" cy="11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6" name="AutoShape 30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3098"/>
                  <a:ext cx="144" cy="11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7" name="AutoShape 31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3125"/>
                  <a:ext cx="144" cy="11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" name="AutoShape 3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96" y="3152"/>
                  <a:ext cx="144" cy="11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54" name="Group 33"/>
              <p:cNvGrpSpPr>
                <a:grpSpLocks/>
              </p:cNvGrpSpPr>
              <p:nvPr/>
            </p:nvGrpSpPr>
            <p:grpSpPr bwMode="auto">
              <a:xfrm>
                <a:off x="6416" y="2462"/>
                <a:ext cx="176" cy="98"/>
                <a:chOff x="5432" y="3192"/>
                <a:chExt cx="266" cy="159"/>
              </a:xfrm>
            </p:grpSpPr>
            <p:sp>
              <p:nvSpPr>
                <p:cNvPr id="55" name="Freeform 34"/>
                <p:cNvSpPr>
                  <a:spLocks/>
                </p:cNvSpPr>
                <p:nvPr/>
              </p:nvSpPr>
              <p:spPr bwMode="auto">
                <a:xfrm>
                  <a:off x="5481" y="3192"/>
                  <a:ext cx="138" cy="159"/>
                </a:xfrm>
                <a:custGeom>
                  <a:avLst/>
                  <a:gdLst>
                    <a:gd name="T0" fmla="*/ 0 w 195"/>
                    <a:gd name="T1" fmla="*/ 210 h 225"/>
                    <a:gd name="T2" fmla="*/ 7 w 195"/>
                    <a:gd name="T3" fmla="*/ 15 h 225"/>
                    <a:gd name="T4" fmla="*/ 82 w 195"/>
                    <a:gd name="T5" fmla="*/ 0 h 225"/>
                    <a:gd name="T6" fmla="*/ 127 w 195"/>
                    <a:gd name="T7" fmla="*/ 7 h 225"/>
                    <a:gd name="T8" fmla="*/ 187 w 195"/>
                    <a:gd name="T9" fmla="*/ 30 h 225"/>
                    <a:gd name="T10" fmla="*/ 195 w 195"/>
                    <a:gd name="T11" fmla="*/ 225 h 225"/>
                    <a:gd name="T12" fmla="*/ 0 w 195"/>
                    <a:gd name="T13" fmla="*/ 21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5" h="225">
                      <a:moveTo>
                        <a:pt x="0" y="210"/>
                      </a:moveTo>
                      <a:lnTo>
                        <a:pt x="7" y="15"/>
                      </a:lnTo>
                      <a:lnTo>
                        <a:pt x="82" y="0"/>
                      </a:lnTo>
                      <a:lnTo>
                        <a:pt x="127" y="7"/>
                      </a:lnTo>
                      <a:lnTo>
                        <a:pt x="187" y="30"/>
                      </a:lnTo>
                      <a:lnTo>
                        <a:pt x="195" y="225"/>
                      </a:lnTo>
                      <a:lnTo>
                        <a:pt x="0" y="21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56" name="Freeform 35"/>
                <p:cNvSpPr>
                  <a:spLocks/>
                </p:cNvSpPr>
                <p:nvPr/>
              </p:nvSpPr>
              <p:spPr bwMode="auto">
                <a:xfrm>
                  <a:off x="5624" y="3192"/>
                  <a:ext cx="74" cy="159"/>
                </a:xfrm>
                <a:custGeom>
                  <a:avLst/>
                  <a:gdLst>
                    <a:gd name="T0" fmla="*/ 0 w 105"/>
                    <a:gd name="T1" fmla="*/ 210 h 225"/>
                    <a:gd name="T2" fmla="*/ 4 w 105"/>
                    <a:gd name="T3" fmla="*/ 15 h 225"/>
                    <a:gd name="T4" fmla="*/ 44 w 105"/>
                    <a:gd name="T5" fmla="*/ 0 h 225"/>
                    <a:gd name="T6" fmla="*/ 68 w 105"/>
                    <a:gd name="T7" fmla="*/ 7 h 225"/>
                    <a:gd name="T8" fmla="*/ 105 w 105"/>
                    <a:gd name="T9" fmla="*/ 30 h 225"/>
                    <a:gd name="T10" fmla="*/ 105 w 105"/>
                    <a:gd name="T11" fmla="*/ 225 h 225"/>
                    <a:gd name="T12" fmla="*/ 0 w 105"/>
                    <a:gd name="T13" fmla="*/ 21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5" h="225">
                      <a:moveTo>
                        <a:pt x="0" y="210"/>
                      </a:moveTo>
                      <a:lnTo>
                        <a:pt x="4" y="15"/>
                      </a:lnTo>
                      <a:lnTo>
                        <a:pt x="44" y="0"/>
                      </a:lnTo>
                      <a:lnTo>
                        <a:pt x="68" y="7"/>
                      </a:lnTo>
                      <a:lnTo>
                        <a:pt x="105" y="30"/>
                      </a:lnTo>
                      <a:lnTo>
                        <a:pt x="105" y="225"/>
                      </a:lnTo>
                      <a:lnTo>
                        <a:pt x="0" y="21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57" name="Freeform 36"/>
                <p:cNvSpPr>
                  <a:spLocks/>
                </p:cNvSpPr>
                <p:nvPr/>
              </p:nvSpPr>
              <p:spPr bwMode="auto">
                <a:xfrm>
                  <a:off x="5432" y="3192"/>
                  <a:ext cx="43" cy="154"/>
                </a:xfrm>
                <a:custGeom>
                  <a:avLst/>
                  <a:gdLst>
                    <a:gd name="T0" fmla="*/ 0 w 60"/>
                    <a:gd name="T1" fmla="*/ 217 h 218"/>
                    <a:gd name="T2" fmla="*/ 0 w 60"/>
                    <a:gd name="T3" fmla="*/ 22 h 218"/>
                    <a:gd name="T4" fmla="*/ 23 w 60"/>
                    <a:gd name="T5" fmla="*/ 0 h 218"/>
                    <a:gd name="T6" fmla="*/ 60 w 60"/>
                    <a:gd name="T7" fmla="*/ 23 h 218"/>
                    <a:gd name="T8" fmla="*/ 60 w 60"/>
                    <a:gd name="T9" fmla="*/ 218 h 218"/>
                    <a:gd name="T10" fmla="*/ 0 w 60"/>
                    <a:gd name="T11" fmla="*/ 217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" h="218">
                      <a:moveTo>
                        <a:pt x="0" y="217"/>
                      </a:moveTo>
                      <a:lnTo>
                        <a:pt x="0" y="22"/>
                      </a:lnTo>
                      <a:lnTo>
                        <a:pt x="23" y="0"/>
                      </a:lnTo>
                      <a:lnTo>
                        <a:pt x="60" y="23"/>
                      </a:lnTo>
                      <a:lnTo>
                        <a:pt x="60" y="218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5041" y="1733"/>
              <a:ext cx="1050" cy="1065"/>
            </a:xfrm>
            <a:custGeom>
              <a:avLst/>
              <a:gdLst>
                <a:gd name="T0" fmla="*/ 0 w 1050"/>
                <a:gd name="T1" fmla="*/ 0 h 1065"/>
                <a:gd name="T2" fmla="*/ 7 w 1050"/>
                <a:gd name="T3" fmla="*/ 90 h 1065"/>
                <a:gd name="T4" fmla="*/ 420 w 1050"/>
                <a:gd name="T5" fmla="*/ 90 h 1065"/>
                <a:gd name="T6" fmla="*/ 465 w 1050"/>
                <a:gd name="T7" fmla="*/ 150 h 1065"/>
                <a:gd name="T8" fmla="*/ 465 w 1050"/>
                <a:gd name="T9" fmla="*/ 938 h 1065"/>
                <a:gd name="T10" fmla="*/ 382 w 1050"/>
                <a:gd name="T11" fmla="*/ 968 h 1065"/>
                <a:gd name="T12" fmla="*/ 15 w 1050"/>
                <a:gd name="T13" fmla="*/ 968 h 1065"/>
                <a:gd name="T14" fmla="*/ 22 w 1050"/>
                <a:gd name="T15" fmla="*/ 1065 h 1065"/>
                <a:gd name="T16" fmla="*/ 1050 w 1050"/>
                <a:gd name="T17" fmla="*/ 1065 h 1065"/>
                <a:gd name="T18" fmla="*/ 1050 w 1050"/>
                <a:gd name="T19" fmla="*/ 975 h 1065"/>
                <a:gd name="T20" fmla="*/ 622 w 1050"/>
                <a:gd name="T21" fmla="*/ 975 h 1065"/>
                <a:gd name="T22" fmla="*/ 540 w 1050"/>
                <a:gd name="T23" fmla="*/ 923 h 1065"/>
                <a:gd name="T24" fmla="*/ 540 w 1050"/>
                <a:gd name="T25" fmla="*/ 143 h 1065"/>
                <a:gd name="T26" fmla="*/ 592 w 1050"/>
                <a:gd name="T27" fmla="*/ 83 h 1065"/>
                <a:gd name="T28" fmla="*/ 1012 w 1050"/>
                <a:gd name="T29" fmla="*/ 83 h 1065"/>
                <a:gd name="T30" fmla="*/ 1012 w 1050"/>
                <a:gd name="T31" fmla="*/ 0 h 1065"/>
                <a:gd name="T32" fmla="*/ 0 w 1050"/>
                <a:gd name="T33" fmla="*/ 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0" h="1065">
                  <a:moveTo>
                    <a:pt x="0" y="0"/>
                  </a:moveTo>
                  <a:lnTo>
                    <a:pt x="7" y="90"/>
                  </a:lnTo>
                  <a:lnTo>
                    <a:pt x="420" y="90"/>
                  </a:lnTo>
                  <a:lnTo>
                    <a:pt x="465" y="150"/>
                  </a:lnTo>
                  <a:lnTo>
                    <a:pt x="465" y="938"/>
                  </a:lnTo>
                  <a:lnTo>
                    <a:pt x="382" y="968"/>
                  </a:lnTo>
                  <a:lnTo>
                    <a:pt x="15" y="968"/>
                  </a:lnTo>
                  <a:lnTo>
                    <a:pt x="22" y="1065"/>
                  </a:lnTo>
                  <a:lnTo>
                    <a:pt x="1050" y="1065"/>
                  </a:lnTo>
                  <a:lnTo>
                    <a:pt x="1050" y="975"/>
                  </a:lnTo>
                  <a:lnTo>
                    <a:pt x="622" y="975"/>
                  </a:lnTo>
                  <a:lnTo>
                    <a:pt x="540" y="923"/>
                  </a:lnTo>
                  <a:lnTo>
                    <a:pt x="540" y="143"/>
                  </a:lnTo>
                  <a:lnTo>
                    <a:pt x="592" y="83"/>
                  </a:lnTo>
                  <a:lnTo>
                    <a:pt x="1012" y="83"/>
                  </a:lnTo>
                  <a:lnTo>
                    <a:pt x="1012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" name="Freeform 38" descr="Dashed downward diagonal"/>
            <p:cNvSpPr>
              <a:spLocks/>
            </p:cNvSpPr>
            <p:nvPr/>
          </p:nvSpPr>
          <p:spPr bwMode="auto">
            <a:xfrm>
              <a:off x="4110" y="6465"/>
              <a:ext cx="3045" cy="4035"/>
            </a:xfrm>
            <a:custGeom>
              <a:avLst/>
              <a:gdLst>
                <a:gd name="T0" fmla="*/ 195 w 3045"/>
                <a:gd name="T1" fmla="*/ 330 h 4035"/>
                <a:gd name="T2" fmla="*/ 1230 w 3045"/>
                <a:gd name="T3" fmla="*/ 30 h 4035"/>
                <a:gd name="T4" fmla="*/ 1560 w 3045"/>
                <a:gd name="T5" fmla="*/ 0 h 4035"/>
                <a:gd name="T6" fmla="*/ 3045 w 3045"/>
                <a:gd name="T7" fmla="*/ 435 h 4035"/>
                <a:gd name="T8" fmla="*/ 2340 w 3045"/>
                <a:gd name="T9" fmla="*/ 4035 h 4035"/>
                <a:gd name="T10" fmla="*/ 405 w 3045"/>
                <a:gd name="T11" fmla="*/ 4035 h 4035"/>
                <a:gd name="T12" fmla="*/ 0 w 3045"/>
                <a:gd name="T13" fmla="*/ 390 h 4035"/>
                <a:gd name="T14" fmla="*/ 195 w 3045"/>
                <a:gd name="T15" fmla="*/ 330 h 4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45" h="4035">
                  <a:moveTo>
                    <a:pt x="195" y="330"/>
                  </a:moveTo>
                  <a:lnTo>
                    <a:pt x="1230" y="30"/>
                  </a:lnTo>
                  <a:lnTo>
                    <a:pt x="1560" y="0"/>
                  </a:lnTo>
                  <a:lnTo>
                    <a:pt x="3045" y="435"/>
                  </a:lnTo>
                  <a:lnTo>
                    <a:pt x="2340" y="4035"/>
                  </a:lnTo>
                  <a:lnTo>
                    <a:pt x="405" y="4035"/>
                  </a:lnTo>
                  <a:lnTo>
                    <a:pt x="0" y="390"/>
                  </a:lnTo>
                  <a:lnTo>
                    <a:pt x="195" y="330"/>
                  </a:lnTo>
                  <a:close/>
                </a:path>
              </a:pathLst>
            </a:custGeom>
            <a:pattFill prst="dashDn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" name="AutoShape 39"/>
            <p:cNvSpPr>
              <a:spLocks noChangeArrowheads="1"/>
            </p:cNvSpPr>
            <p:nvPr/>
          </p:nvSpPr>
          <p:spPr bwMode="auto">
            <a:xfrm>
              <a:off x="5135" y="2857"/>
              <a:ext cx="871" cy="50"/>
            </a:xfrm>
            <a:custGeom>
              <a:avLst/>
              <a:gdLst>
                <a:gd name="G0" fmla="+- 2915 0 0"/>
                <a:gd name="G1" fmla="+- 21600 0 2915"/>
                <a:gd name="G2" fmla="*/ 2915 1 2"/>
                <a:gd name="G3" fmla="+- 21600 0 G2"/>
                <a:gd name="G4" fmla="+/ 2915 21600 2"/>
                <a:gd name="G5" fmla="+/ G1 0 2"/>
                <a:gd name="G6" fmla="*/ 21600 21600 2915"/>
                <a:gd name="G7" fmla="*/ G6 1 2"/>
                <a:gd name="G8" fmla="+- 21600 0 G7"/>
                <a:gd name="G9" fmla="*/ 21600 1 2"/>
                <a:gd name="G10" fmla="+- 2915 0 G9"/>
                <a:gd name="G11" fmla="?: G10 G8 0"/>
                <a:gd name="G12" fmla="?: G10 G7 21600"/>
                <a:gd name="T0" fmla="*/ 20142 w 21600"/>
                <a:gd name="T1" fmla="*/ 10800 h 21600"/>
                <a:gd name="T2" fmla="*/ 10800 w 21600"/>
                <a:gd name="T3" fmla="*/ 21600 h 21600"/>
                <a:gd name="T4" fmla="*/ 1458 w 21600"/>
                <a:gd name="T5" fmla="*/ 10800 h 21600"/>
                <a:gd name="T6" fmla="*/ 10800 w 21600"/>
                <a:gd name="T7" fmla="*/ 0 h 21600"/>
                <a:gd name="T8" fmla="*/ 3258 w 21600"/>
                <a:gd name="T9" fmla="*/ 3258 h 21600"/>
                <a:gd name="T10" fmla="*/ 18342 w 21600"/>
                <a:gd name="T11" fmla="*/ 1834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915" y="21600"/>
                  </a:lnTo>
                  <a:lnTo>
                    <a:pt x="1868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grpSp>
          <p:nvGrpSpPr>
            <p:cNvPr id="18" name="Group 40"/>
            <p:cNvGrpSpPr>
              <a:grpSpLocks/>
            </p:cNvGrpSpPr>
            <p:nvPr/>
          </p:nvGrpSpPr>
          <p:grpSpPr bwMode="auto">
            <a:xfrm>
              <a:off x="5489" y="2901"/>
              <a:ext cx="144" cy="292"/>
              <a:chOff x="5496" y="2894"/>
              <a:chExt cx="144" cy="292"/>
            </a:xfrm>
          </p:grpSpPr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5507" y="2894"/>
                <a:ext cx="122" cy="292"/>
              </a:xfrm>
              <a:prstGeom prst="rect">
                <a:avLst/>
              </a:prstGeom>
              <a:solidFill>
                <a:srgbClr val="2727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cxnSp>
            <p:nvCxnSpPr>
              <p:cNvPr id="43" name="AutoShape 42"/>
              <p:cNvCxnSpPr>
                <a:cxnSpLocks noChangeShapeType="1"/>
              </p:cNvCxnSpPr>
              <p:nvPr/>
            </p:nvCxnSpPr>
            <p:spPr bwMode="auto">
              <a:xfrm flipV="1">
                <a:off x="5496" y="2910"/>
                <a:ext cx="144" cy="11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AutoShape 43"/>
              <p:cNvCxnSpPr>
                <a:cxnSpLocks noChangeShapeType="1"/>
              </p:cNvCxnSpPr>
              <p:nvPr/>
            </p:nvCxnSpPr>
            <p:spPr bwMode="auto">
              <a:xfrm flipV="1">
                <a:off x="5496" y="2937"/>
                <a:ext cx="144" cy="1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AutoShape 44"/>
              <p:cNvCxnSpPr>
                <a:cxnSpLocks noChangeShapeType="1"/>
              </p:cNvCxnSpPr>
              <p:nvPr/>
            </p:nvCxnSpPr>
            <p:spPr bwMode="auto">
              <a:xfrm flipV="1">
                <a:off x="5496" y="2964"/>
                <a:ext cx="144" cy="1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AutoShape 45"/>
              <p:cNvCxnSpPr>
                <a:cxnSpLocks noChangeShapeType="1"/>
              </p:cNvCxnSpPr>
              <p:nvPr/>
            </p:nvCxnSpPr>
            <p:spPr bwMode="auto">
              <a:xfrm flipV="1">
                <a:off x="5496" y="2991"/>
                <a:ext cx="144" cy="1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AutoShape 46"/>
              <p:cNvCxnSpPr>
                <a:cxnSpLocks noChangeShapeType="1"/>
              </p:cNvCxnSpPr>
              <p:nvPr/>
            </p:nvCxnSpPr>
            <p:spPr bwMode="auto">
              <a:xfrm flipV="1">
                <a:off x="5496" y="3018"/>
                <a:ext cx="144" cy="1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AutoShape 47"/>
              <p:cNvCxnSpPr>
                <a:cxnSpLocks noChangeShapeType="1"/>
              </p:cNvCxnSpPr>
              <p:nvPr/>
            </p:nvCxnSpPr>
            <p:spPr bwMode="auto">
              <a:xfrm flipV="1">
                <a:off x="5496" y="3044"/>
                <a:ext cx="144" cy="11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AutoShape 48"/>
              <p:cNvCxnSpPr>
                <a:cxnSpLocks noChangeShapeType="1"/>
              </p:cNvCxnSpPr>
              <p:nvPr/>
            </p:nvCxnSpPr>
            <p:spPr bwMode="auto">
              <a:xfrm flipV="1">
                <a:off x="5496" y="3071"/>
                <a:ext cx="144" cy="11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AutoShape 49"/>
              <p:cNvCxnSpPr>
                <a:cxnSpLocks noChangeShapeType="1"/>
              </p:cNvCxnSpPr>
              <p:nvPr/>
            </p:nvCxnSpPr>
            <p:spPr bwMode="auto">
              <a:xfrm flipV="1">
                <a:off x="5496" y="3098"/>
                <a:ext cx="144" cy="11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AutoShape 50"/>
              <p:cNvCxnSpPr>
                <a:cxnSpLocks noChangeShapeType="1"/>
              </p:cNvCxnSpPr>
              <p:nvPr/>
            </p:nvCxnSpPr>
            <p:spPr bwMode="auto">
              <a:xfrm flipV="1">
                <a:off x="5496" y="3125"/>
                <a:ext cx="144" cy="11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" name="AutoShape 51"/>
              <p:cNvCxnSpPr>
                <a:cxnSpLocks noChangeShapeType="1"/>
              </p:cNvCxnSpPr>
              <p:nvPr/>
            </p:nvCxnSpPr>
            <p:spPr bwMode="auto">
              <a:xfrm flipV="1">
                <a:off x="5496" y="3152"/>
                <a:ext cx="144" cy="11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9" name="AutoShape 52"/>
            <p:cNvCxnSpPr>
              <a:cxnSpLocks noChangeShapeType="1"/>
            </p:cNvCxnSpPr>
            <p:nvPr/>
          </p:nvCxnSpPr>
          <p:spPr bwMode="auto">
            <a:xfrm>
              <a:off x="5151" y="2820"/>
              <a:ext cx="850" cy="5"/>
            </a:xfrm>
            <a:prstGeom prst="straightConnector1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53"/>
            <p:cNvCxnSpPr>
              <a:cxnSpLocks noChangeShapeType="1"/>
            </p:cNvCxnSpPr>
            <p:nvPr/>
          </p:nvCxnSpPr>
          <p:spPr bwMode="auto">
            <a:xfrm>
              <a:off x="5491" y="2889"/>
              <a:ext cx="138" cy="0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ectangle 54"/>
            <p:cNvSpPr>
              <a:spLocks noChangeArrowheads="1"/>
            </p:cNvSpPr>
            <p:nvPr/>
          </p:nvSpPr>
          <p:spPr bwMode="auto">
            <a:xfrm>
              <a:off x="5369" y="3420"/>
              <a:ext cx="382" cy="6375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9050">
              <a:solidFill>
                <a:srgbClr val="A5A5A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" name="Oval 55"/>
            <p:cNvSpPr>
              <a:spLocks noChangeArrowheads="1"/>
            </p:cNvSpPr>
            <p:nvPr/>
          </p:nvSpPr>
          <p:spPr bwMode="auto">
            <a:xfrm>
              <a:off x="5358" y="9540"/>
              <a:ext cx="393" cy="45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FFFF">
                    <a:gamma/>
                    <a:shade val="46275"/>
                    <a:invGamma/>
                  </a:srgbClr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D8D8D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" name="Rectangle 56"/>
            <p:cNvSpPr>
              <a:spLocks noChangeArrowheads="1"/>
            </p:cNvSpPr>
            <p:nvPr/>
          </p:nvSpPr>
          <p:spPr bwMode="auto">
            <a:xfrm>
              <a:off x="5364" y="3367"/>
              <a:ext cx="398" cy="50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9050">
              <a:solidFill>
                <a:srgbClr val="A5A5A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grpSp>
          <p:nvGrpSpPr>
            <p:cNvPr id="26" name="Group 57"/>
            <p:cNvGrpSpPr>
              <a:grpSpLocks/>
            </p:cNvGrpSpPr>
            <p:nvPr/>
          </p:nvGrpSpPr>
          <p:grpSpPr bwMode="auto">
            <a:xfrm>
              <a:off x="5432" y="3192"/>
              <a:ext cx="266" cy="159"/>
              <a:chOff x="5432" y="3192"/>
              <a:chExt cx="266" cy="159"/>
            </a:xfrm>
          </p:grpSpPr>
          <p:sp>
            <p:nvSpPr>
              <p:cNvPr id="39" name="Freeform 58"/>
              <p:cNvSpPr>
                <a:spLocks/>
              </p:cNvSpPr>
              <p:nvPr/>
            </p:nvSpPr>
            <p:spPr bwMode="auto">
              <a:xfrm>
                <a:off x="5481" y="3192"/>
                <a:ext cx="138" cy="159"/>
              </a:xfrm>
              <a:custGeom>
                <a:avLst/>
                <a:gdLst>
                  <a:gd name="T0" fmla="*/ 0 w 195"/>
                  <a:gd name="T1" fmla="*/ 210 h 225"/>
                  <a:gd name="T2" fmla="*/ 7 w 195"/>
                  <a:gd name="T3" fmla="*/ 15 h 225"/>
                  <a:gd name="T4" fmla="*/ 82 w 195"/>
                  <a:gd name="T5" fmla="*/ 0 h 225"/>
                  <a:gd name="T6" fmla="*/ 127 w 195"/>
                  <a:gd name="T7" fmla="*/ 7 h 225"/>
                  <a:gd name="T8" fmla="*/ 187 w 195"/>
                  <a:gd name="T9" fmla="*/ 30 h 225"/>
                  <a:gd name="T10" fmla="*/ 195 w 195"/>
                  <a:gd name="T11" fmla="*/ 225 h 225"/>
                  <a:gd name="T12" fmla="*/ 0 w 195"/>
                  <a:gd name="T13" fmla="*/ 21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5" h="225">
                    <a:moveTo>
                      <a:pt x="0" y="210"/>
                    </a:moveTo>
                    <a:lnTo>
                      <a:pt x="7" y="15"/>
                    </a:lnTo>
                    <a:lnTo>
                      <a:pt x="82" y="0"/>
                    </a:lnTo>
                    <a:lnTo>
                      <a:pt x="127" y="7"/>
                    </a:lnTo>
                    <a:lnTo>
                      <a:pt x="187" y="30"/>
                    </a:lnTo>
                    <a:lnTo>
                      <a:pt x="195" y="225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0" name="Freeform 59"/>
              <p:cNvSpPr>
                <a:spLocks/>
              </p:cNvSpPr>
              <p:nvPr/>
            </p:nvSpPr>
            <p:spPr bwMode="auto">
              <a:xfrm>
                <a:off x="5624" y="3192"/>
                <a:ext cx="74" cy="159"/>
              </a:xfrm>
              <a:custGeom>
                <a:avLst/>
                <a:gdLst>
                  <a:gd name="T0" fmla="*/ 0 w 105"/>
                  <a:gd name="T1" fmla="*/ 210 h 225"/>
                  <a:gd name="T2" fmla="*/ 4 w 105"/>
                  <a:gd name="T3" fmla="*/ 15 h 225"/>
                  <a:gd name="T4" fmla="*/ 44 w 105"/>
                  <a:gd name="T5" fmla="*/ 0 h 225"/>
                  <a:gd name="T6" fmla="*/ 68 w 105"/>
                  <a:gd name="T7" fmla="*/ 7 h 225"/>
                  <a:gd name="T8" fmla="*/ 105 w 105"/>
                  <a:gd name="T9" fmla="*/ 30 h 225"/>
                  <a:gd name="T10" fmla="*/ 105 w 105"/>
                  <a:gd name="T11" fmla="*/ 225 h 225"/>
                  <a:gd name="T12" fmla="*/ 0 w 105"/>
                  <a:gd name="T13" fmla="*/ 21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225">
                    <a:moveTo>
                      <a:pt x="0" y="210"/>
                    </a:moveTo>
                    <a:lnTo>
                      <a:pt x="4" y="15"/>
                    </a:lnTo>
                    <a:lnTo>
                      <a:pt x="44" y="0"/>
                    </a:lnTo>
                    <a:lnTo>
                      <a:pt x="68" y="7"/>
                    </a:lnTo>
                    <a:lnTo>
                      <a:pt x="105" y="30"/>
                    </a:lnTo>
                    <a:lnTo>
                      <a:pt x="105" y="225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1" name="Freeform 60"/>
              <p:cNvSpPr>
                <a:spLocks/>
              </p:cNvSpPr>
              <p:nvPr/>
            </p:nvSpPr>
            <p:spPr bwMode="auto">
              <a:xfrm>
                <a:off x="5432" y="3192"/>
                <a:ext cx="43" cy="154"/>
              </a:xfrm>
              <a:custGeom>
                <a:avLst/>
                <a:gdLst>
                  <a:gd name="T0" fmla="*/ 0 w 60"/>
                  <a:gd name="T1" fmla="*/ 217 h 218"/>
                  <a:gd name="T2" fmla="*/ 0 w 60"/>
                  <a:gd name="T3" fmla="*/ 22 h 218"/>
                  <a:gd name="T4" fmla="*/ 23 w 60"/>
                  <a:gd name="T5" fmla="*/ 0 h 218"/>
                  <a:gd name="T6" fmla="*/ 60 w 60"/>
                  <a:gd name="T7" fmla="*/ 23 h 218"/>
                  <a:gd name="T8" fmla="*/ 60 w 60"/>
                  <a:gd name="T9" fmla="*/ 218 h 218"/>
                  <a:gd name="T10" fmla="*/ 0 w 60"/>
                  <a:gd name="T11" fmla="*/ 21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218">
                    <a:moveTo>
                      <a:pt x="0" y="217"/>
                    </a:moveTo>
                    <a:lnTo>
                      <a:pt x="0" y="22"/>
                    </a:lnTo>
                    <a:lnTo>
                      <a:pt x="23" y="0"/>
                    </a:lnTo>
                    <a:lnTo>
                      <a:pt x="60" y="23"/>
                    </a:lnTo>
                    <a:lnTo>
                      <a:pt x="60" y="218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27" name="Group 61"/>
            <p:cNvGrpSpPr>
              <a:grpSpLocks/>
            </p:cNvGrpSpPr>
            <p:nvPr/>
          </p:nvGrpSpPr>
          <p:grpSpPr bwMode="auto">
            <a:xfrm flipV="1">
              <a:off x="5717" y="2850"/>
              <a:ext cx="176" cy="105"/>
              <a:chOff x="5432" y="3192"/>
              <a:chExt cx="266" cy="159"/>
            </a:xfrm>
          </p:grpSpPr>
          <p:sp>
            <p:nvSpPr>
              <p:cNvPr id="36" name="Freeform 62"/>
              <p:cNvSpPr>
                <a:spLocks/>
              </p:cNvSpPr>
              <p:nvPr/>
            </p:nvSpPr>
            <p:spPr bwMode="auto">
              <a:xfrm>
                <a:off x="5481" y="3192"/>
                <a:ext cx="138" cy="159"/>
              </a:xfrm>
              <a:custGeom>
                <a:avLst/>
                <a:gdLst>
                  <a:gd name="T0" fmla="*/ 0 w 195"/>
                  <a:gd name="T1" fmla="*/ 210 h 225"/>
                  <a:gd name="T2" fmla="*/ 7 w 195"/>
                  <a:gd name="T3" fmla="*/ 15 h 225"/>
                  <a:gd name="T4" fmla="*/ 82 w 195"/>
                  <a:gd name="T5" fmla="*/ 0 h 225"/>
                  <a:gd name="T6" fmla="*/ 127 w 195"/>
                  <a:gd name="T7" fmla="*/ 7 h 225"/>
                  <a:gd name="T8" fmla="*/ 187 w 195"/>
                  <a:gd name="T9" fmla="*/ 30 h 225"/>
                  <a:gd name="T10" fmla="*/ 195 w 195"/>
                  <a:gd name="T11" fmla="*/ 225 h 225"/>
                  <a:gd name="T12" fmla="*/ 0 w 195"/>
                  <a:gd name="T13" fmla="*/ 21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5" h="225">
                    <a:moveTo>
                      <a:pt x="0" y="210"/>
                    </a:moveTo>
                    <a:lnTo>
                      <a:pt x="7" y="15"/>
                    </a:lnTo>
                    <a:lnTo>
                      <a:pt x="82" y="0"/>
                    </a:lnTo>
                    <a:lnTo>
                      <a:pt x="127" y="7"/>
                    </a:lnTo>
                    <a:lnTo>
                      <a:pt x="187" y="30"/>
                    </a:lnTo>
                    <a:lnTo>
                      <a:pt x="195" y="225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7" name="Freeform 63"/>
              <p:cNvSpPr>
                <a:spLocks/>
              </p:cNvSpPr>
              <p:nvPr/>
            </p:nvSpPr>
            <p:spPr bwMode="auto">
              <a:xfrm>
                <a:off x="5624" y="3192"/>
                <a:ext cx="74" cy="159"/>
              </a:xfrm>
              <a:custGeom>
                <a:avLst/>
                <a:gdLst>
                  <a:gd name="T0" fmla="*/ 0 w 105"/>
                  <a:gd name="T1" fmla="*/ 210 h 225"/>
                  <a:gd name="T2" fmla="*/ 4 w 105"/>
                  <a:gd name="T3" fmla="*/ 15 h 225"/>
                  <a:gd name="T4" fmla="*/ 44 w 105"/>
                  <a:gd name="T5" fmla="*/ 0 h 225"/>
                  <a:gd name="T6" fmla="*/ 68 w 105"/>
                  <a:gd name="T7" fmla="*/ 7 h 225"/>
                  <a:gd name="T8" fmla="*/ 105 w 105"/>
                  <a:gd name="T9" fmla="*/ 30 h 225"/>
                  <a:gd name="T10" fmla="*/ 105 w 105"/>
                  <a:gd name="T11" fmla="*/ 225 h 225"/>
                  <a:gd name="T12" fmla="*/ 0 w 105"/>
                  <a:gd name="T13" fmla="*/ 21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225">
                    <a:moveTo>
                      <a:pt x="0" y="210"/>
                    </a:moveTo>
                    <a:lnTo>
                      <a:pt x="4" y="15"/>
                    </a:lnTo>
                    <a:lnTo>
                      <a:pt x="44" y="0"/>
                    </a:lnTo>
                    <a:lnTo>
                      <a:pt x="68" y="7"/>
                    </a:lnTo>
                    <a:lnTo>
                      <a:pt x="105" y="30"/>
                    </a:lnTo>
                    <a:lnTo>
                      <a:pt x="105" y="225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8" name="Freeform 64"/>
              <p:cNvSpPr>
                <a:spLocks/>
              </p:cNvSpPr>
              <p:nvPr/>
            </p:nvSpPr>
            <p:spPr bwMode="auto">
              <a:xfrm>
                <a:off x="5432" y="3192"/>
                <a:ext cx="43" cy="154"/>
              </a:xfrm>
              <a:custGeom>
                <a:avLst/>
                <a:gdLst>
                  <a:gd name="T0" fmla="*/ 0 w 60"/>
                  <a:gd name="T1" fmla="*/ 217 h 218"/>
                  <a:gd name="T2" fmla="*/ 0 w 60"/>
                  <a:gd name="T3" fmla="*/ 22 h 218"/>
                  <a:gd name="T4" fmla="*/ 23 w 60"/>
                  <a:gd name="T5" fmla="*/ 0 h 218"/>
                  <a:gd name="T6" fmla="*/ 60 w 60"/>
                  <a:gd name="T7" fmla="*/ 23 h 218"/>
                  <a:gd name="T8" fmla="*/ 60 w 60"/>
                  <a:gd name="T9" fmla="*/ 218 h 218"/>
                  <a:gd name="T10" fmla="*/ 0 w 60"/>
                  <a:gd name="T11" fmla="*/ 21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218">
                    <a:moveTo>
                      <a:pt x="0" y="217"/>
                    </a:moveTo>
                    <a:lnTo>
                      <a:pt x="0" y="22"/>
                    </a:lnTo>
                    <a:lnTo>
                      <a:pt x="23" y="0"/>
                    </a:lnTo>
                    <a:lnTo>
                      <a:pt x="60" y="23"/>
                    </a:lnTo>
                    <a:lnTo>
                      <a:pt x="60" y="218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28" name="Group 65"/>
            <p:cNvGrpSpPr>
              <a:grpSpLocks/>
            </p:cNvGrpSpPr>
            <p:nvPr/>
          </p:nvGrpSpPr>
          <p:grpSpPr bwMode="auto">
            <a:xfrm flipV="1">
              <a:off x="5215" y="2843"/>
              <a:ext cx="176" cy="105"/>
              <a:chOff x="5432" y="3192"/>
              <a:chExt cx="266" cy="159"/>
            </a:xfrm>
          </p:grpSpPr>
          <p:sp>
            <p:nvSpPr>
              <p:cNvPr id="33" name="Freeform 66"/>
              <p:cNvSpPr>
                <a:spLocks/>
              </p:cNvSpPr>
              <p:nvPr/>
            </p:nvSpPr>
            <p:spPr bwMode="auto">
              <a:xfrm>
                <a:off x="5481" y="3192"/>
                <a:ext cx="138" cy="159"/>
              </a:xfrm>
              <a:custGeom>
                <a:avLst/>
                <a:gdLst>
                  <a:gd name="T0" fmla="*/ 0 w 195"/>
                  <a:gd name="T1" fmla="*/ 210 h 225"/>
                  <a:gd name="T2" fmla="*/ 7 w 195"/>
                  <a:gd name="T3" fmla="*/ 15 h 225"/>
                  <a:gd name="T4" fmla="*/ 82 w 195"/>
                  <a:gd name="T5" fmla="*/ 0 h 225"/>
                  <a:gd name="T6" fmla="*/ 127 w 195"/>
                  <a:gd name="T7" fmla="*/ 7 h 225"/>
                  <a:gd name="T8" fmla="*/ 187 w 195"/>
                  <a:gd name="T9" fmla="*/ 30 h 225"/>
                  <a:gd name="T10" fmla="*/ 195 w 195"/>
                  <a:gd name="T11" fmla="*/ 225 h 225"/>
                  <a:gd name="T12" fmla="*/ 0 w 195"/>
                  <a:gd name="T13" fmla="*/ 21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5" h="225">
                    <a:moveTo>
                      <a:pt x="0" y="210"/>
                    </a:moveTo>
                    <a:lnTo>
                      <a:pt x="7" y="15"/>
                    </a:lnTo>
                    <a:lnTo>
                      <a:pt x="82" y="0"/>
                    </a:lnTo>
                    <a:lnTo>
                      <a:pt x="127" y="7"/>
                    </a:lnTo>
                    <a:lnTo>
                      <a:pt x="187" y="30"/>
                    </a:lnTo>
                    <a:lnTo>
                      <a:pt x="195" y="225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4" name="Freeform 67"/>
              <p:cNvSpPr>
                <a:spLocks/>
              </p:cNvSpPr>
              <p:nvPr/>
            </p:nvSpPr>
            <p:spPr bwMode="auto">
              <a:xfrm>
                <a:off x="5624" y="3192"/>
                <a:ext cx="74" cy="159"/>
              </a:xfrm>
              <a:custGeom>
                <a:avLst/>
                <a:gdLst>
                  <a:gd name="T0" fmla="*/ 0 w 105"/>
                  <a:gd name="T1" fmla="*/ 210 h 225"/>
                  <a:gd name="T2" fmla="*/ 4 w 105"/>
                  <a:gd name="T3" fmla="*/ 15 h 225"/>
                  <a:gd name="T4" fmla="*/ 44 w 105"/>
                  <a:gd name="T5" fmla="*/ 0 h 225"/>
                  <a:gd name="T6" fmla="*/ 68 w 105"/>
                  <a:gd name="T7" fmla="*/ 7 h 225"/>
                  <a:gd name="T8" fmla="*/ 105 w 105"/>
                  <a:gd name="T9" fmla="*/ 30 h 225"/>
                  <a:gd name="T10" fmla="*/ 105 w 105"/>
                  <a:gd name="T11" fmla="*/ 225 h 225"/>
                  <a:gd name="T12" fmla="*/ 0 w 105"/>
                  <a:gd name="T13" fmla="*/ 21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225">
                    <a:moveTo>
                      <a:pt x="0" y="210"/>
                    </a:moveTo>
                    <a:lnTo>
                      <a:pt x="4" y="15"/>
                    </a:lnTo>
                    <a:lnTo>
                      <a:pt x="44" y="0"/>
                    </a:lnTo>
                    <a:lnTo>
                      <a:pt x="68" y="7"/>
                    </a:lnTo>
                    <a:lnTo>
                      <a:pt x="105" y="30"/>
                    </a:lnTo>
                    <a:lnTo>
                      <a:pt x="105" y="225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5" name="Freeform 68"/>
              <p:cNvSpPr>
                <a:spLocks/>
              </p:cNvSpPr>
              <p:nvPr/>
            </p:nvSpPr>
            <p:spPr bwMode="auto">
              <a:xfrm>
                <a:off x="5432" y="3192"/>
                <a:ext cx="43" cy="154"/>
              </a:xfrm>
              <a:custGeom>
                <a:avLst/>
                <a:gdLst>
                  <a:gd name="T0" fmla="*/ 0 w 60"/>
                  <a:gd name="T1" fmla="*/ 217 h 218"/>
                  <a:gd name="T2" fmla="*/ 0 w 60"/>
                  <a:gd name="T3" fmla="*/ 22 h 218"/>
                  <a:gd name="T4" fmla="*/ 23 w 60"/>
                  <a:gd name="T5" fmla="*/ 0 h 218"/>
                  <a:gd name="T6" fmla="*/ 60 w 60"/>
                  <a:gd name="T7" fmla="*/ 23 h 218"/>
                  <a:gd name="T8" fmla="*/ 60 w 60"/>
                  <a:gd name="T9" fmla="*/ 218 h 218"/>
                  <a:gd name="T10" fmla="*/ 0 w 60"/>
                  <a:gd name="T11" fmla="*/ 21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218">
                    <a:moveTo>
                      <a:pt x="0" y="217"/>
                    </a:moveTo>
                    <a:lnTo>
                      <a:pt x="0" y="22"/>
                    </a:lnTo>
                    <a:lnTo>
                      <a:pt x="23" y="0"/>
                    </a:lnTo>
                    <a:lnTo>
                      <a:pt x="60" y="23"/>
                    </a:lnTo>
                    <a:lnTo>
                      <a:pt x="60" y="218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29" name="Group 69"/>
            <p:cNvGrpSpPr>
              <a:grpSpLocks/>
            </p:cNvGrpSpPr>
            <p:nvPr/>
          </p:nvGrpSpPr>
          <p:grpSpPr bwMode="auto">
            <a:xfrm>
              <a:off x="4710" y="8579"/>
              <a:ext cx="1732" cy="712"/>
              <a:chOff x="4950" y="9690"/>
              <a:chExt cx="2445" cy="1005"/>
            </a:xfrm>
          </p:grpSpPr>
          <p:sp>
            <p:nvSpPr>
              <p:cNvPr id="30" name="Freeform 70"/>
              <p:cNvSpPr>
                <a:spLocks/>
              </p:cNvSpPr>
              <p:nvPr/>
            </p:nvSpPr>
            <p:spPr bwMode="auto">
              <a:xfrm>
                <a:off x="4950" y="10155"/>
                <a:ext cx="2445" cy="345"/>
              </a:xfrm>
              <a:custGeom>
                <a:avLst/>
                <a:gdLst>
                  <a:gd name="T0" fmla="*/ 2445 w 2445"/>
                  <a:gd name="T1" fmla="*/ 0 h 345"/>
                  <a:gd name="T2" fmla="*/ 2415 w 2445"/>
                  <a:gd name="T3" fmla="*/ 135 h 345"/>
                  <a:gd name="T4" fmla="*/ 2280 w 2445"/>
                  <a:gd name="T5" fmla="*/ 180 h 345"/>
                  <a:gd name="T6" fmla="*/ 1950 w 2445"/>
                  <a:gd name="T7" fmla="*/ 210 h 345"/>
                  <a:gd name="T8" fmla="*/ 1590 w 2445"/>
                  <a:gd name="T9" fmla="*/ 210 h 345"/>
                  <a:gd name="T10" fmla="*/ 795 w 2445"/>
                  <a:gd name="T11" fmla="*/ 225 h 345"/>
                  <a:gd name="T12" fmla="*/ 495 w 2445"/>
                  <a:gd name="T13" fmla="*/ 225 h 345"/>
                  <a:gd name="T14" fmla="*/ 135 w 2445"/>
                  <a:gd name="T15" fmla="*/ 285 h 345"/>
                  <a:gd name="T16" fmla="*/ 0 w 2445"/>
                  <a:gd name="T17" fmla="*/ 34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5" h="345">
                    <a:moveTo>
                      <a:pt x="2445" y="0"/>
                    </a:moveTo>
                    <a:lnTo>
                      <a:pt x="2415" y="135"/>
                    </a:lnTo>
                    <a:lnTo>
                      <a:pt x="2280" y="180"/>
                    </a:lnTo>
                    <a:lnTo>
                      <a:pt x="1950" y="210"/>
                    </a:lnTo>
                    <a:lnTo>
                      <a:pt x="1590" y="210"/>
                    </a:lnTo>
                    <a:lnTo>
                      <a:pt x="795" y="225"/>
                    </a:lnTo>
                    <a:lnTo>
                      <a:pt x="495" y="225"/>
                    </a:lnTo>
                    <a:lnTo>
                      <a:pt x="135" y="285"/>
                    </a:lnTo>
                    <a:lnTo>
                      <a:pt x="0" y="345"/>
                    </a:lnTo>
                  </a:path>
                </a:pathLst>
              </a:custGeom>
              <a:noFill/>
              <a:ln w="38100">
                <a:solidFill>
                  <a:srgbClr val="A5A5A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" name="Freeform 71"/>
              <p:cNvSpPr>
                <a:spLocks/>
              </p:cNvSpPr>
              <p:nvPr/>
            </p:nvSpPr>
            <p:spPr bwMode="auto">
              <a:xfrm>
                <a:off x="6420" y="9690"/>
                <a:ext cx="975" cy="660"/>
              </a:xfrm>
              <a:custGeom>
                <a:avLst/>
                <a:gdLst>
                  <a:gd name="T0" fmla="*/ 0 w 975"/>
                  <a:gd name="T1" fmla="*/ 0 h 660"/>
                  <a:gd name="T2" fmla="*/ 300 w 975"/>
                  <a:gd name="T3" fmla="*/ 30 h 660"/>
                  <a:gd name="T4" fmla="*/ 465 w 975"/>
                  <a:gd name="T5" fmla="*/ 90 h 660"/>
                  <a:gd name="T6" fmla="*/ 705 w 975"/>
                  <a:gd name="T7" fmla="*/ 180 h 660"/>
                  <a:gd name="T8" fmla="*/ 855 w 975"/>
                  <a:gd name="T9" fmla="*/ 308 h 660"/>
                  <a:gd name="T10" fmla="*/ 960 w 975"/>
                  <a:gd name="T11" fmla="*/ 405 h 660"/>
                  <a:gd name="T12" fmla="*/ 975 w 975"/>
                  <a:gd name="T13" fmla="*/ 540 h 660"/>
                  <a:gd name="T14" fmla="*/ 810 w 975"/>
                  <a:gd name="T15" fmla="*/ 600 h 660"/>
                  <a:gd name="T16" fmla="*/ 630 w 975"/>
                  <a:gd name="T17" fmla="*/ 630 h 660"/>
                  <a:gd name="T18" fmla="*/ 375 w 975"/>
                  <a:gd name="T19" fmla="*/ 645 h 660"/>
                  <a:gd name="T20" fmla="*/ 210 w 975"/>
                  <a:gd name="T21" fmla="*/ 660 h 660"/>
                  <a:gd name="T22" fmla="*/ 15 w 975"/>
                  <a:gd name="T23" fmla="*/ 660 h 660"/>
                  <a:gd name="T24" fmla="*/ 0 w 975"/>
                  <a:gd name="T25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5" h="660">
                    <a:moveTo>
                      <a:pt x="0" y="0"/>
                    </a:moveTo>
                    <a:lnTo>
                      <a:pt x="300" y="30"/>
                    </a:lnTo>
                    <a:lnTo>
                      <a:pt x="465" y="90"/>
                    </a:lnTo>
                    <a:lnTo>
                      <a:pt x="705" y="180"/>
                    </a:lnTo>
                    <a:lnTo>
                      <a:pt x="855" y="308"/>
                    </a:lnTo>
                    <a:lnTo>
                      <a:pt x="960" y="405"/>
                    </a:lnTo>
                    <a:lnTo>
                      <a:pt x="975" y="540"/>
                    </a:lnTo>
                    <a:lnTo>
                      <a:pt x="810" y="600"/>
                    </a:lnTo>
                    <a:lnTo>
                      <a:pt x="630" y="630"/>
                    </a:lnTo>
                    <a:lnTo>
                      <a:pt x="375" y="645"/>
                    </a:lnTo>
                    <a:lnTo>
                      <a:pt x="210" y="660"/>
                    </a:lnTo>
                    <a:lnTo>
                      <a:pt x="15" y="6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" name="Freeform 72"/>
              <p:cNvSpPr>
                <a:spLocks/>
              </p:cNvSpPr>
              <p:nvPr/>
            </p:nvSpPr>
            <p:spPr bwMode="auto">
              <a:xfrm>
                <a:off x="4980" y="10425"/>
                <a:ext cx="885" cy="270"/>
              </a:xfrm>
              <a:custGeom>
                <a:avLst/>
                <a:gdLst>
                  <a:gd name="T0" fmla="*/ 878 w 885"/>
                  <a:gd name="T1" fmla="*/ 0 h 270"/>
                  <a:gd name="T2" fmla="*/ 645 w 885"/>
                  <a:gd name="T3" fmla="*/ 0 h 270"/>
                  <a:gd name="T4" fmla="*/ 398 w 885"/>
                  <a:gd name="T5" fmla="*/ 8 h 270"/>
                  <a:gd name="T6" fmla="*/ 165 w 885"/>
                  <a:gd name="T7" fmla="*/ 45 h 270"/>
                  <a:gd name="T8" fmla="*/ 0 w 885"/>
                  <a:gd name="T9" fmla="*/ 90 h 270"/>
                  <a:gd name="T10" fmla="*/ 15 w 885"/>
                  <a:gd name="T11" fmla="*/ 173 h 270"/>
                  <a:gd name="T12" fmla="*/ 255 w 885"/>
                  <a:gd name="T13" fmla="*/ 255 h 270"/>
                  <a:gd name="T14" fmla="*/ 540 w 885"/>
                  <a:gd name="T15" fmla="*/ 270 h 270"/>
                  <a:gd name="T16" fmla="*/ 885 w 885"/>
                  <a:gd name="T17" fmla="*/ 255 h 270"/>
                  <a:gd name="T18" fmla="*/ 878 w 885"/>
                  <a:gd name="T1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5" h="270">
                    <a:moveTo>
                      <a:pt x="878" y="0"/>
                    </a:moveTo>
                    <a:lnTo>
                      <a:pt x="645" y="0"/>
                    </a:lnTo>
                    <a:lnTo>
                      <a:pt x="398" y="8"/>
                    </a:lnTo>
                    <a:lnTo>
                      <a:pt x="165" y="45"/>
                    </a:lnTo>
                    <a:lnTo>
                      <a:pt x="0" y="90"/>
                    </a:lnTo>
                    <a:lnTo>
                      <a:pt x="15" y="173"/>
                    </a:lnTo>
                    <a:lnTo>
                      <a:pt x="255" y="255"/>
                    </a:lnTo>
                    <a:lnTo>
                      <a:pt x="540" y="270"/>
                    </a:lnTo>
                    <a:lnTo>
                      <a:pt x="885" y="255"/>
                    </a:lnTo>
                    <a:lnTo>
                      <a:pt x="878" y="0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10441617" y="1959102"/>
            <a:ext cx="1828889" cy="3605419"/>
            <a:chOff x="7035097" y="3159136"/>
            <a:chExt cx="1519558" cy="2995613"/>
          </a:xfrm>
        </p:grpSpPr>
        <p:pic>
          <p:nvPicPr>
            <p:cNvPr id="86" name="Picture 85"/>
            <p:cNvPicPr/>
            <p:nvPr/>
          </p:nvPicPr>
          <p:blipFill rotWithShape="1">
            <a:blip r:embed="rId4" cstate="print"/>
            <a:srcRect r="31598"/>
            <a:stretch/>
          </p:blipFill>
          <p:spPr bwMode="auto">
            <a:xfrm>
              <a:off x="7035097" y="3160991"/>
              <a:ext cx="1348073" cy="2985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Freeform 86"/>
            <p:cNvSpPr/>
            <p:nvPr/>
          </p:nvSpPr>
          <p:spPr bwMode="auto">
            <a:xfrm>
              <a:off x="7797418" y="3159136"/>
              <a:ext cx="757237" cy="2995613"/>
            </a:xfrm>
            <a:custGeom>
              <a:avLst/>
              <a:gdLst>
                <a:gd name="connsiteX0" fmla="*/ 671513 w 685800"/>
                <a:gd name="connsiteY0" fmla="*/ 4762 h 2281237"/>
                <a:gd name="connsiteX1" fmla="*/ 347663 w 685800"/>
                <a:gd name="connsiteY1" fmla="*/ 0 h 2281237"/>
                <a:gd name="connsiteX2" fmla="*/ 0 w 685800"/>
                <a:gd name="connsiteY2" fmla="*/ 423862 h 2281237"/>
                <a:gd name="connsiteX3" fmla="*/ 0 w 685800"/>
                <a:gd name="connsiteY3" fmla="*/ 619125 h 2281237"/>
                <a:gd name="connsiteX4" fmla="*/ 142875 w 685800"/>
                <a:gd name="connsiteY4" fmla="*/ 742950 h 2281237"/>
                <a:gd name="connsiteX5" fmla="*/ 142875 w 685800"/>
                <a:gd name="connsiteY5" fmla="*/ 795337 h 2281237"/>
                <a:gd name="connsiteX6" fmla="*/ 133350 w 685800"/>
                <a:gd name="connsiteY6" fmla="*/ 1443037 h 2281237"/>
                <a:gd name="connsiteX7" fmla="*/ 333375 w 685800"/>
                <a:gd name="connsiteY7" fmla="*/ 1538287 h 2281237"/>
                <a:gd name="connsiteX8" fmla="*/ 138113 w 685800"/>
                <a:gd name="connsiteY8" fmla="*/ 1919287 h 2281237"/>
                <a:gd name="connsiteX9" fmla="*/ 685800 w 685800"/>
                <a:gd name="connsiteY9" fmla="*/ 1985962 h 2281237"/>
                <a:gd name="connsiteX10" fmla="*/ 590550 w 685800"/>
                <a:gd name="connsiteY10" fmla="*/ 2205037 h 2281237"/>
                <a:gd name="connsiteX11" fmla="*/ 485775 w 685800"/>
                <a:gd name="connsiteY11" fmla="*/ 2281237 h 2281237"/>
                <a:gd name="connsiteX0" fmla="*/ 671513 w 685800"/>
                <a:gd name="connsiteY0" fmla="*/ 4762 h 2281237"/>
                <a:gd name="connsiteX1" fmla="*/ 347663 w 685800"/>
                <a:gd name="connsiteY1" fmla="*/ 0 h 2281237"/>
                <a:gd name="connsiteX2" fmla="*/ 0 w 685800"/>
                <a:gd name="connsiteY2" fmla="*/ 423862 h 2281237"/>
                <a:gd name="connsiteX3" fmla="*/ 0 w 685800"/>
                <a:gd name="connsiteY3" fmla="*/ 619125 h 2281237"/>
                <a:gd name="connsiteX4" fmla="*/ 142875 w 685800"/>
                <a:gd name="connsiteY4" fmla="*/ 742950 h 2281237"/>
                <a:gd name="connsiteX5" fmla="*/ 142875 w 685800"/>
                <a:gd name="connsiteY5" fmla="*/ 795337 h 2281237"/>
                <a:gd name="connsiteX6" fmla="*/ 133350 w 685800"/>
                <a:gd name="connsiteY6" fmla="*/ 1443037 h 2281237"/>
                <a:gd name="connsiteX7" fmla="*/ 333375 w 685800"/>
                <a:gd name="connsiteY7" fmla="*/ 1538287 h 2281237"/>
                <a:gd name="connsiteX8" fmla="*/ 138113 w 685800"/>
                <a:gd name="connsiteY8" fmla="*/ 1919287 h 2281237"/>
                <a:gd name="connsiteX9" fmla="*/ 685800 w 685800"/>
                <a:gd name="connsiteY9" fmla="*/ 1985962 h 2281237"/>
                <a:gd name="connsiteX10" fmla="*/ 590550 w 685800"/>
                <a:gd name="connsiteY10" fmla="*/ 2205037 h 2281237"/>
                <a:gd name="connsiteX11" fmla="*/ 528638 w 685800"/>
                <a:gd name="connsiteY11" fmla="*/ 2243137 h 2281237"/>
                <a:gd name="connsiteX12" fmla="*/ 485775 w 685800"/>
                <a:gd name="connsiteY12" fmla="*/ 2281237 h 2281237"/>
                <a:gd name="connsiteX0" fmla="*/ 671513 w 685800"/>
                <a:gd name="connsiteY0" fmla="*/ 4762 h 2281237"/>
                <a:gd name="connsiteX1" fmla="*/ 347663 w 685800"/>
                <a:gd name="connsiteY1" fmla="*/ 0 h 2281237"/>
                <a:gd name="connsiteX2" fmla="*/ 0 w 685800"/>
                <a:gd name="connsiteY2" fmla="*/ 423862 h 2281237"/>
                <a:gd name="connsiteX3" fmla="*/ 0 w 685800"/>
                <a:gd name="connsiteY3" fmla="*/ 619125 h 2281237"/>
                <a:gd name="connsiteX4" fmla="*/ 142875 w 685800"/>
                <a:gd name="connsiteY4" fmla="*/ 742950 h 2281237"/>
                <a:gd name="connsiteX5" fmla="*/ 142875 w 685800"/>
                <a:gd name="connsiteY5" fmla="*/ 795337 h 2281237"/>
                <a:gd name="connsiteX6" fmla="*/ 133350 w 685800"/>
                <a:gd name="connsiteY6" fmla="*/ 1443037 h 2281237"/>
                <a:gd name="connsiteX7" fmla="*/ 333375 w 685800"/>
                <a:gd name="connsiteY7" fmla="*/ 1538287 h 2281237"/>
                <a:gd name="connsiteX8" fmla="*/ 138113 w 685800"/>
                <a:gd name="connsiteY8" fmla="*/ 1919287 h 2281237"/>
                <a:gd name="connsiteX9" fmla="*/ 685800 w 685800"/>
                <a:gd name="connsiteY9" fmla="*/ 1985962 h 2281237"/>
                <a:gd name="connsiteX10" fmla="*/ 614363 w 685800"/>
                <a:gd name="connsiteY10" fmla="*/ 2147887 h 2281237"/>
                <a:gd name="connsiteX11" fmla="*/ 590550 w 685800"/>
                <a:gd name="connsiteY11" fmla="*/ 2205037 h 2281237"/>
                <a:gd name="connsiteX12" fmla="*/ 528638 w 685800"/>
                <a:gd name="connsiteY12" fmla="*/ 2243137 h 2281237"/>
                <a:gd name="connsiteX13" fmla="*/ 485775 w 685800"/>
                <a:gd name="connsiteY13" fmla="*/ 2281237 h 2281237"/>
                <a:gd name="connsiteX0" fmla="*/ 671513 w 685800"/>
                <a:gd name="connsiteY0" fmla="*/ 4762 h 2281237"/>
                <a:gd name="connsiteX1" fmla="*/ 347663 w 685800"/>
                <a:gd name="connsiteY1" fmla="*/ 0 h 2281237"/>
                <a:gd name="connsiteX2" fmla="*/ 0 w 685800"/>
                <a:gd name="connsiteY2" fmla="*/ 423862 h 2281237"/>
                <a:gd name="connsiteX3" fmla="*/ 0 w 685800"/>
                <a:gd name="connsiteY3" fmla="*/ 619125 h 2281237"/>
                <a:gd name="connsiteX4" fmla="*/ 142875 w 685800"/>
                <a:gd name="connsiteY4" fmla="*/ 742950 h 2281237"/>
                <a:gd name="connsiteX5" fmla="*/ 142875 w 685800"/>
                <a:gd name="connsiteY5" fmla="*/ 795337 h 2281237"/>
                <a:gd name="connsiteX6" fmla="*/ 133350 w 685800"/>
                <a:gd name="connsiteY6" fmla="*/ 1443037 h 2281237"/>
                <a:gd name="connsiteX7" fmla="*/ 333375 w 685800"/>
                <a:gd name="connsiteY7" fmla="*/ 1538287 h 2281237"/>
                <a:gd name="connsiteX8" fmla="*/ 138113 w 685800"/>
                <a:gd name="connsiteY8" fmla="*/ 1919287 h 2281237"/>
                <a:gd name="connsiteX9" fmla="*/ 685800 w 685800"/>
                <a:gd name="connsiteY9" fmla="*/ 1985962 h 2281237"/>
                <a:gd name="connsiteX10" fmla="*/ 614363 w 685800"/>
                <a:gd name="connsiteY10" fmla="*/ 2147887 h 2281237"/>
                <a:gd name="connsiteX11" fmla="*/ 647700 w 685800"/>
                <a:gd name="connsiteY11" fmla="*/ 2071687 h 2281237"/>
                <a:gd name="connsiteX12" fmla="*/ 590550 w 685800"/>
                <a:gd name="connsiteY12" fmla="*/ 2205037 h 2281237"/>
                <a:gd name="connsiteX13" fmla="*/ 528638 w 685800"/>
                <a:gd name="connsiteY13" fmla="*/ 2243137 h 2281237"/>
                <a:gd name="connsiteX14" fmla="*/ 485775 w 685800"/>
                <a:gd name="connsiteY14" fmla="*/ 2281237 h 2281237"/>
                <a:gd name="connsiteX0" fmla="*/ 671513 w 757238"/>
                <a:gd name="connsiteY0" fmla="*/ 4762 h 2366962"/>
                <a:gd name="connsiteX1" fmla="*/ 347663 w 757238"/>
                <a:gd name="connsiteY1" fmla="*/ 0 h 2366962"/>
                <a:gd name="connsiteX2" fmla="*/ 0 w 757238"/>
                <a:gd name="connsiteY2" fmla="*/ 423862 h 2366962"/>
                <a:gd name="connsiteX3" fmla="*/ 0 w 757238"/>
                <a:gd name="connsiteY3" fmla="*/ 619125 h 2366962"/>
                <a:gd name="connsiteX4" fmla="*/ 142875 w 757238"/>
                <a:gd name="connsiteY4" fmla="*/ 742950 h 2366962"/>
                <a:gd name="connsiteX5" fmla="*/ 142875 w 757238"/>
                <a:gd name="connsiteY5" fmla="*/ 795337 h 2366962"/>
                <a:gd name="connsiteX6" fmla="*/ 133350 w 757238"/>
                <a:gd name="connsiteY6" fmla="*/ 1443037 h 2366962"/>
                <a:gd name="connsiteX7" fmla="*/ 333375 w 757238"/>
                <a:gd name="connsiteY7" fmla="*/ 1538287 h 2366962"/>
                <a:gd name="connsiteX8" fmla="*/ 138113 w 757238"/>
                <a:gd name="connsiteY8" fmla="*/ 1919287 h 2366962"/>
                <a:gd name="connsiteX9" fmla="*/ 685800 w 757238"/>
                <a:gd name="connsiteY9" fmla="*/ 1985962 h 2366962"/>
                <a:gd name="connsiteX10" fmla="*/ 614363 w 757238"/>
                <a:gd name="connsiteY10" fmla="*/ 2147887 h 2366962"/>
                <a:gd name="connsiteX11" fmla="*/ 647700 w 757238"/>
                <a:gd name="connsiteY11" fmla="*/ 2071687 h 2366962"/>
                <a:gd name="connsiteX12" fmla="*/ 590550 w 757238"/>
                <a:gd name="connsiteY12" fmla="*/ 2205037 h 2366962"/>
                <a:gd name="connsiteX13" fmla="*/ 528638 w 757238"/>
                <a:gd name="connsiteY13" fmla="*/ 2243137 h 2366962"/>
                <a:gd name="connsiteX14" fmla="*/ 757238 w 757238"/>
                <a:gd name="connsiteY14" fmla="*/ 2366962 h 2366962"/>
                <a:gd name="connsiteX0" fmla="*/ 671513 w 757238"/>
                <a:gd name="connsiteY0" fmla="*/ 4762 h 2995612"/>
                <a:gd name="connsiteX1" fmla="*/ 347663 w 757238"/>
                <a:gd name="connsiteY1" fmla="*/ 0 h 2995612"/>
                <a:gd name="connsiteX2" fmla="*/ 0 w 757238"/>
                <a:gd name="connsiteY2" fmla="*/ 423862 h 2995612"/>
                <a:gd name="connsiteX3" fmla="*/ 0 w 757238"/>
                <a:gd name="connsiteY3" fmla="*/ 619125 h 2995612"/>
                <a:gd name="connsiteX4" fmla="*/ 142875 w 757238"/>
                <a:gd name="connsiteY4" fmla="*/ 742950 h 2995612"/>
                <a:gd name="connsiteX5" fmla="*/ 142875 w 757238"/>
                <a:gd name="connsiteY5" fmla="*/ 795337 h 2995612"/>
                <a:gd name="connsiteX6" fmla="*/ 133350 w 757238"/>
                <a:gd name="connsiteY6" fmla="*/ 1443037 h 2995612"/>
                <a:gd name="connsiteX7" fmla="*/ 333375 w 757238"/>
                <a:gd name="connsiteY7" fmla="*/ 1538287 h 2995612"/>
                <a:gd name="connsiteX8" fmla="*/ 138113 w 757238"/>
                <a:gd name="connsiteY8" fmla="*/ 1919287 h 2995612"/>
                <a:gd name="connsiteX9" fmla="*/ 685800 w 757238"/>
                <a:gd name="connsiteY9" fmla="*/ 1985962 h 2995612"/>
                <a:gd name="connsiteX10" fmla="*/ 614363 w 757238"/>
                <a:gd name="connsiteY10" fmla="*/ 2147887 h 2995612"/>
                <a:gd name="connsiteX11" fmla="*/ 647700 w 757238"/>
                <a:gd name="connsiteY11" fmla="*/ 2071687 h 2995612"/>
                <a:gd name="connsiteX12" fmla="*/ 590550 w 757238"/>
                <a:gd name="connsiteY12" fmla="*/ 2205037 h 2995612"/>
                <a:gd name="connsiteX13" fmla="*/ 628651 w 757238"/>
                <a:gd name="connsiteY13" fmla="*/ 2995612 h 2995612"/>
                <a:gd name="connsiteX14" fmla="*/ 757238 w 757238"/>
                <a:gd name="connsiteY14" fmla="*/ 2366962 h 2995612"/>
                <a:gd name="connsiteX0" fmla="*/ 671513 w 757238"/>
                <a:gd name="connsiteY0" fmla="*/ 4762 h 2995612"/>
                <a:gd name="connsiteX1" fmla="*/ 347663 w 757238"/>
                <a:gd name="connsiteY1" fmla="*/ 0 h 2995612"/>
                <a:gd name="connsiteX2" fmla="*/ 0 w 757238"/>
                <a:gd name="connsiteY2" fmla="*/ 423862 h 2995612"/>
                <a:gd name="connsiteX3" fmla="*/ 0 w 757238"/>
                <a:gd name="connsiteY3" fmla="*/ 619125 h 2995612"/>
                <a:gd name="connsiteX4" fmla="*/ 142875 w 757238"/>
                <a:gd name="connsiteY4" fmla="*/ 742950 h 2995612"/>
                <a:gd name="connsiteX5" fmla="*/ 142875 w 757238"/>
                <a:gd name="connsiteY5" fmla="*/ 795337 h 2995612"/>
                <a:gd name="connsiteX6" fmla="*/ 133350 w 757238"/>
                <a:gd name="connsiteY6" fmla="*/ 1443037 h 2995612"/>
                <a:gd name="connsiteX7" fmla="*/ 333375 w 757238"/>
                <a:gd name="connsiteY7" fmla="*/ 1538287 h 2995612"/>
                <a:gd name="connsiteX8" fmla="*/ 138113 w 757238"/>
                <a:gd name="connsiteY8" fmla="*/ 1919287 h 2995612"/>
                <a:gd name="connsiteX9" fmla="*/ 685800 w 757238"/>
                <a:gd name="connsiteY9" fmla="*/ 1985962 h 2995612"/>
                <a:gd name="connsiteX10" fmla="*/ 614363 w 757238"/>
                <a:gd name="connsiteY10" fmla="*/ 2147887 h 2995612"/>
                <a:gd name="connsiteX11" fmla="*/ 647700 w 757238"/>
                <a:gd name="connsiteY11" fmla="*/ 2071687 h 2995612"/>
                <a:gd name="connsiteX12" fmla="*/ 414337 w 757238"/>
                <a:gd name="connsiteY12" fmla="*/ 2847974 h 2995612"/>
                <a:gd name="connsiteX13" fmla="*/ 628651 w 757238"/>
                <a:gd name="connsiteY13" fmla="*/ 2995612 h 2995612"/>
                <a:gd name="connsiteX14" fmla="*/ 757238 w 757238"/>
                <a:gd name="connsiteY14" fmla="*/ 2366962 h 2995612"/>
                <a:gd name="connsiteX0" fmla="*/ 671513 w 757238"/>
                <a:gd name="connsiteY0" fmla="*/ 4762 h 2995612"/>
                <a:gd name="connsiteX1" fmla="*/ 347663 w 757238"/>
                <a:gd name="connsiteY1" fmla="*/ 0 h 2995612"/>
                <a:gd name="connsiteX2" fmla="*/ 0 w 757238"/>
                <a:gd name="connsiteY2" fmla="*/ 423862 h 2995612"/>
                <a:gd name="connsiteX3" fmla="*/ 0 w 757238"/>
                <a:gd name="connsiteY3" fmla="*/ 619125 h 2995612"/>
                <a:gd name="connsiteX4" fmla="*/ 142875 w 757238"/>
                <a:gd name="connsiteY4" fmla="*/ 742950 h 2995612"/>
                <a:gd name="connsiteX5" fmla="*/ 142875 w 757238"/>
                <a:gd name="connsiteY5" fmla="*/ 795337 h 2995612"/>
                <a:gd name="connsiteX6" fmla="*/ 133350 w 757238"/>
                <a:gd name="connsiteY6" fmla="*/ 1443037 h 2995612"/>
                <a:gd name="connsiteX7" fmla="*/ 333375 w 757238"/>
                <a:gd name="connsiteY7" fmla="*/ 1538287 h 2995612"/>
                <a:gd name="connsiteX8" fmla="*/ 138113 w 757238"/>
                <a:gd name="connsiteY8" fmla="*/ 1919287 h 2995612"/>
                <a:gd name="connsiteX9" fmla="*/ 685800 w 757238"/>
                <a:gd name="connsiteY9" fmla="*/ 1985962 h 2995612"/>
                <a:gd name="connsiteX10" fmla="*/ 614363 w 757238"/>
                <a:gd name="connsiteY10" fmla="*/ 2147887 h 2995612"/>
                <a:gd name="connsiteX11" fmla="*/ 471488 w 757238"/>
                <a:gd name="connsiteY11" fmla="*/ 2276474 h 2995612"/>
                <a:gd name="connsiteX12" fmla="*/ 414337 w 757238"/>
                <a:gd name="connsiteY12" fmla="*/ 2847974 h 2995612"/>
                <a:gd name="connsiteX13" fmla="*/ 628651 w 757238"/>
                <a:gd name="connsiteY13" fmla="*/ 2995612 h 2995612"/>
                <a:gd name="connsiteX14" fmla="*/ 757238 w 757238"/>
                <a:gd name="connsiteY14" fmla="*/ 2366962 h 2995612"/>
                <a:gd name="connsiteX0" fmla="*/ 671513 w 757238"/>
                <a:gd name="connsiteY0" fmla="*/ 4762 h 2995612"/>
                <a:gd name="connsiteX1" fmla="*/ 347663 w 757238"/>
                <a:gd name="connsiteY1" fmla="*/ 0 h 2995612"/>
                <a:gd name="connsiteX2" fmla="*/ 0 w 757238"/>
                <a:gd name="connsiteY2" fmla="*/ 423862 h 2995612"/>
                <a:gd name="connsiteX3" fmla="*/ 0 w 757238"/>
                <a:gd name="connsiteY3" fmla="*/ 619125 h 2995612"/>
                <a:gd name="connsiteX4" fmla="*/ 142875 w 757238"/>
                <a:gd name="connsiteY4" fmla="*/ 742950 h 2995612"/>
                <a:gd name="connsiteX5" fmla="*/ 142875 w 757238"/>
                <a:gd name="connsiteY5" fmla="*/ 795337 h 2995612"/>
                <a:gd name="connsiteX6" fmla="*/ 133350 w 757238"/>
                <a:gd name="connsiteY6" fmla="*/ 1443037 h 2995612"/>
                <a:gd name="connsiteX7" fmla="*/ 333375 w 757238"/>
                <a:gd name="connsiteY7" fmla="*/ 1538287 h 2995612"/>
                <a:gd name="connsiteX8" fmla="*/ 138113 w 757238"/>
                <a:gd name="connsiteY8" fmla="*/ 1919287 h 2995612"/>
                <a:gd name="connsiteX9" fmla="*/ 685800 w 757238"/>
                <a:gd name="connsiteY9" fmla="*/ 1985962 h 2995612"/>
                <a:gd name="connsiteX10" fmla="*/ 614363 w 757238"/>
                <a:gd name="connsiteY10" fmla="*/ 2147887 h 2995612"/>
                <a:gd name="connsiteX11" fmla="*/ 471488 w 757238"/>
                <a:gd name="connsiteY11" fmla="*/ 2276474 h 2995612"/>
                <a:gd name="connsiteX12" fmla="*/ 414337 w 757238"/>
                <a:gd name="connsiteY12" fmla="*/ 2847974 h 2995612"/>
                <a:gd name="connsiteX13" fmla="*/ 628651 w 757238"/>
                <a:gd name="connsiteY13" fmla="*/ 2995612 h 2995612"/>
                <a:gd name="connsiteX14" fmla="*/ 695325 w 757238"/>
                <a:gd name="connsiteY14" fmla="*/ 2681286 h 2995612"/>
                <a:gd name="connsiteX15" fmla="*/ 757238 w 757238"/>
                <a:gd name="connsiteY15" fmla="*/ 2366962 h 2995612"/>
                <a:gd name="connsiteX0" fmla="*/ 671513 w 757238"/>
                <a:gd name="connsiteY0" fmla="*/ 4762 h 2995612"/>
                <a:gd name="connsiteX1" fmla="*/ 347663 w 757238"/>
                <a:gd name="connsiteY1" fmla="*/ 0 h 2995612"/>
                <a:gd name="connsiteX2" fmla="*/ 0 w 757238"/>
                <a:gd name="connsiteY2" fmla="*/ 423862 h 2995612"/>
                <a:gd name="connsiteX3" fmla="*/ 0 w 757238"/>
                <a:gd name="connsiteY3" fmla="*/ 619125 h 2995612"/>
                <a:gd name="connsiteX4" fmla="*/ 142875 w 757238"/>
                <a:gd name="connsiteY4" fmla="*/ 742950 h 2995612"/>
                <a:gd name="connsiteX5" fmla="*/ 142875 w 757238"/>
                <a:gd name="connsiteY5" fmla="*/ 795337 h 2995612"/>
                <a:gd name="connsiteX6" fmla="*/ 133350 w 757238"/>
                <a:gd name="connsiteY6" fmla="*/ 1443037 h 2995612"/>
                <a:gd name="connsiteX7" fmla="*/ 333375 w 757238"/>
                <a:gd name="connsiteY7" fmla="*/ 1538287 h 2995612"/>
                <a:gd name="connsiteX8" fmla="*/ 138113 w 757238"/>
                <a:gd name="connsiteY8" fmla="*/ 1919287 h 2995612"/>
                <a:gd name="connsiteX9" fmla="*/ 685800 w 757238"/>
                <a:gd name="connsiteY9" fmla="*/ 1985962 h 2995612"/>
                <a:gd name="connsiteX10" fmla="*/ 614363 w 757238"/>
                <a:gd name="connsiteY10" fmla="*/ 2147887 h 2995612"/>
                <a:gd name="connsiteX11" fmla="*/ 471488 w 757238"/>
                <a:gd name="connsiteY11" fmla="*/ 2276474 h 2995612"/>
                <a:gd name="connsiteX12" fmla="*/ 414337 w 757238"/>
                <a:gd name="connsiteY12" fmla="*/ 2847974 h 2995612"/>
                <a:gd name="connsiteX13" fmla="*/ 628651 w 757238"/>
                <a:gd name="connsiteY13" fmla="*/ 2995612 h 2995612"/>
                <a:gd name="connsiteX14" fmla="*/ 757237 w 757238"/>
                <a:gd name="connsiteY14" fmla="*/ 2681286 h 2995612"/>
                <a:gd name="connsiteX15" fmla="*/ 757238 w 757238"/>
                <a:gd name="connsiteY15" fmla="*/ 2366962 h 2995612"/>
                <a:gd name="connsiteX0" fmla="*/ 671513 w 757237"/>
                <a:gd name="connsiteY0" fmla="*/ 4763 h 2995613"/>
                <a:gd name="connsiteX1" fmla="*/ 347663 w 757237"/>
                <a:gd name="connsiteY1" fmla="*/ 1 h 2995613"/>
                <a:gd name="connsiteX2" fmla="*/ 0 w 757237"/>
                <a:gd name="connsiteY2" fmla="*/ 423863 h 2995613"/>
                <a:gd name="connsiteX3" fmla="*/ 0 w 757237"/>
                <a:gd name="connsiteY3" fmla="*/ 619126 h 2995613"/>
                <a:gd name="connsiteX4" fmla="*/ 142875 w 757237"/>
                <a:gd name="connsiteY4" fmla="*/ 742951 h 2995613"/>
                <a:gd name="connsiteX5" fmla="*/ 142875 w 757237"/>
                <a:gd name="connsiteY5" fmla="*/ 795338 h 2995613"/>
                <a:gd name="connsiteX6" fmla="*/ 133350 w 757237"/>
                <a:gd name="connsiteY6" fmla="*/ 1443038 h 2995613"/>
                <a:gd name="connsiteX7" fmla="*/ 333375 w 757237"/>
                <a:gd name="connsiteY7" fmla="*/ 1538288 h 2995613"/>
                <a:gd name="connsiteX8" fmla="*/ 138113 w 757237"/>
                <a:gd name="connsiteY8" fmla="*/ 1919288 h 2995613"/>
                <a:gd name="connsiteX9" fmla="*/ 685800 w 757237"/>
                <a:gd name="connsiteY9" fmla="*/ 1985963 h 2995613"/>
                <a:gd name="connsiteX10" fmla="*/ 614363 w 757237"/>
                <a:gd name="connsiteY10" fmla="*/ 2147888 h 2995613"/>
                <a:gd name="connsiteX11" fmla="*/ 471488 w 757237"/>
                <a:gd name="connsiteY11" fmla="*/ 2276475 h 2995613"/>
                <a:gd name="connsiteX12" fmla="*/ 414337 w 757237"/>
                <a:gd name="connsiteY12" fmla="*/ 2847975 h 2995613"/>
                <a:gd name="connsiteX13" fmla="*/ 628651 w 757237"/>
                <a:gd name="connsiteY13" fmla="*/ 2995613 h 2995613"/>
                <a:gd name="connsiteX14" fmla="*/ 757237 w 757237"/>
                <a:gd name="connsiteY14" fmla="*/ 2681287 h 2995613"/>
                <a:gd name="connsiteX15" fmla="*/ 681038 w 757237"/>
                <a:gd name="connsiteY15" fmla="*/ 0 h 299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57237" h="2995613">
                  <a:moveTo>
                    <a:pt x="671513" y="4763"/>
                  </a:moveTo>
                  <a:lnTo>
                    <a:pt x="347663" y="1"/>
                  </a:lnTo>
                  <a:lnTo>
                    <a:pt x="0" y="423863"/>
                  </a:lnTo>
                  <a:lnTo>
                    <a:pt x="0" y="619126"/>
                  </a:lnTo>
                  <a:lnTo>
                    <a:pt x="142875" y="742951"/>
                  </a:lnTo>
                  <a:lnTo>
                    <a:pt x="142875" y="795338"/>
                  </a:lnTo>
                  <a:lnTo>
                    <a:pt x="133350" y="1443038"/>
                  </a:lnTo>
                  <a:lnTo>
                    <a:pt x="333375" y="1538288"/>
                  </a:lnTo>
                  <a:lnTo>
                    <a:pt x="138113" y="1919288"/>
                  </a:lnTo>
                  <a:lnTo>
                    <a:pt x="685800" y="1985963"/>
                  </a:lnTo>
                  <a:lnTo>
                    <a:pt x="614363" y="2147888"/>
                  </a:lnTo>
                  <a:lnTo>
                    <a:pt x="471488" y="2276475"/>
                  </a:lnTo>
                  <a:lnTo>
                    <a:pt x="414337" y="2847975"/>
                  </a:lnTo>
                  <a:lnTo>
                    <a:pt x="628651" y="2995613"/>
                  </a:lnTo>
                  <a:lnTo>
                    <a:pt x="757237" y="2681287"/>
                  </a:lnTo>
                  <a:cubicBezTo>
                    <a:pt x="757237" y="2576512"/>
                    <a:pt x="681038" y="104775"/>
                    <a:pt x="681038" y="0"/>
                  </a:cubicBezTo>
                </a:path>
              </a:pathLst>
            </a:cu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8" name="Rectangle 6"/>
          <p:cNvSpPr>
            <a:spLocks noChangeArrowheads="1"/>
          </p:cNvSpPr>
          <p:nvPr/>
        </p:nvSpPr>
        <p:spPr bwMode="auto">
          <a:xfrm>
            <a:off x="9179844" y="6293524"/>
            <a:ext cx="2072407" cy="52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20000"/>
              </a:spcBef>
              <a:tabLst>
                <a:tab pos="581025" algn="l"/>
              </a:tabLst>
            </a:pPr>
            <a:r>
              <a:rPr lang="en-CA" altLang="en-US" sz="1200" i="1" dirty="0" smtClean="0"/>
              <a:t>CSA Z240.10.1-16</a:t>
            </a:r>
            <a:endParaRPr lang="en-CA" altLang="en-US" sz="1200" i="1" dirty="0"/>
          </a:p>
        </p:txBody>
      </p:sp>
      <p:sp>
        <p:nvSpPr>
          <p:cNvPr id="3" name="Rounded Rectangle 2"/>
          <p:cNvSpPr/>
          <p:nvPr/>
        </p:nvSpPr>
        <p:spPr>
          <a:xfrm>
            <a:off x="2649894" y="4572000"/>
            <a:ext cx="6791994" cy="15056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93" name="Group 9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94" name="Group 9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96" name="Group 9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36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Technical Requirements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r>
              <a:rPr lang="en-CA" dirty="0" smtClean="0"/>
              <a:t>1</a:t>
            </a:r>
            <a:fld id="{58E8C570-C08B-481B-BFD7-211B106B94CC}" type="slidenum">
              <a:rPr lang="en-CA" smtClean="0"/>
              <a:pPr/>
              <a:t>19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4 -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88636" y="1320973"/>
            <a:ext cx="9437603" cy="4808678"/>
          </a:xfrm>
        </p:spPr>
        <p:txBody>
          <a:bodyPr/>
          <a:lstStyle/>
          <a:p>
            <a:pPr marL="0" indent="0">
              <a:spcBef>
                <a:spcPct val="20000"/>
              </a:spcBef>
              <a:buClrTx/>
              <a:buSzTx/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</a:rPr>
              <a:t>Foundations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</a:endParaRPr>
          </a:p>
          <a:p>
            <a:pPr>
              <a:spcBef>
                <a:spcPts val="200"/>
              </a:spcBef>
              <a:buFont typeface="Times" panose="02020603050405020304" pitchFamily="18" charset="0"/>
              <a:buChar char="•"/>
            </a:pP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point-support surface foundations permitted where:</a:t>
            </a:r>
          </a:p>
          <a:p>
            <a:pPr marL="581025" lvl="1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CA" altLang="en-US" dirty="0" smtClean="0">
                <a:latin typeface="Arial" panose="020B0604020202020204" pitchFamily="34" charset="0"/>
              </a:rPr>
              <a:t>foundation </a:t>
            </a:r>
            <a:r>
              <a:rPr lang="en-CA" altLang="en-US" dirty="0">
                <a:latin typeface="Arial" panose="020B0604020202020204" pitchFamily="34" charset="0"/>
              </a:rPr>
              <a:t>complies with Z240.10.1 </a:t>
            </a:r>
            <a:r>
              <a:rPr lang="en-CA" altLang="en-US" i="1" dirty="0">
                <a:latin typeface="Arial" panose="020B0604020202020204" pitchFamily="34" charset="0"/>
              </a:rPr>
              <a:t>Site Preparation, </a:t>
            </a:r>
            <a:br>
              <a:rPr lang="en-CA" altLang="en-US" i="1" dirty="0">
                <a:latin typeface="Arial" panose="020B0604020202020204" pitchFamily="34" charset="0"/>
              </a:rPr>
            </a:br>
            <a:r>
              <a:rPr lang="en-CA" altLang="en-US" i="1" dirty="0">
                <a:latin typeface="Arial" panose="020B0604020202020204" pitchFamily="34" charset="0"/>
              </a:rPr>
              <a:t>Foundation and Anchorage of Manufactured </a:t>
            </a:r>
            <a:r>
              <a:rPr lang="en-CA" altLang="en-US" i="1" dirty="0" smtClean="0">
                <a:latin typeface="Arial" panose="020B0604020202020204" pitchFamily="34" charset="0"/>
              </a:rPr>
              <a:t>Homes </a:t>
            </a:r>
            <a:br>
              <a:rPr lang="en-CA" altLang="en-US" i="1" dirty="0" smtClean="0">
                <a:latin typeface="Arial" panose="020B0604020202020204" pitchFamily="34" charset="0"/>
              </a:rPr>
            </a:br>
            <a:r>
              <a:rPr lang="en-CA" altLang="en-US" sz="2200" dirty="0" smtClean="0">
                <a:latin typeface="Arial" panose="020B0604020202020204" pitchFamily="34" charset="0"/>
              </a:rPr>
              <a:t>[referenced in BCBC 9.15.1.3.]</a:t>
            </a:r>
          </a:p>
          <a:p>
            <a:pPr marL="352425" lvl="1" indent="0">
              <a:spcBef>
                <a:spcPts val="200"/>
              </a:spcBef>
              <a:buNone/>
            </a:pPr>
            <a:r>
              <a:rPr lang="en-US" altLang="en-US" sz="2200" b="1" dirty="0" smtClean="0">
                <a:latin typeface="Arial" panose="020B0604020202020204" pitchFamily="34" charset="0"/>
              </a:rPr>
              <a:t>AND</a:t>
            </a:r>
            <a:endParaRPr lang="en-CA" altLang="en-US" sz="2200" b="1" dirty="0">
              <a:latin typeface="Arial" panose="020B0604020202020204" pitchFamily="34" charset="0"/>
            </a:endParaRPr>
          </a:p>
          <a:p>
            <a:pPr marL="581025" lvl="1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CA" altLang="en-US" dirty="0" smtClean="0">
                <a:latin typeface="Arial" panose="020B0604020202020204" pitchFamily="34" charset="0"/>
              </a:rPr>
              <a:t>the building</a:t>
            </a:r>
          </a:p>
          <a:p>
            <a:pPr marL="1038225" lvl="2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CA" altLang="en-US" sz="2200" dirty="0">
                <a:latin typeface="Arial" panose="020B0604020202020204" pitchFamily="34" charset="0"/>
              </a:rPr>
              <a:t>i</a:t>
            </a:r>
            <a:r>
              <a:rPr lang="en-CA" altLang="en-US" sz="2200" dirty="0" smtClean="0">
                <a:latin typeface="Arial" panose="020B0604020202020204" pitchFamily="34" charset="0"/>
              </a:rPr>
              <a:t>s not on frost-susceptible soil [see BCBC Table 9.12.2.2.]</a:t>
            </a:r>
          </a:p>
          <a:p>
            <a:pPr marL="809625" lvl="2" indent="0">
              <a:spcBef>
                <a:spcPts val="200"/>
              </a:spcBef>
              <a:buNone/>
            </a:pPr>
            <a:r>
              <a:rPr lang="en-CA" altLang="en-US" sz="2200" b="1" dirty="0" smtClean="0">
                <a:latin typeface="Arial" panose="020B0604020202020204" pitchFamily="34" charset="0"/>
              </a:rPr>
              <a:t>OR</a:t>
            </a:r>
          </a:p>
          <a:p>
            <a:pPr marL="1038225" lvl="2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436688" algn="l"/>
              </a:tabLst>
            </a:pPr>
            <a:r>
              <a:rPr lang="en-CA" altLang="en-US" sz="2200" dirty="0" smtClean="0">
                <a:latin typeface="Arial" panose="020B0604020202020204" pitchFamily="34" charset="0"/>
              </a:rPr>
              <a:t> a) has no masonry AND </a:t>
            </a:r>
            <a:br>
              <a:rPr lang="en-CA" altLang="en-US" sz="2200" dirty="0" smtClean="0">
                <a:latin typeface="Arial" panose="020B0604020202020204" pitchFamily="34" charset="0"/>
              </a:rPr>
            </a:br>
            <a:r>
              <a:rPr lang="en-CA" altLang="en-US" sz="2200" dirty="0" smtClean="0">
                <a:latin typeface="Arial" panose="020B0604020202020204" pitchFamily="34" charset="0"/>
              </a:rPr>
              <a:t> b)	passes </a:t>
            </a:r>
            <a:r>
              <a:rPr lang="en-CA" altLang="en-US" sz="2200" dirty="0">
                <a:latin typeface="Arial" panose="020B0604020202020204" pitchFamily="34" charset="0"/>
              </a:rPr>
              <a:t>the deformation </a:t>
            </a:r>
            <a:r>
              <a:rPr lang="en-CA" altLang="en-US" sz="2200" dirty="0" smtClean="0">
                <a:latin typeface="Arial" panose="020B0604020202020204" pitchFamily="34" charset="0"/>
              </a:rPr>
              <a:t>resistance test </a:t>
            </a:r>
            <a:r>
              <a:rPr lang="en-CA" altLang="en-US" sz="2200" dirty="0">
                <a:latin typeface="Arial" panose="020B0604020202020204" pitchFamily="34" charset="0"/>
              </a:rPr>
              <a:t>in </a:t>
            </a:r>
            <a:r>
              <a:rPr lang="en-CA" altLang="en-US" sz="2200" dirty="0" smtClean="0">
                <a:latin typeface="Arial" panose="020B0604020202020204" pitchFamily="34" charset="0"/>
              </a:rPr>
              <a:t/>
            </a:r>
            <a:br>
              <a:rPr lang="en-CA" altLang="en-US" sz="2200" dirty="0" smtClean="0">
                <a:latin typeface="Arial" panose="020B0604020202020204" pitchFamily="34" charset="0"/>
              </a:rPr>
            </a:br>
            <a:r>
              <a:rPr lang="en-CA" altLang="en-US" sz="2200" dirty="0" smtClean="0">
                <a:latin typeface="Arial" panose="020B0604020202020204" pitchFamily="34" charset="0"/>
              </a:rPr>
              <a:t>	Z240.2.1 </a:t>
            </a:r>
            <a:r>
              <a:rPr lang="en-CA" altLang="en-US" sz="2200" i="1" dirty="0">
                <a:latin typeface="Arial" panose="020B0604020202020204" pitchFamily="34" charset="0"/>
              </a:rPr>
              <a:t>Technical Requirements </a:t>
            </a:r>
            <a:r>
              <a:rPr lang="en-CA" altLang="en-US" sz="2200" i="1" dirty="0" smtClean="0">
                <a:latin typeface="Arial" panose="020B0604020202020204" pitchFamily="34" charset="0"/>
              </a:rPr>
              <a:t>for </a:t>
            </a:r>
            <a:r>
              <a:rPr lang="en-CA" altLang="en-US" sz="2200" i="1" dirty="0">
                <a:latin typeface="Arial" panose="020B0604020202020204" pitchFamily="34" charset="0"/>
              </a:rPr>
              <a:t>Manufactured </a:t>
            </a:r>
            <a:r>
              <a:rPr lang="en-CA" altLang="en-US" sz="2200" i="1" dirty="0" smtClean="0">
                <a:latin typeface="Arial" panose="020B0604020202020204" pitchFamily="34" charset="0"/>
              </a:rPr>
              <a:t>Homes</a:t>
            </a:r>
            <a:br>
              <a:rPr lang="en-CA" altLang="en-US" sz="2200" i="1" dirty="0" smtClean="0">
                <a:latin typeface="Arial" panose="020B0604020202020204" pitchFamily="34" charset="0"/>
              </a:rPr>
            </a:br>
            <a:r>
              <a:rPr lang="en-CA" altLang="en-US" sz="2200" dirty="0" smtClean="0">
                <a:latin typeface="Arial" panose="020B0604020202020204" pitchFamily="34" charset="0"/>
              </a:rPr>
              <a:t>[see BCBC 9.12.2.2.(6) and 9.15.1.3.]</a:t>
            </a:r>
            <a:endParaRPr lang="en-CA" altLang="en-US" sz="2200" i="1" dirty="0"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379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smtClean="0">
                <a:solidFill>
                  <a:srgbClr val="1B671F"/>
                </a:solidFill>
              </a:rPr>
              <a:t>Modules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249978" y="1479666"/>
            <a:ext cx="9685352" cy="420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CA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Who We Are – </a:t>
            </a: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CHBA-MOD </a:t>
            </a:r>
            <a:r>
              <a:rPr lang="en-CA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and </a:t>
            </a: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MHABC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Factory-Built Housing - Then and Now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The Industry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Technical Requirements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Facilitating Compliance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Confirming Compliance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Challenges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Take-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Aways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endParaRPr lang="en-CA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E79D76D-46DD-4A97-BB77-76D999EC6F14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28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4 -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64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Technical Requirements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20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4 2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88636" y="1320974"/>
            <a:ext cx="9437603" cy="4650618"/>
          </a:xfrm>
        </p:spPr>
        <p:txBody>
          <a:bodyPr/>
          <a:lstStyle/>
          <a:p>
            <a:pPr marL="0" indent="0">
              <a:spcBef>
                <a:spcPct val="20000"/>
              </a:spcBef>
              <a:buClrTx/>
              <a:buSzTx/>
              <a:buNone/>
            </a:pPr>
            <a:r>
              <a:rPr lang="en-CA" altLang="en-US" sz="3200" dirty="0" smtClean="0">
                <a:solidFill>
                  <a:srgbClr val="1B671F"/>
                </a:solidFill>
                <a:latin typeface="Arial" panose="020B0604020202020204" pitchFamily="34" charset="0"/>
              </a:rPr>
              <a:t>Anchorage</a:t>
            </a:r>
            <a:endParaRPr lang="en-CA" altLang="en-US" sz="3200" dirty="0">
              <a:solidFill>
                <a:srgbClr val="1B671F"/>
              </a:solidFill>
              <a:latin typeface="Arial" panose="020B0604020202020204" pitchFamily="34" charset="0"/>
            </a:endParaRPr>
          </a:p>
          <a:p>
            <a:pPr>
              <a:spcBef>
                <a:spcPts val="200"/>
              </a:spcBef>
              <a:buFont typeface="Times" panose="02020603050405020304" pitchFamily="18" charset="0"/>
              <a:buChar char="•"/>
            </a:pP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</a:rPr>
              <a:t>all buildings must be anchored against wind and earthquake loads unless this can be shown to be </a:t>
            </a: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unnecessary </a:t>
            </a:r>
            <a:r>
              <a:rPr lang="en-CA" altLang="en-US" sz="2200" dirty="0" smtClean="0">
                <a:solidFill>
                  <a:schemeClr val="tx1"/>
                </a:solidFill>
                <a:latin typeface="Arial" panose="020B0604020202020204" pitchFamily="34" charset="0"/>
              </a:rPr>
              <a:t>[ref. BCBC 9.23.6.1]</a:t>
            </a:r>
            <a:endParaRPr lang="en-CA" altLang="en-US" sz="2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ts val="200"/>
              </a:spcBef>
              <a:buFont typeface="Times" panose="02020603050405020304" pitchFamily="18" charset="0"/>
              <a:buChar char="•"/>
            </a:pP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</a:rPr>
              <a:t>Part 9 options:</a:t>
            </a:r>
          </a:p>
          <a:p>
            <a:pPr marL="509588" lvl="1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CA" altLang="en-US" dirty="0">
                <a:latin typeface="Arial" panose="020B0604020202020204" pitchFamily="34" charset="0"/>
              </a:rPr>
              <a:t>embedding floor joists in perimeter foundation [9.23.6.1</a:t>
            </a:r>
            <a:r>
              <a:rPr lang="en-CA" altLang="en-US" dirty="0" smtClean="0">
                <a:latin typeface="Arial" panose="020B0604020202020204" pitchFamily="34" charset="0"/>
              </a:rPr>
              <a:t>.(2)(a)]</a:t>
            </a:r>
            <a:endParaRPr lang="en-CA" altLang="en-US" dirty="0">
              <a:latin typeface="Arial" panose="020B0604020202020204" pitchFamily="34" charset="0"/>
            </a:endParaRPr>
          </a:p>
          <a:p>
            <a:pPr marL="509588" lvl="1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CA" altLang="en-US" dirty="0">
                <a:latin typeface="Arial" panose="020B0604020202020204" pitchFamily="34" charset="0"/>
              </a:rPr>
              <a:t>anchoring sill plate to perimeter foundation [9.23.6.1</a:t>
            </a:r>
            <a:r>
              <a:rPr lang="en-CA" altLang="en-US" dirty="0" smtClean="0">
                <a:latin typeface="Arial" panose="020B0604020202020204" pitchFamily="34" charset="0"/>
              </a:rPr>
              <a:t>.(2)(b)]</a:t>
            </a:r>
            <a:endParaRPr lang="en-CA" altLang="en-US" dirty="0">
              <a:latin typeface="Arial" panose="020B0604020202020204" pitchFamily="34" charset="0"/>
            </a:endParaRPr>
          </a:p>
          <a:p>
            <a:pPr marL="509588" lvl="1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CA" altLang="en-US" dirty="0">
                <a:latin typeface="Arial" panose="020B0604020202020204" pitchFamily="34" charset="0"/>
              </a:rPr>
              <a:t>anchoring in compliance with </a:t>
            </a:r>
            <a:r>
              <a:rPr lang="en-CA" altLang="en-US" dirty="0" smtClean="0">
                <a:latin typeface="Arial" panose="020B0604020202020204" pitchFamily="34" charset="0"/>
              </a:rPr>
              <a:t>Z240.10.1 </a:t>
            </a:r>
            <a:r>
              <a:rPr lang="en-CA" altLang="en-US" i="1" dirty="0" smtClean="0">
                <a:latin typeface="Arial" panose="020B0604020202020204" pitchFamily="34" charset="0"/>
              </a:rPr>
              <a:t>Site </a:t>
            </a:r>
            <a:r>
              <a:rPr lang="en-CA" altLang="en-US" i="1" dirty="0">
                <a:latin typeface="Arial" panose="020B0604020202020204" pitchFamily="34" charset="0"/>
              </a:rPr>
              <a:t>Preparation, </a:t>
            </a:r>
            <a:br>
              <a:rPr lang="en-CA" altLang="en-US" i="1" dirty="0">
                <a:latin typeface="Arial" panose="020B0604020202020204" pitchFamily="34" charset="0"/>
              </a:rPr>
            </a:br>
            <a:r>
              <a:rPr lang="en-CA" altLang="en-US" i="1" dirty="0">
                <a:latin typeface="Arial" panose="020B0604020202020204" pitchFamily="34" charset="0"/>
              </a:rPr>
              <a:t>Foundation and Anchorage of Manufactured Homes </a:t>
            </a:r>
            <a:r>
              <a:rPr lang="en-CA" altLang="en-US" dirty="0" smtClean="0">
                <a:latin typeface="Arial" panose="020B0604020202020204" pitchFamily="34" charset="0"/>
              </a:rPr>
              <a:t/>
            </a:r>
            <a:br>
              <a:rPr lang="en-CA" altLang="en-US" dirty="0" smtClean="0">
                <a:latin typeface="Arial" panose="020B0604020202020204" pitchFamily="34" charset="0"/>
              </a:rPr>
            </a:br>
            <a:r>
              <a:rPr lang="en-CA" altLang="en-US" sz="2200" dirty="0" smtClean="0">
                <a:latin typeface="Arial" panose="020B0604020202020204" pitchFamily="34" charset="0"/>
              </a:rPr>
              <a:t>[BCBC 9.23.6.3</a:t>
            </a:r>
            <a:r>
              <a:rPr lang="en-CA" altLang="en-US" sz="2200" dirty="0">
                <a:latin typeface="Arial" panose="020B0604020202020204" pitchFamily="34" charset="0"/>
              </a:rPr>
              <a:t>.]</a:t>
            </a:r>
            <a:r>
              <a:rPr lang="en-CA" altLang="en-US" dirty="0">
                <a:latin typeface="Arial" panose="020B0604020202020204" pitchFamily="34" charset="0"/>
              </a:rPr>
              <a:t> where the building is</a:t>
            </a:r>
          </a:p>
          <a:p>
            <a:pPr marL="809625" lvl="2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CA" altLang="en-US" sz="2200" dirty="0">
                <a:latin typeface="Arial" panose="020B0604020202020204" pitchFamily="34" charset="0"/>
              </a:rPr>
              <a:t>not more than 4.3 m </a:t>
            </a:r>
            <a:r>
              <a:rPr lang="en-CA" altLang="en-US" sz="2200" dirty="0" smtClean="0">
                <a:latin typeface="Arial" panose="020B0604020202020204" pitchFamily="34" charset="0"/>
              </a:rPr>
              <a:t>wide (14’)-</a:t>
            </a:r>
            <a:endParaRPr lang="en-CA" altLang="en-US" sz="2200" dirty="0">
              <a:latin typeface="Arial" panose="020B0604020202020204" pitchFamily="34" charset="0"/>
            </a:endParaRPr>
          </a:p>
          <a:p>
            <a:pPr marL="809625" lvl="2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CA" altLang="en-US" sz="2200" dirty="0">
                <a:latin typeface="Arial" panose="020B0604020202020204" pitchFamily="34" charset="0"/>
              </a:rPr>
              <a:t>1 storey in building height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3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Technical Requirements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21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4 2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88636" y="1320974"/>
            <a:ext cx="9437603" cy="4650618"/>
          </a:xfrm>
        </p:spPr>
        <p:txBody>
          <a:bodyPr/>
          <a:lstStyle/>
          <a:p>
            <a:pPr marL="0" indent="0">
              <a:spcBef>
                <a:spcPct val="20000"/>
              </a:spcBef>
              <a:buClrTx/>
              <a:buSzTx/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</a:rPr>
              <a:t>Anchorage</a:t>
            </a:r>
            <a:endParaRPr lang="en-CA" altLang="en-US" dirty="0">
              <a:solidFill>
                <a:srgbClr val="1B671F"/>
              </a:solidFill>
              <a:latin typeface="Arial" panose="020B0604020202020204" pitchFamily="34" charset="0"/>
            </a:endParaRPr>
          </a:p>
          <a:p>
            <a:pPr>
              <a:spcBef>
                <a:spcPts val="200"/>
              </a:spcBef>
              <a:buFont typeface="Times" panose="02020603050405020304" pitchFamily="18" charset="0"/>
              <a:buChar char="•"/>
            </a:pPr>
            <a:r>
              <a:rPr lang="en-CA" altLang="en-US" sz="2600" dirty="0">
                <a:solidFill>
                  <a:srgbClr val="1B671F"/>
                </a:solidFill>
                <a:latin typeface="Arial" panose="020B0604020202020204" pitchFamily="34" charset="0"/>
              </a:rPr>
              <a:t>Z240.10.1 </a:t>
            </a:r>
            <a:r>
              <a:rPr lang="en-CA" altLang="en-US" sz="2600" i="1" dirty="0">
                <a:solidFill>
                  <a:srgbClr val="1B671F"/>
                </a:solidFill>
                <a:latin typeface="Arial" panose="020B0604020202020204" pitchFamily="34" charset="0"/>
              </a:rPr>
              <a:t>Site Preparation, </a:t>
            </a:r>
            <a:r>
              <a:rPr lang="en-CA" altLang="en-US" sz="2600" i="1" dirty="0" smtClean="0">
                <a:solidFill>
                  <a:srgbClr val="1B671F"/>
                </a:solidFill>
                <a:latin typeface="Arial" panose="020B0604020202020204" pitchFamily="34" charset="0"/>
              </a:rPr>
              <a:t>Foundation </a:t>
            </a:r>
            <a:r>
              <a:rPr lang="en-CA" altLang="en-US" sz="2600" i="1" dirty="0">
                <a:solidFill>
                  <a:srgbClr val="1B671F"/>
                </a:solidFill>
                <a:latin typeface="Arial" panose="020B0604020202020204" pitchFamily="34" charset="0"/>
              </a:rPr>
              <a:t>and Anchorage of Manufactured </a:t>
            </a:r>
            <a:r>
              <a:rPr lang="en-CA" altLang="en-US" sz="2600" i="1" dirty="0" smtClean="0">
                <a:solidFill>
                  <a:srgbClr val="1B671F"/>
                </a:solidFill>
                <a:latin typeface="Arial" panose="020B0604020202020204" pitchFamily="34" charset="0"/>
              </a:rPr>
              <a:t>Homes</a:t>
            </a:r>
            <a:r>
              <a:rPr lang="en-CA" altLang="en-US" i="1" dirty="0" smtClean="0">
                <a:solidFill>
                  <a:srgbClr val="1B671F"/>
                </a:solidFill>
                <a:latin typeface="Arial" panose="020B0604020202020204" pitchFamily="34" charset="0"/>
              </a:rPr>
              <a:t> </a:t>
            </a:r>
            <a:r>
              <a:rPr lang="en-CA" altLang="en-US" sz="2200" dirty="0">
                <a:solidFill>
                  <a:schemeClr val="tx1"/>
                </a:solidFill>
                <a:latin typeface="Arial" panose="020B0604020202020204" pitchFamily="34" charset="0"/>
              </a:rPr>
              <a:t>[BCBC 9.23.6.3.]</a:t>
            </a:r>
          </a:p>
          <a:p>
            <a:pPr marL="690563" lvl="1" indent="-409575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CA" altLang="en-US" dirty="0" smtClean="0">
                <a:latin typeface="Arial" panose="020B0604020202020204" pitchFamily="34" charset="0"/>
              </a:rPr>
              <a:t>where anchorage is required depending on resistance to overturning and pier toppling due to wind</a:t>
            </a:r>
          </a:p>
          <a:p>
            <a:pPr marL="690563" lvl="1" indent="-409575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US" altLang="en-US" dirty="0" smtClean="0">
                <a:latin typeface="Arial" panose="020B0604020202020204" pitchFamily="34" charset="0"/>
              </a:rPr>
              <a:t>minimum pull-out resistance</a:t>
            </a:r>
          </a:p>
          <a:p>
            <a:pPr marL="966788" lvl="2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US" altLang="en-US" dirty="0" smtClean="0">
                <a:latin typeface="Arial" panose="020B0604020202020204" pitchFamily="34" charset="0"/>
              </a:rPr>
              <a:t>determined by engineering</a:t>
            </a:r>
          </a:p>
          <a:p>
            <a:pPr marL="738188" lvl="2" indent="0">
              <a:spcBef>
                <a:spcPts val="200"/>
              </a:spcBef>
              <a:buNone/>
              <a:tabLst>
                <a:tab pos="1319213" algn="l"/>
              </a:tabLst>
            </a:pPr>
            <a:r>
              <a:rPr lang="en-US" altLang="en-US" dirty="0" smtClean="0">
                <a:latin typeface="Arial" panose="020B0604020202020204" pitchFamily="34" charset="0"/>
              </a:rPr>
              <a:t>OR</a:t>
            </a:r>
          </a:p>
          <a:p>
            <a:pPr marL="966788" lvl="2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US" altLang="en-US" dirty="0" smtClean="0">
                <a:latin typeface="Arial" panose="020B0604020202020204" pitchFamily="34" charset="0"/>
              </a:rPr>
              <a:t>two deemed to comply solutions</a:t>
            </a:r>
          </a:p>
          <a:p>
            <a:pPr marL="690563" lvl="1" indent="-409575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US" altLang="en-US" dirty="0" smtClean="0">
                <a:latin typeface="Arial" panose="020B0604020202020204" pitchFamily="34" charset="0"/>
              </a:rPr>
              <a:t>minimum installation depth</a:t>
            </a:r>
          </a:p>
          <a:p>
            <a:pPr marL="690563" lvl="1" indent="-409575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US" altLang="en-US" dirty="0" smtClean="0">
                <a:latin typeface="Arial" panose="020B0604020202020204" pitchFamily="34" charset="0"/>
              </a:rPr>
              <a:t>maximum spacing</a:t>
            </a:r>
          </a:p>
          <a:p>
            <a:pPr marL="690563" lvl="1" indent="-409575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US" altLang="en-US" dirty="0">
                <a:latin typeface="Arial" panose="020B0604020202020204" pitchFamily="34" charset="0"/>
              </a:rPr>
              <a:t>where means of adjustment is required</a:t>
            </a:r>
          </a:p>
          <a:p>
            <a:pPr marL="509588" lvl="1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 marL="509588" lvl="1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endParaRPr lang="en-CA" altLang="en-US" dirty="0"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86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Technical Requirements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22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4 2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88636" y="1320974"/>
            <a:ext cx="9437603" cy="4650618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CA" altLang="en-US" dirty="0" smtClean="0">
                <a:solidFill>
                  <a:srgbClr val="1B671F"/>
                </a:solidFill>
                <a:latin typeface="Arial" panose="020B0604020202020204" pitchFamily="34" charset="0"/>
              </a:rPr>
              <a:t>Z240.10.1-16 </a:t>
            </a:r>
            <a:r>
              <a:rPr lang="en-CA" altLang="en-US" i="1" dirty="0" smtClean="0">
                <a:solidFill>
                  <a:srgbClr val="1B671F"/>
                </a:solidFill>
                <a:latin typeface="Arial" panose="020B0604020202020204" pitchFamily="34" charset="0"/>
              </a:rPr>
              <a:t>Site </a:t>
            </a:r>
            <a:r>
              <a:rPr lang="en-CA" altLang="en-US" i="1" dirty="0">
                <a:solidFill>
                  <a:srgbClr val="1B671F"/>
                </a:solidFill>
                <a:latin typeface="Arial" panose="020B0604020202020204" pitchFamily="34" charset="0"/>
              </a:rPr>
              <a:t>Preparation, </a:t>
            </a:r>
            <a:br>
              <a:rPr lang="en-CA" altLang="en-US" i="1" dirty="0">
                <a:solidFill>
                  <a:srgbClr val="1B671F"/>
                </a:solidFill>
                <a:latin typeface="Arial" panose="020B0604020202020204" pitchFamily="34" charset="0"/>
              </a:rPr>
            </a:br>
            <a:r>
              <a:rPr lang="en-CA" altLang="en-US" i="1" dirty="0">
                <a:solidFill>
                  <a:srgbClr val="1B671F"/>
                </a:solidFill>
                <a:latin typeface="Arial" panose="020B0604020202020204" pitchFamily="34" charset="0"/>
              </a:rPr>
              <a:t>Foundation and</a:t>
            </a:r>
            <a:r>
              <a:rPr lang="en-CA" altLang="en-US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CA" altLang="en-US" i="1" strike="sngStrike" dirty="0">
                <a:solidFill>
                  <a:srgbClr val="FF0000"/>
                </a:solidFill>
                <a:latin typeface="Arial" panose="020B0604020202020204" pitchFamily="34" charset="0"/>
              </a:rPr>
              <a:t>Anchorage of Manufactured Homes </a:t>
            </a:r>
            <a:r>
              <a:rPr lang="en-CA" altLang="en-US" i="1" u="sng" dirty="0">
                <a:solidFill>
                  <a:srgbClr val="268321"/>
                </a:solidFill>
                <a:latin typeface="Arial" panose="020B0604020202020204" pitchFamily="34" charset="0"/>
              </a:rPr>
              <a:t>Installation of </a:t>
            </a:r>
            <a:r>
              <a:rPr lang="en-CA" altLang="en-US" i="1" u="sng" dirty="0" smtClean="0">
                <a:solidFill>
                  <a:srgbClr val="268321"/>
                </a:solidFill>
                <a:latin typeface="Arial" panose="020B0604020202020204" pitchFamily="34" charset="0"/>
              </a:rPr>
              <a:t>Buildings</a:t>
            </a:r>
            <a:r>
              <a:rPr lang="en-CA" altLang="en-US" sz="22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en-CA" altLang="en-US" sz="2200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79400" indent="-279400">
              <a:spcBef>
                <a:spcPts val="200"/>
              </a:spcBef>
            </a:pP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Application</a:t>
            </a:r>
          </a:p>
          <a:p>
            <a:pPr marL="509588" lvl="1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CA" altLang="en-US" dirty="0" smtClean="0">
                <a:latin typeface="Arial" panose="020B0604020202020204" pitchFamily="34" charset="0"/>
              </a:rPr>
              <a:t>site </a:t>
            </a:r>
            <a:r>
              <a:rPr lang="en-CA" altLang="en-US" dirty="0">
                <a:latin typeface="Arial" panose="020B0604020202020204" pitchFamily="34" charset="0"/>
              </a:rPr>
              <a:t>preparation and skirting apply to all buildings on surface foundations</a:t>
            </a:r>
          </a:p>
          <a:p>
            <a:pPr marL="509588" lvl="1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CA" altLang="en-US" dirty="0">
                <a:latin typeface="Arial" panose="020B0604020202020204" pitchFamily="34" charset="0"/>
              </a:rPr>
              <a:t>stitching applies to all multi-module buildings</a:t>
            </a:r>
          </a:p>
          <a:p>
            <a:pPr marL="509588" lvl="1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CA" altLang="en-US" dirty="0">
                <a:latin typeface="Arial" panose="020B0604020202020204" pitchFamily="34" charset="0"/>
              </a:rPr>
              <a:t>foundation requirements apply where – </a:t>
            </a:r>
            <a:br>
              <a:rPr lang="en-CA" altLang="en-US" dirty="0">
                <a:latin typeface="Arial" panose="020B0604020202020204" pitchFamily="34" charset="0"/>
              </a:rPr>
            </a:br>
            <a:r>
              <a:rPr lang="en-CA" altLang="en-US" sz="2200" dirty="0">
                <a:latin typeface="Arial" panose="020B0604020202020204" pitchFamily="34" charset="0"/>
              </a:rPr>
              <a:t>- the building is 1 storey</a:t>
            </a:r>
            <a:br>
              <a:rPr lang="en-CA" altLang="en-US" sz="2200" dirty="0">
                <a:latin typeface="Arial" panose="020B0604020202020204" pitchFamily="34" charset="0"/>
              </a:rPr>
            </a:br>
            <a:r>
              <a:rPr lang="en-CA" altLang="en-US" sz="2200" dirty="0">
                <a:latin typeface="Arial" panose="020B0604020202020204" pitchFamily="34" charset="0"/>
              </a:rPr>
              <a:t>- no masonry, heavy roofing, or concrete floor topping</a:t>
            </a:r>
            <a:br>
              <a:rPr lang="en-CA" altLang="en-US" sz="2200" dirty="0">
                <a:latin typeface="Arial" panose="020B0604020202020204" pitchFamily="34" charset="0"/>
              </a:rPr>
            </a:br>
            <a:r>
              <a:rPr lang="en-CA" altLang="en-US" sz="2200" dirty="0">
                <a:latin typeface="Arial" panose="020B0604020202020204" pitchFamily="34" charset="0"/>
              </a:rPr>
              <a:t>- uniformly distributed live floor load </a:t>
            </a:r>
            <a:r>
              <a:rPr lang="en-CA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≤ 2.4 </a:t>
            </a:r>
            <a:r>
              <a:rPr lang="en-CA" alt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kPa</a:t>
            </a:r>
            <a:endParaRPr lang="en-CA" alt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0988" lvl="1" indent="0">
              <a:spcBef>
                <a:spcPts val="200"/>
              </a:spcBef>
              <a:buNone/>
              <a:tabLst>
                <a:tab pos="1319213" algn="l"/>
              </a:tabLst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(limits to application of anchorage requirements </a:t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specified in the BCBC)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30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Technical Requirements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23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mtClean="0"/>
              <a:t>4 2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88636" y="1320974"/>
            <a:ext cx="9437603" cy="4990926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CA" altLang="en-US" sz="3200" dirty="0" smtClean="0">
                <a:solidFill>
                  <a:srgbClr val="1B671F"/>
                </a:solidFill>
                <a:latin typeface="Arial" panose="020B0604020202020204" pitchFamily="34" charset="0"/>
              </a:rPr>
              <a:t>Z240.10.1-16</a:t>
            </a:r>
            <a:endParaRPr lang="en-CA" altLang="en-US" sz="3200" dirty="0">
              <a:solidFill>
                <a:srgbClr val="1B671F"/>
              </a:solidFill>
              <a:latin typeface="Arial" panose="020B0604020202020204" pitchFamily="34" charset="0"/>
            </a:endParaRPr>
          </a:p>
          <a:p>
            <a:pPr marL="279400" indent="-279400">
              <a:spcBef>
                <a:spcPts val="200"/>
              </a:spcBef>
            </a:pP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Technical</a:t>
            </a:r>
            <a:endParaRPr lang="en-CA" altLang="en-US" sz="2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509588" lvl="1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Tables for minimum pier footing areas for </a:t>
            </a:r>
            <a:b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buildings weighing not </a:t>
            </a: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more than 1.9 kg/m</a:t>
            </a:r>
            <a:r>
              <a:rPr lang="en-CA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 depending on - </a:t>
            </a: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soil bearing pressure</a:t>
            </a:r>
            <a:br>
              <a:rPr lang="en-CA" alt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snow load</a:t>
            </a:r>
            <a:br>
              <a:rPr lang="en-CA" alt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tributary area supported </a:t>
            </a:r>
          </a:p>
          <a:p>
            <a:pPr marL="509588" lvl="1">
              <a:spcBef>
                <a:spcPts val="200"/>
              </a:spcBef>
              <a:buFont typeface="Arial" panose="020B0604020202020204" pitchFamily="34" charset="0"/>
              <a:buChar char="−"/>
              <a:tabLst>
                <a:tab pos="1319213" algn="l"/>
              </a:tabLst>
            </a:pPr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calculation and Tables </a:t>
            </a: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resistance to </a:t>
            </a: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overturning </a:t>
            </a:r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due to wind depending on:</a:t>
            </a: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CA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building </a:t>
            </a:r>
            <a:r>
              <a:rPr lang="en-CA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br>
              <a:rPr lang="en-CA" alt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CA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building width</a:t>
            </a:r>
            <a:br>
              <a:rPr lang="en-CA" alt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CA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spacing </a:t>
            </a:r>
            <a:r>
              <a:rPr lang="en-CA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between supporting </a:t>
            </a:r>
            <a:r>
              <a:rPr lang="en-CA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beams</a:t>
            </a:r>
            <a:br>
              <a:rPr lang="en-CA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- 1-in-50 hourly wind pressure</a:t>
            </a:r>
            <a:br>
              <a:rPr lang="en-CA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C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updated </a:t>
            </a: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wind exposure factors consistent with </a:t>
            </a:r>
            <a:r>
              <a:rPr lang="en-C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NBC Part 4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58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2249978" y="123541"/>
            <a:ext cx="7976931" cy="6549251"/>
            <a:chOff x="993975" y="306421"/>
            <a:chExt cx="7976931" cy="6549251"/>
          </a:xfrm>
        </p:grpSpPr>
        <p:pic>
          <p:nvPicPr>
            <p:cNvPr id="89" name="Picture 6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5213" b="4985"/>
            <a:stretch/>
          </p:blipFill>
          <p:spPr bwMode="auto">
            <a:xfrm>
              <a:off x="1333443" y="329185"/>
              <a:ext cx="7637463" cy="6492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" name="Rectangle 89"/>
            <p:cNvSpPr/>
            <p:nvPr/>
          </p:nvSpPr>
          <p:spPr bwMode="auto">
            <a:xfrm>
              <a:off x="993975" y="306421"/>
              <a:ext cx="7933386" cy="6549251"/>
            </a:xfrm>
            <a:prstGeom prst="rect">
              <a:avLst/>
            </a:prstGeom>
            <a:gradFill flip="none" rotWithShape="1">
              <a:gsLst>
                <a:gs pos="15000">
                  <a:schemeClr val="bg1">
                    <a:alpha val="95000"/>
                  </a:schemeClr>
                </a:gs>
                <a:gs pos="55000">
                  <a:schemeClr val="bg1">
                    <a:alpha val="85000"/>
                  </a:schemeClr>
                </a:gs>
                <a:gs pos="100000">
                  <a:schemeClr val="bg1">
                    <a:shade val="100000"/>
                    <a:satMod val="115000"/>
                    <a:alpha val="70000"/>
                  </a:schemeClr>
                </a:gs>
              </a:gsLst>
              <a:lin ang="5400000" scaled="1"/>
              <a:tileRect/>
            </a:gra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CA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91" name="Rectangle 6"/>
            <p:cNvSpPr>
              <a:spLocks noChangeArrowheads="1"/>
            </p:cNvSpPr>
            <p:nvPr/>
          </p:nvSpPr>
          <p:spPr bwMode="auto">
            <a:xfrm>
              <a:off x="7868631" y="4349936"/>
              <a:ext cx="550862" cy="347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buFont typeface="Times" charset="0"/>
                <a:buNone/>
              </a:pPr>
              <a:r>
                <a:rPr lang="en-CA" sz="1800" dirty="0">
                  <a:solidFill>
                    <a:srgbClr val="FF0000"/>
                  </a:solidFill>
                </a:rPr>
                <a:t>NL</a:t>
              </a:r>
              <a:endParaRPr lang="en-US" sz="1800" dirty="0">
                <a:solidFill>
                  <a:srgbClr val="FF0000"/>
                </a:solidFill>
              </a:endParaRPr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</p:txBody>
        </p:sp>
        <p:sp>
          <p:nvSpPr>
            <p:cNvPr id="92" name="Rectangle 6"/>
            <p:cNvSpPr>
              <a:spLocks noChangeArrowheads="1"/>
            </p:cNvSpPr>
            <p:nvPr/>
          </p:nvSpPr>
          <p:spPr bwMode="auto">
            <a:xfrm>
              <a:off x="7802674" y="5381291"/>
              <a:ext cx="550862" cy="347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buFont typeface="Times" charset="0"/>
                <a:buNone/>
              </a:pPr>
              <a:r>
                <a:rPr lang="en-CA" sz="1800" dirty="0">
                  <a:solidFill>
                    <a:srgbClr val="FF0000"/>
                  </a:solidFill>
                </a:rPr>
                <a:t>PE</a:t>
              </a:r>
              <a:endParaRPr lang="en-US" sz="1800" dirty="0">
                <a:solidFill>
                  <a:srgbClr val="FF0000"/>
                </a:solidFill>
              </a:endParaRPr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</p:txBody>
        </p:sp>
        <p:sp>
          <p:nvSpPr>
            <p:cNvPr id="93" name="Rectangle 6"/>
            <p:cNvSpPr>
              <a:spLocks noChangeArrowheads="1"/>
            </p:cNvSpPr>
            <p:nvPr/>
          </p:nvSpPr>
          <p:spPr bwMode="auto">
            <a:xfrm>
              <a:off x="7884312" y="5823184"/>
              <a:ext cx="550863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buFont typeface="Times" charset="0"/>
                <a:buNone/>
              </a:pPr>
              <a:r>
                <a:rPr lang="en-CA" sz="1800" dirty="0">
                  <a:solidFill>
                    <a:srgbClr val="FF0000"/>
                  </a:solidFill>
                </a:rPr>
                <a:t>NS</a:t>
              </a:r>
              <a:endParaRPr lang="en-US" sz="1800" dirty="0">
                <a:solidFill>
                  <a:srgbClr val="FF0000"/>
                </a:solidFill>
              </a:endParaRPr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</p:txBody>
        </p:sp>
        <p:sp>
          <p:nvSpPr>
            <p:cNvPr id="94" name="Rectangle 6"/>
            <p:cNvSpPr>
              <a:spLocks noChangeArrowheads="1"/>
            </p:cNvSpPr>
            <p:nvPr/>
          </p:nvSpPr>
          <p:spPr bwMode="auto">
            <a:xfrm>
              <a:off x="7303353" y="5648559"/>
              <a:ext cx="550862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buFont typeface="Times" charset="0"/>
                <a:buNone/>
              </a:pPr>
              <a:r>
                <a:rPr lang="en-CA" sz="1800" dirty="0">
                  <a:solidFill>
                    <a:srgbClr val="FF0000"/>
                  </a:solidFill>
                </a:rPr>
                <a:t>NB</a:t>
              </a:r>
              <a:endParaRPr lang="en-US" sz="1800" dirty="0">
                <a:solidFill>
                  <a:srgbClr val="FF0000"/>
                </a:solidFill>
              </a:endParaRPr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</p:txBody>
        </p:sp>
        <p:sp>
          <p:nvSpPr>
            <p:cNvPr id="95" name="Rectangle 6"/>
            <p:cNvSpPr>
              <a:spLocks noChangeArrowheads="1"/>
            </p:cNvSpPr>
            <p:nvPr/>
          </p:nvSpPr>
          <p:spPr bwMode="auto">
            <a:xfrm>
              <a:off x="6415638" y="5201044"/>
              <a:ext cx="587375" cy="347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buFont typeface="Times" charset="0"/>
                <a:buNone/>
              </a:pPr>
              <a:r>
                <a:rPr lang="en-CA" sz="1800" dirty="0">
                  <a:solidFill>
                    <a:srgbClr val="FF0000"/>
                  </a:solidFill>
                </a:rPr>
                <a:t>QC</a:t>
              </a:r>
              <a:endParaRPr lang="en-US" sz="1800" dirty="0">
                <a:solidFill>
                  <a:srgbClr val="FF0000"/>
                </a:solidFill>
              </a:endParaRPr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</p:txBody>
        </p:sp>
        <p:sp>
          <p:nvSpPr>
            <p:cNvPr id="96" name="Rectangle 6"/>
            <p:cNvSpPr>
              <a:spLocks noChangeArrowheads="1"/>
            </p:cNvSpPr>
            <p:nvPr/>
          </p:nvSpPr>
          <p:spPr bwMode="auto">
            <a:xfrm>
              <a:off x="5357591" y="5335269"/>
              <a:ext cx="550863" cy="347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buFont typeface="Times" charset="0"/>
                <a:buNone/>
              </a:pPr>
              <a:r>
                <a:rPr lang="en-CA" sz="1800" dirty="0">
                  <a:solidFill>
                    <a:srgbClr val="FF0000"/>
                  </a:solidFill>
                </a:rPr>
                <a:t>ON</a:t>
              </a:r>
              <a:endParaRPr lang="en-US" sz="1800" dirty="0">
                <a:solidFill>
                  <a:srgbClr val="FF0000"/>
                </a:solidFill>
              </a:endParaRPr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</p:txBody>
        </p:sp>
        <p:sp>
          <p:nvSpPr>
            <p:cNvPr id="97" name="Rectangle 6"/>
            <p:cNvSpPr>
              <a:spLocks noChangeArrowheads="1"/>
            </p:cNvSpPr>
            <p:nvPr/>
          </p:nvSpPr>
          <p:spPr bwMode="auto">
            <a:xfrm>
              <a:off x="4304830" y="4957660"/>
              <a:ext cx="550862" cy="347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buFont typeface="Times" charset="0"/>
                <a:buNone/>
              </a:pPr>
              <a:r>
                <a:rPr lang="en-CA" sz="1800" dirty="0">
                  <a:solidFill>
                    <a:srgbClr val="FF0000"/>
                  </a:solidFill>
                </a:rPr>
                <a:t>MB</a:t>
              </a:r>
              <a:endParaRPr lang="en-US" sz="1800" dirty="0">
                <a:solidFill>
                  <a:srgbClr val="FF0000"/>
                </a:solidFill>
              </a:endParaRPr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</p:txBody>
        </p:sp>
        <p:sp>
          <p:nvSpPr>
            <p:cNvPr id="98" name="Rectangle 6"/>
            <p:cNvSpPr>
              <a:spLocks noChangeArrowheads="1"/>
            </p:cNvSpPr>
            <p:nvPr/>
          </p:nvSpPr>
          <p:spPr bwMode="auto">
            <a:xfrm>
              <a:off x="3597250" y="5192278"/>
              <a:ext cx="550863" cy="347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buFont typeface="Times" charset="0"/>
                <a:buNone/>
              </a:pPr>
              <a:r>
                <a:rPr lang="en-CA" sz="1800" dirty="0">
                  <a:solidFill>
                    <a:srgbClr val="FF0000"/>
                  </a:solidFill>
                </a:rPr>
                <a:t>SK</a:t>
              </a:r>
              <a:endParaRPr lang="en-US" sz="1800" dirty="0">
                <a:solidFill>
                  <a:srgbClr val="FF0000"/>
                </a:solidFill>
              </a:endParaRPr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</p:txBody>
        </p:sp>
        <p:sp>
          <p:nvSpPr>
            <p:cNvPr id="99" name="Rectangle 6"/>
            <p:cNvSpPr>
              <a:spLocks noChangeArrowheads="1"/>
            </p:cNvSpPr>
            <p:nvPr/>
          </p:nvSpPr>
          <p:spPr bwMode="auto">
            <a:xfrm>
              <a:off x="2912825" y="4623731"/>
              <a:ext cx="550862" cy="347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buFont typeface="Times" charset="0"/>
                <a:buNone/>
              </a:pPr>
              <a:r>
                <a:rPr lang="en-CA" sz="1800" dirty="0">
                  <a:solidFill>
                    <a:srgbClr val="FF0000"/>
                  </a:solidFill>
                </a:rPr>
                <a:t>AB</a:t>
              </a:r>
              <a:endParaRPr lang="en-US" sz="1800" dirty="0">
                <a:solidFill>
                  <a:srgbClr val="FF0000"/>
                </a:solidFill>
              </a:endParaRPr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</p:txBody>
        </p:sp>
        <p:sp>
          <p:nvSpPr>
            <p:cNvPr id="100" name="Rectangle 6"/>
            <p:cNvSpPr>
              <a:spLocks noChangeArrowheads="1"/>
            </p:cNvSpPr>
            <p:nvPr/>
          </p:nvSpPr>
          <p:spPr bwMode="auto">
            <a:xfrm>
              <a:off x="6444704" y="3090539"/>
              <a:ext cx="550862" cy="347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buFont typeface="Times" charset="0"/>
                <a:buNone/>
              </a:pPr>
              <a:r>
                <a:rPr lang="en-CA" sz="1800" dirty="0">
                  <a:solidFill>
                    <a:srgbClr val="FF0000"/>
                  </a:solidFill>
                </a:rPr>
                <a:t>NU</a:t>
              </a:r>
              <a:endParaRPr lang="en-US" sz="1800" dirty="0">
                <a:solidFill>
                  <a:srgbClr val="FF0000"/>
                </a:solidFill>
              </a:endParaRPr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1574784" y="3458247"/>
              <a:ext cx="1433512" cy="2162175"/>
              <a:chOff x="1576388" y="3138487"/>
              <a:chExt cx="1433512" cy="2162175"/>
            </a:xfrm>
          </p:grpSpPr>
          <p:sp>
            <p:nvSpPr>
              <p:cNvPr id="118" name="Freeform 117"/>
              <p:cNvSpPr/>
              <p:nvPr/>
            </p:nvSpPr>
            <p:spPr bwMode="auto">
              <a:xfrm>
                <a:off x="1576388" y="4057650"/>
                <a:ext cx="133350" cy="352425"/>
              </a:xfrm>
              <a:custGeom>
                <a:avLst/>
                <a:gdLst>
                  <a:gd name="connsiteX0" fmla="*/ 61912 w 133350"/>
                  <a:gd name="connsiteY0" fmla="*/ 352425 h 352425"/>
                  <a:gd name="connsiteX1" fmla="*/ 76200 w 133350"/>
                  <a:gd name="connsiteY1" fmla="*/ 300038 h 352425"/>
                  <a:gd name="connsiteX2" fmla="*/ 71437 w 133350"/>
                  <a:gd name="connsiteY2" fmla="*/ 276225 h 352425"/>
                  <a:gd name="connsiteX3" fmla="*/ 57150 w 133350"/>
                  <a:gd name="connsiteY3" fmla="*/ 261938 h 352425"/>
                  <a:gd name="connsiteX4" fmla="*/ 61912 w 133350"/>
                  <a:gd name="connsiteY4" fmla="*/ 238125 h 352425"/>
                  <a:gd name="connsiteX5" fmla="*/ 52387 w 133350"/>
                  <a:gd name="connsiteY5" fmla="*/ 219075 h 352425"/>
                  <a:gd name="connsiteX6" fmla="*/ 66675 w 133350"/>
                  <a:gd name="connsiteY6" fmla="*/ 200025 h 352425"/>
                  <a:gd name="connsiteX7" fmla="*/ 85725 w 133350"/>
                  <a:gd name="connsiteY7" fmla="*/ 176213 h 352425"/>
                  <a:gd name="connsiteX8" fmla="*/ 61912 w 133350"/>
                  <a:gd name="connsiteY8" fmla="*/ 166688 h 352425"/>
                  <a:gd name="connsiteX9" fmla="*/ 61912 w 133350"/>
                  <a:gd name="connsiteY9" fmla="*/ 166688 h 352425"/>
                  <a:gd name="connsiteX10" fmla="*/ 71437 w 133350"/>
                  <a:gd name="connsiteY10" fmla="*/ 114300 h 352425"/>
                  <a:gd name="connsiteX11" fmla="*/ 90487 w 133350"/>
                  <a:gd name="connsiteY11" fmla="*/ 76200 h 352425"/>
                  <a:gd name="connsiteX12" fmla="*/ 100012 w 133350"/>
                  <a:gd name="connsiteY12" fmla="*/ 66675 h 352425"/>
                  <a:gd name="connsiteX13" fmla="*/ 133350 w 133350"/>
                  <a:gd name="connsiteY13" fmla="*/ 38100 h 352425"/>
                  <a:gd name="connsiteX14" fmla="*/ 109537 w 133350"/>
                  <a:gd name="connsiteY14" fmla="*/ 38100 h 352425"/>
                  <a:gd name="connsiteX15" fmla="*/ 100012 w 133350"/>
                  <a:gd name="connsiteY15" fmla="*/ 38100 h 352425"/>
                  <a:gd name="connsiteX16" fmla="*/ 52387 w 133350"/>
                  <a:gd name="connsiteY16" fmla="*/ 9525 h 352425"/>
                  <a:gd name="connsiteX17" fmla="*/ 38100 w 133350"/>
                  <a:gd name="connsiteY17" fmla="*/ 0 h 352425"/>
                  <a:gd name="connsiteX18" fmla="*/ 38100 w 133350"/>
                  <a:gd name="connsiteY18" fmla="*/ 0 h 352425"/>
                  <a:gd name="connsiteX19" fmla="*/ 19050 w 133350"/>
                  <a:gd name="connsiteY19" fmla="*/ 4763 h 352425"/>
                  <a:gd name="connsiteX20" fmla="*/ 4762 w 133350"/>
                  <a:gd name="connsiteY20" fmla="*/ 28575 h 352425"/>
                  <a:gd name="connsiteX21" fmla="*/ 4762 w 133350"/>
                  <a:gd name="connsiteY21" fmla="*/ 28575 h 352425"/>
                  <a:gd name="connsiteX22" fmla="*/ 0 w 133350"/>
                  <a:gd name="connsiteY22" fmla="*/ 90488 h 352425"/>
                  <a:gd name="connsiteX23" fmla="*/ 9525 w 133350"/>
                  <a:gd name="connsiteY23" fmla="*/ 119063 h 352425"/>
                  <a:gd name="connsiteX24" fmla="*/ 0 w 133350"/>
                  <a:gd name="connsiteY24" fmla="*/ 152400 h 352425"/>
                  <a:gd name="connsiteX25" fmla="*/ 14287 w 133350"/>
                  <a:gd name="connsiteY25" fmla="*/ 166688 h 352425"/>
                  <a:gd name="connsiteX26" fmla="*/ 19050 w 133350"/>
                  <a:gd name="connsiteY26" fmla="*/ 161925 h 352425"/>
                  <a:gd name="connsiteX27" fmla="*/ 19050 w 133350"/>
                  <a:gd name="connsiteY27" fmla="*/ 161925 h 352425"/>
                  <a:gd name="connsiteX28" fmla="*/ 28575 w 133350"/>
                  <a:gd name="connsiteY28" fmla="*/ 219075 h 352425"/>
                  <a:gd name="connsiteX29" fmla="*/ 42862 w 133350"/>
                  <a:gd name="connsiteY29" fmla="*/ 252413 h 352425"/>
                  <a:gd name="connsiteX30" fmla="*/ 38100 w 133350"/>
                  <a:gd name="connsiteY30" fmla="*/ 300038 h 352425"/>
                  <a:gd name="connsiteX31" fmla="*/ 61912 w 133350"/>
                  <a:gd name="connsiteY31" fmla="*/ 352425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33350" h="352425">
                    <a:moveTo>
                      <a:pt x="61912" y="352425"/>
                    </a:moveTo>
                    <a:lnTo>
                      <a:pt x="76200" y="300038"/>
                    </a:lnTo>
                    <a:lnTo>
                      <a:pt x="71437" y="276225"/>
                    </a:lnTo>
                    <a:lnTo>
                      <a:pt x="57150" y="261938"/>
                    </a:lnTo>
                    <a:lnTo>
                      <a:pt x="61912" y="238125"/>
                    </a:lnTo>
                    <a:lnTo>
                      <a:pt x="52387" y="219075"/>
                    </a:lnTo>
                    <a:lnTo>
                      <a:pt x="66675" y="200025"/>
                    </a:lnTo>
                    <a:lnTo>
                      <a:pt x="85725" y="176213"/>
                    </a:lnTo>
                    <a:lnTo>
                      <a:pt x="61912" y="166688"/>
                    </a:lnTo>
                    <a:lnTo>
                      <a:pt x="61912" y="166688"/>
                    </a:lnTo>
                    <a:lnTo>
                      <a:pt x="71437" y="114300"/>
                    </a:lnTo>
                    <a:lnTo>
                      <a:pt x="90487" y="76200"/>
                    </a:lnTo>
                    <a:lnTo>
                      <a:pt x="100012" y="66675"/>
                    </a:lnTo>
                    <a:lnTo>
                      <a:pt x="133350" y="38100"/>
                    </a:lnTo>
                    <a:lnTo>
                      <a:pt x="109537" y="38100"/>
                    </a:lnTo>
                    <a:lnTo>
                      <a:pt x="100012" y="38100"/>
                    </a:lnTo>
                    <a:lnTo>
                      <a:pt x="52387" y="9525"/>
                    </a:lnTo>
                    <a:lnTo>
                      <a:pt x="38100" y="0"/>
                    </a:lnTo>
                    <a:lnTo>
                      <a:pt x="38100" y="0"/>
                    </a:lnTo>
                    <a:lnTo>
                      <a:pt x="19050" y="4763"/>
                    </a:lnTo>
                    <a:lnTo>
                      <a:pt x="4762" y="28575"/>
                    </a:lnTo>
                    <a:lnTo>
                      <a:pt x="4762" y="28575"/>
                    </a:lnTo>
                    <a:lnTo>
                      <a:pt x="0" y="90488"/>
                    </a:lnTo>
                    <a:lnTo>
                      <a:pt x="9525" y="119063"/>
                    </a:lnTo>
                    <a:lnTo>
                      <a:pt x="0" y="152400"/>
                    </a:lnTo>
                    <a:lnTo>
                      <a:pt x="14287" y="166688"/>
                    </a:lnTo>
                    <a:lnTo>
                      <a:pt x="19050" y="161925"/>
                    </a:lnTo>
                    <a:lnTo>
                      <a:pt x="19050" y="161925"/>
                    </a:lnTo>
                    <a:lnTo>
                      <a:pt x="28575" y="219075"/>
                    </a:lnTo>
                    <a:lnTo>
                      <a:pt x="42862" y="252413"/>
                    </a:lnTo>
                    <a:lnTo>
                      <a:pt x="38100" y="300038"/>
                    </a:lnTo>
                    <a:lnTo>
                      <a:pt x="61912" y="352425"/>
                    </a:lnTo>
                    <a:close/>
                  </a:path>
                </a:pathLst>
              </a:custGeom>
              <a:solidFill>
                <a:srgbClr val="C3EFD5"/>
              </a:solidFill>
              <a:ln w="9525" cap="flat" cmpd="sng" algn="ctr">
                <a:solidFill>
                  <a:srgbClr val="A6E8C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 bwMode="auto">
              <a:xfrm>
                <a:off x="1762125" y="3976688"/>
                <a:ext cx="576263" cy="1114425"/>
              </a:xfrm>
              <a:custGeom>
                <a:avLst/>
                <a:gdLst>
                  <a:gd name="connsiteX0" fmla="*/ 152400 w 576263"/>
                  <a:gd name="connsiteY0" fmla="*/ 0 h 1114425"/>
                  <a:gd name="connsiteX1" fmla="*/ 100013 w 576263"/>
                  <a:gd name="connsiteY1" fmla="*/ 52387 h 1114425"/>
                  <a:gd name="connsiteX2" fmla="*/ 100013 w 576263"/>
                  <a:gd name="connsiteY2" fmla="*/ 52387 h 1114425"/>
                  <a:gd name="connsiteX3" fmla="*/ 76200 w 576263"/>
                  <a:gd name="connsiteY3" fmla="*/ 80962 h 1114425"/>
                  <a:gd name="connsiteX4" fmla="*/ 76200 w 576263"/>
                  <a:gd name="connsiteY4" fmla="*/ 109537 h 1114425"/>
                  <a:gd name="connsiteX5" fmla="*/ 57150 w 576263"/>
                  <a:gd name="connsiteY5" fmla="*/ 104775 h 1114425"/>
                  <a:gd name="connsiteX6" fmla="*/ 42863 w 576263"/>
                  <a:gd name="connsiteY6" fmla="*/ 71437 h 1114425"/>
                  <a:gd name="connsiteX7" fmla="*/ 52388 w 576263"/>
                  <a:gd name="connsiteY7" fmla="*/ 114300 h 1114425"/>
                  <a:gd name="connsiteX8" fmla="*/ 52388 w 576263"/>
                  <a:gd name="connsiteY8" fmla="*/ 114300 h 1114425"/>
                  <a:gd name="connsiteX9" fmla="*/ 71438 w 576263"/>
                  <a:gd name="connsiteY9" fmla="*/ 161925 h 1114425"/>
                  <a:gd name="connsiteX10" fmla="*/ 71438 w 576263"/>
                  <a:gd name="connsiteY10" fmla="*/ 180975 h 1114425"/>
                  <a:gd name="connsiteX11" fmla="*/ 47625 w 576263"/>
                  <a:gd name="connsiteY11" fmla="*/ 142875 h 1114425"/>
                  <a:gd name="connsiteX12" fmla="*/ 47625 w 576263"/>
                  <a:gd name="connsiteY12" fmla="*/ 142875 h 1114425"/>
                  <a:gd name="connsiteX13" fmla="*/ 23813 w 576263"/>
                  <a:gd name="connsiteY13" fmla="*/ 166687 h 1114425"/>
                  <a:gd name="connsiteX14" fmla="*/ 0 w 576263"/>
                  <a:gd name="connsiteY14" fmla="*/ 166687 h 1114425"/>
                  <a:gd name="connsiteX15" fmla="*/ 33338 w 576263"/>
                  <a:gd name="connsiteY15" fmla="*/ 209550 h 1114425"/>
                  <a:gd name="connsiteX16" fmla="*/ 23813 w 576263"/>
                  <a:gd name="connsiteY16" fmla="*/ 219075 h 1114425"/>
                  <a:gd name="connsiteX17" fmla="*/ 23813 w 576263"/>
                  <a:gd name="connsiteY17" fmla="*/ 219075 h 1114425"/>
                  <a:gd name="connsiteX18" fmla="*/ 9525 w 576263"/>
                  <a:gd name="connsiteY18" fmla="*/ 266700 h 1114425"/>
                  <a:gd name="connsiteX19" fmla="*/ 28575 w 576263"/>
                  <a:gd name="connsiteY19" fmla="*/ 261937 h 1114425"/>
                  <a:gd name="connsiteX20" fmla="*/ 28575 w 576263"/>
                  <a:gd name="connsiteY20" fmla="*/ 261937 h 1114425"/>
                  <a:gd name="connsiteX21" fmla="*/ 52388 w 576263"/>
                  <a:gd name="connsiteY21" fmla="*/ 285750 h 1114425"/>
                  <a:gd name="connsiteX22" fmla="*/ 47625 w 576263"/>
                  <a:gd name="connsiteY22" fmla="*/ 319087 h 1114425"/>
                  <a:gd name="connsiteX23" fmla="*/ 57150 w 576263"/>
                  <a:gd name="connsiteY23" fmla="*/ 342900 h 1114425"/>
                  <a:gd name="connsiteX24" fmla="*/ 57150 w 576263"/>
                  <a:gd name="connsiteY24" fmla="*/ 342900 h 1114425"/>
                  <a:gd name="connsiteX25" fmla="*/ 104775 w 576263"/>
                  <a:gd name="connsiteY25" fmla="*/ 347662 h 1114425"/>
                  <a:gd name="connsiteX26" fmla="*/ 104775 w 576263"/>
                  <a:gd name="connsiteY26" fmla="*/ 366712 h 1114425"/>
                  <a:gd name="connsiteX27" fmla="*/ 76200 w 576263"/>
                  <a:gd name="connsiteY27" fmla="*/ 400050 h 1114425"/>
                  <a:gd name="connsiteX28" fmla="*/ 100013 w 576263"/>
                  <a:gd name="connsiteY28" fmla="*/ 447675 h 1114425"/>
                  <a:gd name="connsiteX29" fmla="*/ 100013 w 576263"/>
                  <a:gd name="connsiteY29" fmla="*/ 490537 h 1114425"/>
                  <a:gd name="connsiteX30" fmla="*/ 100013 w 576263"/>
                  <a:gd name="connsiteY30" fmla="*/ 490537 h 1114425"/>
                  <a:gd name="connsiteX31" fmla="*/ 123825 w 576263"/>
                  <a:gd name="connsiteY31" fmla="*/ 519112 h 1114425"/>
                  <a:gd name="connsiteX32" fmla="*/ 138113 w 576263"/>
                  <a:gd name="connsiteY32" fmla="*/ 557212 h 1114425"/>
                  <a:gd name="connsiteX33" fmla="*/ 133350 w 576263"/>
                  <a:gd name="connsiteY33" fmla="*/ 581025 h 1114425"/>
                  <a:gd name="connsiteX34" fmla="*/ 95250 w 576263"/>
                  <a:gd name="connsiteY34" fmla="*/ 585787 h 1114425"/>
                  <a:gd name="connsiteX35" fmla="*/ 104775 w 576263"/>
                  <a:gd name="connsiteY35" fmla="*/ 619125 h 1114425"/>
                  <a:gd name="connsiteX36" fmla="*/ 123825 w 576263"/>
                  <a:gd name="connsiteY36" fmla="*/ 642937 h 1114425"/>
                  <a:gd name="connsiteX37" fmla="*/ 123825 w 576263"/>
                  <a:gd name="connsiteY37" fmla="*/ 685800 h 1114425"/>
                  <a:gd name="connsiteX38" fmla="*/ 142875 w 576263"/>
                  <a:gd name="connsiteY38" fmla="*/ 685800 h 1114425"/>
                  <a:gd name="connsiteX39" fmla="*/ 147638 w 576263"/>
                  <a:gd name="connsiteY39" fmla="*/ 704850 h 1114425"/>
                  <a:gd name="connsiteX40" fmla="*/ 171450 w 576263"/>
                  <a:gd name="connsiteY40" fmla="*/ 747712 h 1114425"/>
                  <a:gd name="connsiteX41" fmla="*/ 195263 w 576263"/>
                  <a:gd name="connsiteY41" fmla="*/ 747712 h 1114425"/>
                  <a:gd name="connsiteX42" fmla="*/ 200025 w 576263"/>
                  <a:gd name="connsiteY42" fmla="*/ 766762 h 1114425"/>
                  <a:gd name="connsiteX43" fmla="*/ 185738 w 576263"/>
                  <a:gd name="connsiteY43" fmla="*/ 785812 h 1114425"/>
                  <a:gd name="connsiteX44" fmla="*/ 185738 w 576263"/>
                  <a:gd name="connsiteY44" fmla="*/ 847725 h 1114425"/>
                  <a:gd name="connsiteX45" fmla="*/ 338138 w 576263"/>
                  <a:gd name="connsiteY45" fmla="*/ 928687 h 1114425"/>
                  <a:gd name="connsiteX46" fmla="*/ 366713 w 576263"/>
                  <a:gd name="connsiteY46" fmla="*/ 985837 h 1114425"/>
                  <a:gd name="connsiteX47" fmla="*/ 319088 w 576263"/>
                  <a:gd name="connsiteY47" fmla="*/ 1009650 h 1114425"/>
                  <a:gd name="connsiteX48" fmla="*/ 300038 w 576263"/>
                  <a:gd name="connsiteY48" fmla="*/ 1028700 h 1114425"/>
                  <a:gd name="connsiteX49" fmla="*/ 300038 w 576263"/>
                  <a:gd name="connsiteY49" fmla="*/ 1028700 h 1114425"/>
                  <a:gd name="connsiteX50" fmla="*/ 395288 w 576263"/>
                  <a:gd name="connsiteY50" fmla="*/ 1004887 h 1114425"/>
                  <a:gd name="connsiteX51" fmla="*/ 466725 w 576263"/>
                  <a:gd name="connsiteY51" fmla="*/ 1038225 h 1114425"/>
                  <a:gd name="connsiteX52" fmla="*/ 423863 w 576263"/>
                  <a:gd name="connsiteY52" fmla="*/ 1071562 h 1114425"/>
                  <a:gd name="connsiteX53" fmla="*/ 419100 w 576263"/>
                  <a:gd name="connsiteY53" fmla="*/ 1114425 h 1114425"/>
                  <a:gd name="connsiteX54" fmla="*/ 419100 w 576263"/>
                  <a:gd name="connsiteY54" fmla="*/ 1114425 h 1114425"/>
                  <a:gd name="connsiteX55" fmla="*/ 576263 w 576263"/>
                  <a:gd name="connsiteY55" fmla="*/ 1023937 h 1114425"/>
                  <a:gd name="connsiteX56" fmla="*/ 152400 w 576263"/>
                  <a:gd name="connsiteY56" fmla="*/ 0 h 111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76263" h="1114425">
                    <a:moveTo>
                      <a:pt x="152400" y="0"/>
                    </a:moveTo>
                    <a:lnTo>
                      <a:pt x="100013" y="52387"/>
                    </a:lnTo>
                    <a:lnTo>
                      <a:pt x="100013" y="52387"/>
                    </a:lnTo>
                    <a:lnTo>
                      <a:pt x="76200" y="80962"/>
                    </a:lnTo>
                    <a:lnTo>
                      <a:pt x="76200" y="109537"/>
                    </a:lnTo>
                    <a:lnTo>
                      <a:pt x="57150" y="104775"/>
                    </a:lnTo>
                    <a:lnTo>
                      <a:pt x="42863" y="71437"/>
                    </a:lnTo>
                    <a:lnTo>
                      <a:pt x="52388" y="114300"/>
                    </a:lnTo>
                    <a:lnTo>
                      <a:pt x="52388" y="114300"/>
                    </a:lnTo>
                    <a:lnTo>
                      <a:pt x="71438" y="161925"/>
                    </a:lnTo>
                    <a:lnTo>
                      <a:pt x="71438" y="180975"/>
                    </a:lnTo>
                    <a:lnTo>
                      <a:pt x="47625" y="142875"/>
                    </a:lnTo>
                    <a:lnTo>
                      <a:pt x="47625" y="142875"/>
                    </a:lnTo>
                    <a:lnTo>
                      <a:pt x="23813" y="166687"/>
                    </a:lnTo>
                    <a:lnTo>
                      <a:pt x="0" y="166687"/>
                    </a:lnTo>
                    <a:lnTo>
                      <a:pt x="33338" y="209550"/>
                    </a:lnTo>
                    <a:lnTo>
                      <a:pt x="23813" y="219075"/>
                    </a:lnTo>
                    <a:lnTo>
                      <a:pt x="23813" y="219075"/>
                    </a:lnTo>
                    <a:lnTo>
                      <a:pt x="9525" y="266700"/>
                    </a:lnTo>
                    <a:lnTo>
                      <a:pt x="28575" y="261937"/>
                    </a:lnTo>
                    <a:lnTo>
                      <a:pt x="28575" y="261937"/>
                    </a:lnTo>
                    <a:lnTo>
                      <a:pt x="52388" y="285750"/>
                    </a:lnTo>
                    <a:lnTo>
                      <a:pt x="47625" y="319087"/>
                    </a:lnTo>
                    <a:lnTo>
                      <a:pt x="57150" y="342900"/>
                    </a:lnTo>
                    <a:lnTo>
                      <a:pt x="57150" y="342900"/>
                    </a:lnTo>
                    <a:lnTo>
                      <a:pt x="104775" y="347662"/>
                    </a:lnTo>
                    <a:lnTo>
                      <a:pt x="104775" y="366712"/>
                    </a:lnTo>
                    <a:lnTo>
                      <a:pt x="76200" y="400050"/>
                    </a:lnTo>
                    <a:lnTo>
                      <a:pt x="100013" y="447675"/>
                    </a:lnTo>
                    <a:lnTo>
                      <a:pt x="100013" y="490537"/>
                    </a:lnTo>
                    <a:lnTo>
                      <a:pt x="100013" y="490537"/>
                    </a:lnTo>
                    <a:lnTo>
                      <a:pt x="123825" y="519112"/>
                    </a:lnTo>
                    <a:lnTo>
                      <a:pt x="138113" y="557212"/>
                    </a:lnTo>
                    <a:lnTo>
                      <a:pt x="133350" y="581025"/>
                    </a:lnTo>
                    <a:lnTo>
                      <a:pt x="95250" y="585787"/>
                    </a:lnTo>
                    <a:lnTo>
                      <a:pt x="104775" y="619125"/>
                    </a:lnTo>
                    <a:lnTo>
                      <a:pt x="123825" y="642937"/>
                    </a:lnTo>
                    <a:lnTo>
                      <a:pt x="123825" y="685800"/>
                    </a:lnTo>
                    <a:lnTo>
                      <a:pt x="142875" y="685800"/>
                    </a:lnTo>
                    <a:lnTo>
                      <a:pt x="147638" y="704850"/>
                    </a:lnTo>
                    <a:lnTo>
                      <a:pt x="171450" y="747712"/>
                    </a:lnTo>
                    <a:lnTo>
                      <a:pt x="195263" y="747712"/>
                    </a:lnTo>
                    <a:lnTo>
                      <a:pt x="200025" y="766762"/>
                    </a:lnTo>
                    <a:lnTo>
                      <a:pt x="185738" y="785812"/>
                    </a:lnTo>
                    <a:lnTo>
                      <a:pt x="185738" y="847725"/>
                    </a:lnTo>
                    <a:lnTo>
                      <a:pt x="338138" y="928687"/>
                    </a:lnTo>
                    <a:lnTo>
                      <a:pt x="366713" y="985837"/>
                    </a:lnTo>
                    <a:lnTo>
                      <a:pt x="319088" y="1009650"/>
                    </a:lnTo>
                    <a:lnTo>
                      <a:pt x="300038" y="1028700"/>
                    </a:lnTo>
                    <a:lnTo>
                      <a:pt x="300038" y="1028700"/>
                    </a:lnTo>
                    <a:lnTo>
                      <a:pt x="395288" y="1004887"/>
                    </a:lnTo>
                    <a:lnTo>
                      <a:pt x="466725" y="1038225"/>
                    </a:lnTo>
                    <a:lnTo>
                      <a:pt x="423863" y="1071562"/>
                    </a:lnTo>
                    <a:lnTo>
                      <a:pt x="419100" y="1114425"/>
                    </a:lnTo>
                    <a:lnTo>
                      <a:pt x="419100" y="1114425"/>
                    </a:lnTo>
                    <a:lnTo>
                      <a:pt x="576263" y="1023937"/>
                    </a:lnTo>
                    <a:lnTo>
                      <a:pt x="152400" y="0"/>
                    </a:lnTo>
                    <a:close/>
                  </a:path>
                </a:pathLst>
              </a:custGeom>
              <a:solidFill>
                <a:srgbClr val="C3EFD5"/>
              </a:solidFill>
              <a:ln w="9525" cap="flat" cmpd="sng" algn="ctr">
                <a:solidFill>
                  <a:srgbClr val="A6E8C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0" name="Freeform 119"/>
              <p:cNvSpPr/>
              <p:nvPr/>
            </p:nvSpPr>
            <p:spPr bwMode="auto">
              <a:xfrm>
                <a:off x="1781175" y="3138487"/>
                <a:ext cx="1228725" cy="2162175"/>
              </a:xfrm>
              <a:custGeom>
                <a:avLst/>
                <a:gdLst>
                  <a:gd name="connsiteX0" fmla="*/ 66675 w 1228725"/>
                  <a:gd name="connsiteY0" fmla="*/ 0 h 2133600"/>
                  <a:gd name="connsiteX1" fmla="*/ 190500 w 1228725"/>
                  <a:gd name="connsiteY1" fmla="*/ 61912 h 2133600"/>
                  <a:gd name="connsiteX2" fmla="*/ 395288 w 1228725"/>
                  <a:gd name="connsiteY2" fmla="*/ 133350 h 2133600"/>
                  <a:gd name="connsiteX3" fmla="*/ 571500 w 1228725"/>
                  <a:gd name="connsiteY3" fmla="*/ 195262 h 2133600"/>
                  <a:gd name="connsiteX4" fmla="*/ 738188 w 1228725"/>
                  <a:gd name="connsiteY4" fmla="*/ 261937 h 2133600"/>
                  <a:gd name="connsiteX5" fmla="*/ 904875 w 1228725"/>
                  <a:gd name="connsiteY5" fmla="*/ 323850 h 2133600"/>
                  <a:gd name="connsiteX6" fmla="*/ 1123950 w 1228725"/>
                  <a:gd name="connsiteY6" fmla="*/ 376237 h 2133600"/>
                  <a:gd name="connsiteX7" fmla="*/ 1057275 w 1228725"/>
                  <a:gd name="connsiteY7" fmla="*/ 628650 h 2133600"/>
                  <a:gd name="connsiteX8" fmla="*/ 866775 w 1228725"/>
                  <a:gd name="connsiteY8" fmla="*/ 1338262 h 2133600"/>
                  <a:gd name="connsiteX9" fmla="*/ 885825 w 1228725"/>
                  <a:gd name="connsiteY9" fmla="*/ 1343025 h 2133600"/>
                  <a:gd name="connsiteX10" fmla="*/ 885825 w 1228725"/>
                  <a:gd name="connsiteY10" fmla="*/ 1371600 h 2133600"/>
                  <a:gd name="connsiteX11" fmla="*/ 914400 w 1228725"/>
                  <a:gd name="connsiteY11" fmla="*/ 1381125 h 2133600"/>
                  <a:gd name="connsiteX12" fmla="*/ 923925 w 1228725"/>
                  <a:gd name="connsiteY12" fmla="*/ 1409700 h 2133600"/>
                  <a:gd name="connsiteX13" fmla="*/ 947738 w 1228725"/>
                  <a:gd name="connsiteY13" fmla="*/ 1400175 h 2133600"/>
                  <a:gd name="connsiteX14" fmla="*/ 966788 w 1228725"/>
                  <a:gd name="connsiteY14" fmla="*/ 1423987 h 2133600"/>
                  <a:gd name="connsiteX15" fmla="*/ 976313 w 1228725"/>
                  <a:gd name="connsiteY15" fmla="*/ 1538287 h 2133600"/>
                  <a:gd name="connsiteX16" fmla="*/ 1004888 w 1228725"/>
                  <a:gd name="connsiteY16" fmla="*/ 1552575 h 2133600"/>
                  <a:gd name="connsiteX17" fmla="*/ 1028700 w 1228725"/>
                  <a:gd name="connsiteY17" fmla="*/ 1557337 h 2133600"/>
                  <a:gd name="connsiteX18" fmla="*/ 1019175 w 1228725"/>
                  <a:gd name="connsiteY18" fmla="*/ 1595437 h 2133600"/>
                  <a:gd name="connsiteX19" fmla="*/ 1019175 w 1228725"/>
                  <a:gd name="connsiteY19" fmla="*/ 1595437 h 2133600"/>
                  <a:gd name="connsiteX20" fmla="*/ 1062038 w 1228725"/>
                  <a:gd name="connsiteY20" fmla="*/ 1609725 h 2133600"/>
                  <a:gd name="connsiteX21" fmla="*/ 1057275 w 1228725"/>
                  <a:gd name="connsiteY21" fmla="*/ 1647825 h 2133600"/>
                  <a:gd name="connsiteX22" fmla="*/ 1057275 w 1228725"/>
                  <a:gd name="connsiteY22" fmla="*/ 1647825 h 2133600"/>
                  <a:gd name="connsiteX23" fmla="*/ 1095375 w 1228725"/>
                  <a:gd name="connsiteY23" fmla="*/ 1666875 h 2133600"/>
                  <a:gd name="connsiteX24" fmla="*/ 1090613 w 1228725"/>
                  <a:gd name="connsiteY24" fmla="*/ 1700212 h 2133600"/>
                  <a:gd name="connsiteX25" fmla="*/ 1109663 w 1228725"/>
                  <a:gd name="connsiteY25" fmla="*/ 1700212 h 2133600"/>
                  <a:gd name="connsiteX26" fmla="*/ 1104900 w 1228725"/>
                  <a:gd name="connsiteY26" fmla="*/ 1743075 h 2133600"/>
                  <a:gd name="connsiteX27" fmla="*/ 1123950 w 1228725"/>
                  <a:gd name="connsiteY27" fmla="*/ 1757362 h 2133600"/>
                  <a:gd name="connsiteX28" fmla="*/ 1123950 w 1228725"/>
                  <a:gd name="connsiteY28" fmla="*/ 1785937 h 2133600"/>
                  <a:gd name="connsiteX29" fmla="*/ 1152525 w 1228725"/>
                  <a:gd name="connsiteY29" fmla="*/ 1795462 h 2133600"/>
                  <a:gd name="connsiteX30" fmla="*/ 1152525 w 1228725"/>
                  <a:gd name="connsiteY30" fmla="*/ 1814512 h 2133600"/>
                  <a:gd name="connsiteX31" fmla="*/ 1152525 w 1228725"/>
                  <a:gd name="connsiteY31" fmla="*/ 1843087 h 2133600"/>
                  <a:gd name="connsiteX32" fmla="*/ 1171575 w 1228725"/>
                  <a:gd name="connsiteY32" fmla="*/ 1847850 h 2133600"/>
                  <a:gd name="connsiteX33" fmla="*/ 1176338 w 1228725"/>
                  <a:gd name="connsiteY33" fmla="*/ 1881187 h 2133600"/>
                  <a:gd name="connsiteX34" fmla="*/ 1204913 w 1228725"/>
                  <a:gd name="connsiteY34" fmla="*/ 1895475 h 2133600"/>
                  <a:gd name="connsiteX35" fmla="*/ 1204913 w 1228725"/>
                  <a:gd name="connsiteY35" fmla="*/ 1909762 h 2133600"/>
                  <a:gd name="connsiteX36" fmla="*/ 1209675 w 1228725"/>
                  <a:gd name="connsiteY36" fmla="*/ 1924050 h 2133600"/>
                  <a:gd name="connsiteX37" fmla="*/ 1204913 w 1228725"/>
                  <a:gd name="connsiteY37" fmla="*/ 1966912 h 2133600"/>
                  <a:gd name="connsiteX38" fmla="*/ 1204913 w 1228725"/>
                  <a:gd name="connsiteY38" fmla="*/ 1966912 h 2133600"/>
                  <a:gd name="connsiteX39" fmla="*/ 1214438 w 1228725"/>
                  <a:gd name="connsiteY39" fmla="*/ 2019300 h 2133600"/>
                  <a:gd name="connsiteX40" fmla="*/ 1190625 w 1228725"/>
                  <a:gd name="connsiteY40" fmla="*/ 2024062 h 2133600"/>
                  <a:gd name="connsiteX41" fmla="*/ 1190625 w 1228725"/>
                  <a:gd name="connsiteY41" fmla="*/ 2047875 h 2133600"/>
                  <a:gd name="connsiteX42" fmla="*/ 1200150 w 1228725"/>
                  <a:gd name="connsiteY42" fmla="*/ 2062162 h 2133600"/>
                  <a:gd name="connsiteX43" fmla="*/ 1204913 w 1228725"/>
                  <a:gd name="connsiteY43" fmla="*/ 2095500 h 2133600"/>
                  <a:gd name="connsiteX44" fmla="*/ 1228725 w 1228725"/>
                  <a:gd name="connsiteY44" fmla="*/ 2124075 h 2133600"/>
                  <a:gd name="connsiteX45" fmla="*/ 1228725 w 1228725"/>
                  <a:gd name="connsiteY45" fmla="*/ 2133600 h 2133600"/>
                  <a:gd name="connsiteX46" fmla="*/ 1062038 w 1228725"/>
                  <a:gd name="connsiteY46" fmla="*/ 2105025 h 2133600"/>
                  <a:gd name="connsiteX47" fmla="*/ 890588 w 1228725"/>
                  <a:gd name="connsiteY47" fmla="*/ 2057400 h 2133600"/>
                  <a:gd name="connsiteX48" fmla="*/ 709613 w 1228725"/>
                  <a:gd name="connsiteY48" fmla="*/ 2019300 h 2133600"/>
                  <a:gd name="connsiteX49" fmla="*/ 557213 w 1228725"/>
                  <a:gd name="connsiteY49" fmla="*/ 1966912 h 2133600"/>
                  <a:gd name="connsiteX50" fmla="*/ 476250 w 1228725"/>
                  <a:gd name="connsiteY50" fmla="*/ 1943100 h 2133600"/>
                  <a:gd name="connsiteX51" fmla="*/ 414338 w 1228725"/>
                  <a:gd name="connsiteY51" fmla="*/ 1933575 h 2133600"/>
                  <a:gd name="connsiteX52" fmla="*/ 419100 w 1228725"/>
                  <a:gd name="connsiteY52" fmla="*/ 1919287 h 2133600"/>
                  <a:gd name="connsiteX53" fmla="*/ 419100 w 1228725"/>
                  <a:gd name="connsiteY53" fmla="*/ 1919287 h 2133600"/>
                  <a:gd name="connsiteX54" fmla="*/ 419100 w 1228725"/>
                  <a:gd name="connsiteY54" fmla="*/ 1919287 h 2133600"/>
                  <a:gd name="connsiteX55" fmla="*/ 419100 w 1228725"/>
                  <a:gd name="connsiteY55" fmla="*/ 1919287 h 2133600"/>
                  <a:gd name="connsiteX56" fmla="*/ 442913 w 1228725"/>
                  <a:gd name="connsiteY56" fmla="*/ 1881187 h 2133600"/>
                  <a:gd name="connsiteX57" fmla="*/ 442913 w 1228725"/>
                  <a:gd name="connsiteY57" fmla="*/ 1881187 h 2133600"/>
                  <a:gd name="connsiteX58" fmla="*/ 395288 w 1228725"/>
                  <a:gd name="connsiteY58" fmla="*/ 1871662 h 2133600"/>
                  <a:gd name="connsiteX59" fmla="*/ 376238 w 1228725"/>
                  <a:gd name="connsiteY59" fmla="*/ 1866900 h 2133600"/>
                  <a:gd name="connsiteX60" fmla="*/ 409575 w 1228725"/>
                  <a:gd name="connsiteY60" fmla="*/ 1838325 h 2133600"/>
                  <a:gd name="connsiteX61" fmla="*/ 381000 w 1228725"/>
                  <a:gd name="connsiteY61" fmla="*/ 1847850 h 2133600"/>
                  <a:gd name="connsiteX62" fmla="*/ 352425 w 1228725"/>
                  <a:gd name="connsiteY62" fmla="*/ 1833562 h 2133600"/>
                  <a:gd name="connsiteX63" fmla="*/ 357188 w 1228725"/>
                  <a:gd name="connsiteY63" fmla="*/ 1819275 h 2133600"/>
                  <a:gd name="connsiteX64" fmla="*/ 357188 w 1228725"/>
                  <a:gd name="connsiteY64" fmla="*/ 1819275 h 2133600"/>
                  <a:gd name="connsiteX65" fmla="*/ 371475 w 1228725"/>
                  <a:gd name="connsiteY65" fmla="*/ 1747837 h 2133600"/>
                  <a:gd name="connsiteX66" fmla="*/ 395288 w 1228725"/>
                  <a:gd name="connsiteY66" fmla="*/ 1733550 h 2133600"/>
                  <a:gd name="connsiteX67" fmla="*/ 342900 w 1228725"/>
                  <a:gd name="connsiteY67" fmla="*/ 1790700 h 2133600"/>
                  <a:gd name="connsiteX68" fmla="*/ 314325 w 1228725"/>
                  <a:gd name="connsiteY68" fmla="*/ 1776412 h 2133600"/>
                  <a:gd name="connsiteX69" fmla="*/ 304800 w 1228725"/>
                  <a:gd name="connsiteY69" fmla="*/ 1743075 h 2133600"/>
                  <a:gd name="connsiteX70" fmla="*/ 295275 w 1228725"/>
                  <a:gd name="connsiteY70" fmla="*/ 1714500 h 2133600"/>
                  <a:gd name="connsiteX71" fmla="*/ 295275 w 1228725"/>
                  <a:gd name="connsiteY71" fmla="*/ 1714500 h 2133600"/>
                  <a:gd name="connsiteX72" fmla="*/ 357188 w 1228725"/>
                  <a:gd name="connsiteY72" fmla="*/ 1666875 h 2133600"/>
                  <a:gd name="connsiteX73" fmla="*/ 300038 w 1228725"/>
                  <a:gd name="connsiteY73" fmla="*/ 1690687 h 2133600"/>
                  <a:gd name="connsiteX74" fmla="*/ 290513 w 1228725"/>
                  <a:gd name="connsiteY74" fmla="*/ 1676400 h 2133600"/>
                  <a:gd name="connsiteX75" fmla="*/ 295275 w 1228725"/>
                  <a:gd name="connsiteY75" fmla="*/ 1657350 h 2133600"/>
                  <a:gd name="connsiteX76" fmla="*/ 319088 w 1228725"/>
                  <a:gd name="connsiteY76" fmla="*/ 1643062 h 2133600"/>
                  <a:gd name="connsiteX77" fmla="*/ 319088 w 1228725"/>
                  <a:gd name="connsiteY77" fmla="*/ 1643062 h 2133600"/>
                  <a:gd name="connsiteX78" fmla="*/ 276225 w 1228725"/>
                  <a:gd name="connsiteY78" fmla="*/ 1657350 h 2133600"/>
                  <a:gd name="connsiteX79" fmla="*/ 247650 w 1228725"/>
                  <a:gd name="connsiteY79" fmla="*/ 1628775 h 2133600"/>
                  <a:gd name="connsiteX80" fmla="*/ 266700 w 1228725"/>
                  <a:gd name="connsiteY80" fmla="*/ 1595437 h 2133600"/>
                  <a:gd name="connsiteX81" fmla="*/ 266700 w 1228725"/>
                  <a:gd name="connsiteY81" fmla="*/ 1595437 h 2133600"/>
                  <a:gd name="connsiteX82" fmla="*/ 242888 w 1228725"/>
                  <a:gd name="connsiteY82" fmla="*/ 1604962 h 2133600"/>
                  <a:gd name="connsiteX83" fmla="*/ 209550 w 1228725"/>
                  <a:gd name="connsiteY83" fmla="*/ 1581150 h 2133600"/>
                  <a:gd name="connsiteX84" fmla="*/ 209550 w 1228725"/>
                  <a:gd name="connsiteY84" fmla="*/ 1581150 h 2133600"/>
                  <a:gd name="connsiteX85" fmla="*/ 185738 w 1228725"/>
                  <a:gd name="connsiteY85" fmla="*/ 1524000 h 2133600"/>
                  <a:gd name="connsiteX86" fmla="*/ 185738 w 1228725"/>
                  <a:gd name="connsiteY86" fmla="*/ 1524000 h 2133600"/>
                  <a:gd name="connsiteX87" fmla="*/ 161925 w 1228725"/>
                  <a:gd name="connsiteY87" fmla="*/ 1509712 h 2133600"/>
                  <a:gd name="connsiteX88" fmla="*/ 161925 w 1228725"/>
                  <a:gd name="connsiteY88" fmla="*/ 1509712 h 2133600"/>
                  <a:gd name="connsiteX89" fmla="*/ 142875 w 1228725"/>
                  <a:gd name="connsiteY89" fmla="*/ 1471612 h 2133600"/>
                  <a:gd name="connsiteX90" fmla="*/ 147638 w 1228725"/>
                  <a:gd name="connsiteY90" fmla="*/ 1443037 h 2133600"/>
                  <a:gd name="connsiteX91" fmla="*/ 128588 w 1228725"/>
                  <a:gd name="connsiteY91" fmla="*/ 1438275 h 2133600"/>
                  <a:gd name="connsiteX92" fmla="*/ 142875 w 1228725"/>
                  <a:gd name="connsiteY92" fmla="*/ 1414462 h 2133600"/>
                  <a:gd name="connsiteX93" fmla="*/ 157163 w 1228725"/>
                  <a:gd name="connsiteY93" fmla="*/ 1423987 h 2133600"/>
                  <a:gd name="connsiteX94" fmla="*/ 171450 w 1228725"/>
                  <a:gd name="connsiteY94" fmla="*/ 1404937 h 2133600"/>
                  <a:gd name="connsiteX95" fmla="*/ 161925 w 1228725"/>
                  <a:gd name="connsiteY95" fmla="*/ 1381125 h 2133600"/>
                  <a:gd name="connsiteX96" fmla="*/ 147638 w 1228725"/>
                  <a:gd name="connsiteY96" fmla="*/ 1362075 h 2133600"/>
                  <a:gd name="connsiteX97" fmla="*/ 180975 w 1228725"/>
                  <a:gd name="connsiteY97" fmla="*/ 1362075 h 2133600"/>
                  <a:gd name="connsiteX98" fmla="*/ 185738 w 1228725"/>
                  <a:gd name="connsiteY98" fmla="*/ 1343025 h 2133600"/>
                  <a:gd name="connsiteX99" fmla="*/ 204788 w 1228725"/>
                  <a:gd name="connsiteY99" fmla="*/ 1343025 h 2133600"/>
                  <a:gd name="connsiteX100" fmla="*/ 228600 w 1228725"/>
                  <a:gd name="connsiteY100" fmla="*/ 1385887 h 2133600"/>
                  <a:gd name="connsiteX101" fmla="*/ 223838 w 1228725"/>
                  <a:gd name="connsiteY101" fmla="*/ 1343025 h 2133600"/>
                  <a:gd name="connsiteX102" fmla="*/ 257175 w 1228725"/>
                  <a:gd name="connsiteY102" fmla="*/ 1319212 h 2133600"/>
                  <a:gd name="connsiteX103" fmla="*/ 209550 w 1228725"/>
                  <a:gd name="connsiteY103" fmla="*/ 1314450 h 2133600"/>
                  <a:gd name="connsiteX104" fmla="*/ 223838 w 1228725"/>
                  <a:gd name="connsiteY104" fmla="*/ 1300162 h 2133600"/>
                  <a:gd name="connsiteX105" fmla="*/ 257175 w 1228725"/>
                  <a:gd name="connsiteY105" fmla="*/ 1285875 h 2133600"/>
                  <a:gd name="connsiteX106" fmla="*/ 257175 w 1228725"/>
                  <a:gd name="connsiteY106" fmla="*/ 1243012 h 2133600"/>
                  <a:gd name="connsiteX107" fmla="*/ 257175 w 1228725"/>
                  <a:gd name="connsiteY107" fmla="*/ 1243012 h 2133600"/>
                  <a:gd name="connsiteX108" fmla="*/ 228600 w 1228725"/>
                  <a:gd name="connsiteY108" fmla="*/ 1290637 h 2133600"/>
                  <a:gd name="connsiteX109" fmla="*/ 190500 w 1228725"/>
                  <a:gd name="connsiteY109" fmla="*/ 1281112 h 2133600"/>
                  <a:gd name="connsiteX110" fmla="*/ 180975 w 1228725"/>
                  <a:gd name="connsiteY110" fmla="*/ 1290637 h 2133600"/>
                  <a:gd name="connsiteX111" fmla="*/ 147638 w 1228725"/>
                  <a:gd name="connsiteY111" fmla="*/ 1290637 h 2133600"/>
                  <a:gd name="connsiteX112" fmla="*/ 152400 w 1228725"/>
                  <a:gd name="connsiteY112" fmla="*/ 1262062 h 2133600"/>
                  <a:gd name="connsiteX113" fmla="*/ 152400 w 1228725"/>
                  <a:gd name="connsiteY113" fmla="*/ 1262062 h 2133600"/>
                  <a:gd name="connsiteX114" fmla="*/ 152400 w 1228725"/>
                  <a:gd name="connsiteY114" fmla="*/ 1247775 h 2133600"/>
                  <a:gd name="connsiteX115" fmla="*/ 171450 w 1228725"/>
                  <a:gd name="connsiteY115" fmla="*/ 1214437 h 2133600"/>
                  <a:gd name="connsiteX116" fmla="*/ 142875 w 1228725"/>
                  <a:gd name="connsiteY116" fmla="*/ 1214437 h 2133600"/>
                  <a:gd name="connsiteX117" fmla="*/ 123825 w 1228725"/>
                  <a:gd name="connsiteY117" fmla="*/ 1204912 h 2133600"/>
                  <a:gd name="connsiteX118" fmla="*/ 123825 w 1228725"/>
                  <a:gd name="connsiteY118" fmla="*/ 1204912 h 2133600"/>
                  <a:gd name="connsiteX119" fmla="*/ 109538 w 1228725"/>
                  <a:gd name="connsiteY119" fmla="*/ 1157287 h 2133600"/>
                  <a:gd name="connsiteX120" fmla="*/ 104775 w 1228725"/>
                  <a:gd name="connsiteY120" fmla="*/ 1128712 h 2133600"/>
                  <a:gd name="connsiteX121" fmla="*/ 119063 w 1228725"/>
                  <a:gd name="connsiteY121" fmla="*/ 1104900 h 2133600"/>
                  <a:gd name="connsiteX122" fmla="*/ 119063 w 1228725"/>
                  <a:gd name="connsiteY122" fmla="*/ 1104900 h 2133600"/>
                  <a:gd name="connsiteX123" fmla="*/ 166688 w 1228725"/>
                  <a:gd name="connsiteY123" fmla="*/ 1138237 h 2133600"/>
                  <a:gd name="connsiteX124" fmla="*/ 195263 w 1228725"/>
                  <a:gd name="connsiteY124" fmla="*/ 1157287 h 2133600"/>
                  <a:gd name="connsiteX125" fmla="*/ 166688 w 1228725"/>
                  <a:gd name="connsiteY125" fmla="*/ 1109662 h 2133600"/>
                  <a:gd name="connsiteX126" fmla="*/ 128588 w 1228725"/>
                  <a:gd name="connsiteY126" fmla="*/ 1104900 h 2133600"/>
                  <a:gd name="connsiteX127" fmla="*/ 147638 w 1228725"/>
                  <a:gd name="connsiteY127" fmla="*/ 1071562 h 2133600"/>
                  <a:gd name="connsiteX128" fmla="*/ 176213 w 1228725"/>
                  <a:gd name="connsiteY128" fmla="*/ 1081087 h 2133600"/>
                  <a:gd name="connsiteX129" fmla="*/ 176213 w 1228725"/>
                  <a:gd name="connsiteY129" fmla="*/ 1038225 h 2133600"/>
                  <a:gd name="connsiteX130" fmla="*/ 161925 w 1228725"/>
                  <a:gd name="connsiteY130" fmla="*/ 1052512 h 2133600"/>
                  <a:gd name="connsiteX131" fmla="*/ 128588 w 1228725"/>
                  <a:gd name="connsiteY131" fmla="*/ 1047750 h 2133600"/>
                  <a:gd name="connsiteX132" fmla="*/ 90488 w 1228725"/>
                  <a:gd name="connsiteY132" fmla="*/ 1081087 h 2133600"/>
                  <a:gd name="connsiteX133" fmla="*/ 90488 w 1228725"/>
                  <a:gd name="connsiteY133" fmla="*/ 1090612 h 2133600"/>
                  <a:gd name="connsiteX134" fmla="*/ 71438 w 1228725"/>
                  <a:gd name="connsiteY134" fmla="*/ 1062037 h 2133600"/>
                  <a:gd name="connsiteX135" fmla="*/ 66675 w 1228725"/>
                  <a:gd name="connsiteY135" fmla="*/ 1042987 h 2133600"/>
                  <a:gd name="connsiteX136" fmla="*/ 52388 w 1228725"/>
                  <a:gd name="connsiteY136" fmla="*/ 1023937 h 2133600"/>
                  <a:gd name="connsiteX137" fmla="*/ 42863 w 1228725"/>
                  <a:gd name="connsiteY137" fmla="*/ 1009650 h 2133600"/>
                  <a:gd name="connsiteX138" fmla="*/ 66675 w 1228725"/>
                  <a:gd name="connsiteY138" fmla="*/ 985837 h 2133600"/>
                  <a:gd name="connsiteX139" fmla="*/ 100013 w 1228725"/>
                  <a:gd name="connsiteY139" fmla="*/ 1004887 h 2133600"/>
                  <a:gd name="connsiteX140" fmla="*/ 71438 w 1228725"/>
                  <a:gd name="connsiteY140" fmla="*/ 976312 h 2133600"/>
                  <a:gd name="connsiteX141" fmla="*/ 85725 w 1228725"/>
                  <a:gd name="connsiteY141" fmla="*/ 938212 h 2133600"/>
                  <a:gd name="connsiteX142" fmla="*/ 66675 w 1228725"/>
                  <a:gd name="connsiteY142" fmla="*/ 933450 h 2133600"/>
                  <a:gd name="connsiteX143" fmla="*/ 85725 w 1228725"/>
                  <a:gd name="connsiteY143" fmla="*/ 904875 h 2133600"/>
                  <a:gd name="connsiteX144" fmla="*/ 100013 w 1228725"/>
                  <a:gd name="connsiteY144" fmla="*/ 885825 h 2133600"/>
                  <a:gd name="connsiteX145" fmla="*/ 133350 w 1228725"/>
                  <a:gd name="connsiteY145" fmla="*/ 871537 h 2133600"/>
                  <a:gd name="connsiteX146" fmla="*/ 138113 w 1228725"/>
                  <a:gd name="connsiteY146" fmla="*/ 857250 h 2133600"/>
                  <a:gd name="connsiteX147" fmla="*/ 138113 w 1228725"/>
                  <a:gd name="connsiteY147" fmla="*/ 857250 h 2133600"/>
                  <a:gd name="connsiteX148" fmla="*/ 133350 w 1228725"/>
                  <a:gd name="connsiteY148" fmla="*/ 828675 h 2133600"/>
                  <a:gd name="connsiteX149" fmla="*/ 152400 w 1228725"/>
                  <a:gd name="connsiteY149" fmla="*/ 819150 h 2133600"/>
                  <a:gd name="connsiteX150" fmla="*/ 180975 w 1228725"/>
                  <a:gd name="connsiteY150" fmla="*/ 809625 h 2133600"/>
                  <a:gd name="connsiteX151" fmla="*/ 180975 w 1228725"/>
                  <a:gd name="connsiteY151" fmla="*/ 790575 h 2133600"/>
                  <a:gd name="connsiteX152" fmla="*/ 171450 w 1228725"/>
                  <a:gd name="connsiteY152" fmla="*/ 785812 h 2133600"/>
                  <a:gd name="connsiteX153" fmla="*/ 138113 w 1228725"/>
                  <a:gd name="connsiteY153" fmla="*/ 809625 h 2133600"/>
                  <a:gd name="connsiteX154" fmla="*/ 123825 w 1228725"/>
                  <a:gd name="connsiteY154" fmla="*/ 776287 h 2133600"/>
                  <a:gd name="connsiteX155" fmla="*/ 123825 w 1228725"/>
                  <a:gd name="connsiteY155" fmla="*/ 776287 h 2133600"/>
                  <a:gd name="connsiteX156" fmla="*/ 171450 w 1228725"/>
                  <a:gd name="connsiteY156" fmla="*/ 709612 h 2133600"/>
                  <a:gd name="connsiteX157" fmla="*/ 152400 w 1228725"/>
                  <a:gd name="connsiteY157" fmla="*/ 666750 h 2133600"/>
                  <a:gd name="connsiteX158" fmla="*/ 123825 w 1228725"/>
                  <a:gd name="connsiteY158" fmla="*/ 638175 h 2133600"/>
                  <a:gd name="connsiteX159" fmla="*/ 85725 w 1228725"/>
                  <a:gd name="connsiteY159" fmla="*/ 604837 h 2133600"/>
                  <a:gd name="connsiteX160" fmla="*/ 66675 w 1228725"/>
                  <a:gd name="connsiteY160" fmla="*/ 576262 h 2133600"/>
                  <a:gd name="connsiteX161" fmla="*/ 85725 w 1228725"/>
                  <a:gd name="connsiteY161" fmla="*/ 538162 h 2133600"/>
                  <a:gd name="connsiteX162" fmla="*/ 104775 w 1228725"/>
                  <a:gd name="connsiteY162" fmla="*/ 485775 h 2133600"/>
                  <a:gd name="connsiteX163" fmla="*/ 71438 w 1228725"/>
                  <a:gd name="connsiteY163" fmla="*/ 504825 h 2133600"/>
                  <a:gd name="connsiteX164" fmla="*/ 52388 w 1228725"/>
                  <a:gd name="connsiteY164" fmla="*/ 476250 h 2133600"/>
                  <a:gd name="connsiteX165" fmla="*/ 66675 w 1228725"/>
                  <a:gd name="connsiteY165" fmla="*/ 409575 h 2133600"/>
                  <a:gd name="connsiteX166" fmla="*/ 47625 w 1228725"/>
                  <a:gd name="connsiteY166" fmla="*/ 395287 h 2133600"/>
                  <a:gd name="connsiteX167" fmla="*/ 47625 w 1228725"/>
                  <a:gd name="connsiteY167" fmla="*/ 242887 h 2133600"/>
                  <a:gd name="connsiteX168" fmla="*/ 42863 w 1228725"/>
                  <a:gd name="connsiteY168" fmla="*/ 242887 h 2133600"/>
                  <a:gd name="connsiteX169" fmla="*/ 42863 w 1228725"/>
                  <a:gd name="connsiteY169" fmla="*/ 176212 h 2133600"/>
                  <a:gd name="connsiteX170" fmla="*/ 19050 w 1228725"/>
                  <a:gd name="connsiteY170" fmla="*/ 176212 h 2133600"/>
                  <a:gd name="connsiteX171" fmla="*/ 19050 w 1228725"/>
                  <a:gd name="connsiteY171" fmla="*/ 142875 h 2133600"/>
                  <a:gd name="connsiteX172" fmla="*/ 19050 w 1228725"/>
                  <a:gd name="connsiteY172" fmla="*/ 123825 h 2133600"/>
                  <a:gd name="connsiteX173" fmla="*/ 14288 w 1228725"/>
                  <a:gd name="connsiteY173" fmla="*/ 109537 h 2133600"/>
                  <a:gd name="connsiteX174" fmla="*/ 0 w 1228725"/>
                  <a:gd name="connsiteY174" fmla="*/ 90487 h 2133600"/>
                  <a:gd name="connsiteX175" fmla="*/ 14288 w 1228725"/>
                  <a:gd name="connsiteY175" fmla="*/ 76200 h 2133600"/>
                  <a:gd name="connsiteX176" fmla="*/ 14288 w 1228725"/>
                  <a:gd name="connsiteY176" fmla="*/ 47625 h 2133600"/>
                  <a:gd name="connsiteX177" fmla="*/ 9525 w 1228725"/>
                  <a:gd name="connsiteY177" fmla="*/ 14287 h 2133600"/>
                  <a:gd name="connsiteX178" fmla="*/ 9525 w 1228725"/>
                  <a:gd name="connsiteY178" fmla="*/ 14287 h 2133600"/>
                  <a:gd name="connsiteX179" fmla="*/ 66675 w 1228725"/>
                  <a:gd name="connsiteY179" fmla="*/ 0 h 2133600"/>
                  <a:gd name="connsiteX0" fmla="*/ 9525 w 1228725"/>
                  <a:gd name="connsiteY0" fmla="*/ 0 h 2162175"/>
                  <a:gd name="connsiteX1" fmla="*/ 190500 w 1228725"/>
                  <a:gd name="connsiteY1" fmla="*/ 90487 h 2162175"/>
                  <a:gd name="connsiteX2" fmla="*/ 395288 w 1228725"/>
                  <a:gd name="connsiteY2" fmla="*/ 161925 h 2162175"/>
                  <a:gd name="connsiteX3" fmla="*/ 571500 w 1228725"/>
                  <a:gd name="connsiteY3" fmla="*/ 223837 h 2162175"/>
                  <a:gd name="connsiteX4" fmla="*/ 738188 w 1228725"/>
                  <a:gd name="connsiteY4" fmla="*/ 290512 h 2162175"/>
                  <a:gd name="connsiteX5" fmla="*/ 904875 w 1228725"/>
                  <a:gd name="connsiteY5" fmla="*/ 352425 h 2162175"/>
                  <a:gd name="connsiteX6" fmla="*/ 1123950 w 1228725"/>
                  <a:gd name="connsiteY6" fmla="*/ 404812 h 2162175"/>
                  <a:gd name="connsiteX7" fmla="*/ 1057275 w 1228725"/>
                  <a:gd name="connsiteY7" fmla="*/ 657225 h 2162175"/>
                  <a:gd name="connsiteX8" fmla="*/ 866775 w 1228725"/>
                  <a:gd name="connsiteY8" fmla="*/ 1366837 h 2162175"/>
                  <a:gd name="connsiteX9" fmla="*/ 885825 w 1228725"/>
                  <a:gd name="connsiteY9" fmla="*/ 1371600 h 2162175"/>
                  <a:gd name="connsiteX10" fmla="*/ 885825 w 1228725"/>
                  <a:gd name="connsiteY10" fmla="*/ 1400175 h 2162175"/>
                  <a:gd name="connsiteX11" fmla="*/ 914400 w 1228725"/>
                  <a:gd name="connsiteY11" fmla="*/ 1409700 h 2162175"/>
                  <a:gd name="connsiteX12" fmla="*/ 923925 w 1228725"/>
                  <a:gd name="connsiteY12" fmla="*/ 1438275 h 2162175"/>
                  <a:gd name="connsiteX13" fmla="*/ 947738 w 1228725"/>
                  <a:gd name="connsiteY13" fmla="*/ 1428750 h 2162175"/>
                  <a:gd name="connsiteX14" fmla="*/ 966788 w 1228725"/>
                  <a:gd name="connsiteY14" fmla="*/ 1452562 h 2162175"/>
                  <a:gd name="connsiteX15" fmla="*/ 976313 w 1228725"/>
                  <a:gd name="connsiteY15" fmla="*/ 1566862 h 2162175"/>
                  <a:gd name="connsiteX16" fmla="*/ 1004888 w 1228725"/>
                  <a:gd name="connsiteY16" fmla="*/ 1581150 h 2162175"/>
                  <a:gd name="connsiteX17" fmla="*/ 1028700 w 1228725"/>
                  <a:gd name="connsiteY17" fmla="*/ 1585912 h 2162175"/>
                  <a:gd name="connsiteX18" fmla="*/ 1019175 w 1228725"/>
                  <a:gd name="connsiteY18" fmla="*/ 1624012 h 2162175"/>
                  <a:gd name="connsiteX19" fmla="*/ 1019175 w 1228725"/>
                  <a:gd name="connsiteY19" fmla="*/ 1624012 h 2162175"/>
                  <a:gd name="connsiteX20" fmla="*/ 1062038 w 1228725"/>
                  <a:gd name="connsiteY20" fmla="*/ 1638300 h 2162175"/>
                  <a:gd name="connsiteX21" fmla="*/ 1057275 w 1228725"/>
                  <a:gd name="connsiteY21" fmla="*/ 1676400 h 2162175"/>
                  <a:gd name="connsiteX22" fmla="*/ 1057275 w 1228725"/>
                  <a:gd name="connsiteY22" fmla="*/ 1676400 h 2162175"/>
                  <a:gd name="connsiteX23" fmla="*/ 1095375 w 1228725"/>
                  <a:gd name="connsiteY23" fmla="*/ 1695450 h 2162175"/>
                  <a:gd name="connsiteX24" fmla="*/ 1090613 w 1228725"/>
                  <a:gd name="connsiteY24" fmla="*/ 1728787 h 2162175"/>
                  <a:gd name="connsiteX25" fmla="*/ 1109663 w 1228725"/>
                  <a:gd name="connsiteY25" fmla="*/ 1728787 h 2162175"/>
                  <a:gd name="connsiteX26" fmla="*/ 1104900 w 1228725"/>
                  <a:gd name="connsiteY26" fmla="*/ 1771650 h 2162175"/>
                  <a:gd name="connsiteX27" fmla="*/ 1123950 w 1228725"/>
                  <a:gd name="connsiteY27" fmla="*/ 1785937 h 2162175"/>
                  <a:gd name="connsiteX28" fmla="*/ 1123950 w 1228725"/>
                  <a:gd name="connsiteY28" fmla="*/ 1814512 h 2162175"/>
                  <a:gd name="connsiteX29" fmla="*/ 1152525 w 1228725"/>
                  <a:gd name="connsiteY29" fmla="*/ 1824037 h 2162175"/>
                  <a:gd name="connsiteX30" fmla="*/ 1152525 w 1228725"/>
                  <a:gd name="connsiteY30" fmla="*/ 1843087 h 2162175"/>
                  <a:gd name="connsiteX31" fmla="*/ 1152525 w 1228725"/>
                  <a:gd name="connsiteY31" fmla="*/ 1871662 h 2162175"/>
                  <a:gd name="connsiteX32" fmla="*/ 1171575 w 1228725"/>
                  <a:gd name="connsiteY32" fmla="*/ 1876425 h 2162175"/>
                  <a:gd name="connsiteX33" fmla="*/ 1176338 w 1228725"/>
                  <a:gd name="connsiteY33" fmla="*/ 1909762 h 2162175"/>
                  <a:gd name="connsiteX34" fmla="*/ 1204913 w 1228725"/>
                  <a:gd name="connsiteY34" fmla="*/ 1924050 h 2162175"/>
                  <a:gd name="connsiteX35" fmla="*/ 1204913 w 1228725"/>
                  <a:gd name="connsiteY35" fmla="*/ 1938337 h 2162175"/>
                  <a:gd name="connsiteX36" fmla="*/ 1209675 w 1228725"/>
                  <a:gd name="connsiteY36" fmla="*/ 1952625 h 2162175"/>
                  <a:gd name="connsiteX37" fmla="*/ 1204913 w 1228725"/>
                  <a:gd name="connsiteY37" fmla="*/ 1995487 h 2162175"/>
                  <a:gd name="connsiteX38" fmla="*/ 1204913 w 1228725"/>
                  <a:gd name="connsiteY38" fmla="*/ 1995487 h 2162175"/>
                  <a:gd name="connsiteX39" fmla="*/ 1214438 w 1228725"/>
                  <a:gd name="connsiteY39" fmla="*/ 2047875 h 2162175"/>
                  <a:gd name="connsiteX40" fmla="*/ 1190625 w 1228725"/>
                  <a:gd name="connsiteY40" fmla="*/ 2052637 h 2162175"/>
                  <a:gd name="connsiteX41" fmla="*/ 1190625 w 1228725"/>
                  <a:gd name="connsiteY41" fmla="*/ 2076450 h 2162175"/>
                  <a:gd name="connsiteX42" fmla="*/ 1200150 w 1228725"/>
                  <a:gd name="connsiteY42" fmla="*/ 2090737 h 2162175"/>
                  <a:gd name="connsiteX43" fmla="*/ 1204913 w 1228725"/>
                  <a:gd name="connsiteY43" fmla="*/ 2124075 h 2162175"/>
                  <a:gd name="connsiteX44" fmla="*/ 1228725 w 1228725"/>
                  <a:gd name="connsiteY44" fmla="*/ 2152650 h 2162175"/>
                  <a:gd name="connsiteX45" fmla="*/ 1228725 w 1228725"/>
                  <a:gd name="connsiteY45" fmla="*/ 2162175 h 2162175"/>
                  <a:gd name="connsiteX46" fmla="*/ 1062038 w 1228725"/>
                  <a:gd name="connsiteY46" fmla="*/ 2133600 h 2162175"/>
                  <a:gd name="connsiteX47" fmla="*/ 890588 w 1228725"/>
                  <a:gd name="connsiteY47" fmla="*/ 2085975 h 2162175"/>
                  <a:gd name="connsiteX48" fmla="*/ 709613 w 1228725"/>
                  <a:gd name="connsiteY48" fmla="*/ 2047875 h 2162175"/>
                  <a:gd name="connsiteX49" fmla="*/ 557213 w 1228725"/>
                  <a:gd name="connsiteY49" fmla="*/ 1995487 h 2162175"/>
                  <a:gd name="connsiteX50" fmla="*/ 476250 w 1228725"/>
                  <a:gd name="connsiteY50" fmla="*/ 1971675 h 2162175"/>
                  <a:gd name="connsiteX51" fmla="*/ 414338 w 1228725"/>
                  <a:gd name="connsiteY51" fmla="*/ 1962150 h 2162175"/>
                  <a:gd name="connsiteX52" fmla="*/ 419100 w 1228725"/>
                  <a:gd name="connsiteY52" fmla="*/ 1947862 h 2162175"/>
                  <a:gd name="connsiteX53" fmla="*/ 419100 w 1228725"/>
                  <a:gd name="connsiteY53" fmla="*/ 1947862 h 2162175"/>
                  <a:gd name="connsiteX54" fmla="*/ 419100 w 1228725"/>
                  <a:gd name="connsiteY54" fmla="*/ 1947862 h 2162175"/>
                  <a:gd name="connsiteX55" fmla="*/ 419100 w 1228725"/>
                  <a:gd name="connsiteY55" fmla="*/ 1947862 h 2162175"/>
                  <a:gd name="connsiteX56" fmla="*/ 442913 w 1228725"/>
                  <a:gd name="connsiteY56" fmla="*/ 1909762 h 2162175"/>
                  <a:gd name="connsiteX57" fmla="*/ 442913 w 1228725"/>
                  <a:gd name="connsiteY57" fmla="*/ 1909762 h 2162175"/>
                  <a:gd name="connsiteX58" fmla="*/ 395288 w 1228725"/>
                  <a:gd name="connsiteY58" fmla="*/ 1900237 h 2162175"/>
                  <a:gd name="connsiteX59" fmla="*/ 376238 w 1228725"/>
                  <a:gd name="connsiteY59" fmla="*/ 1895475 h 2162175"/>
                  <a:gd name="connsiteX60" fmla="*/ 409575 w 1228725"/>
                  <a:gd name="connsiteY60" fmla="*/ 1866900 h 2162175"/>
                  <a:gd name="connsiteX61" fmla="*/ 381000 w 1228725"/>
                  <a:gd name="connsiteY61" fmla="*/ 1876425 h 2162175"/>
                  <a:gd name="connsiteX62" fmla="*/ 352425 w 1228725"/>
                  <a:gd name="connsiteY62" fmla="*/ 1862137 h 2162175"/>
                  <a:gd name="connsiteX63" fmla="*/ 357188 w 1228725"/>
                  <a:gd name="connsiteY63" fmla="*/ 1847850 h 2162175"/>
                  <a:gd name="connsiteX64" fmla="*/ 357188 w 1228725"/>
                  <a:gd name="connsiteY64" fmla="*/ 1847850 h 2162175"/>
                  <a:gd name="connsiteX65" fmla="*/ 371475 w 1228725"/>
                  <a:gd name="connsiteY65" fmla="*/ 1776412 h 2162175"/>
                  <a:gd name="connsiteX66" fmla="*/ 395288 w 1228725"/>
                  <a:gd name="connsiteY66" fmla="*/ 1762125 h 2162175"/>
                  <a:gd name="connsiteX67" fmla="*/ 342900 w 1228725"/>
                  <a:gd name="connsiteY67" fmla="*/ 1819275 h 2162175"/>
                  <a:gd name="connsiteX68" fmla="*/ 314325 w 1228725"/>
                  <a:gd name="connsiteY68" fmla="*/ 1804987 h 2162175"/>
                  <a:gd name="connsiteX69" fmla="*/ 304800 w 1228725"/>
                  <a:gd name="connsiteY69" fmla="*/ 1771650 h 2162175"/>
                  <a:gd name="connsiteX70" fmla="*/ 295275 w 1228725"/>
                  <a:gd name="connsiteY70" fmla="*/ 1743075 h 2162175"/>
                  <a:gd name="connsiteX71" fmla="*/ 295275 w 1228725"/>
                  <a:gd name="connsiteY71" fmla="*/ 1743075 h 2162175"/>
                  <a:gd name="connsiteX72" fmla="*/ 357188 w 1228725"/>
                  <a:gd name="connsiteY72" fmla="*/ 1695450 h 2162175"/>
                  <a:gd name="connsiteX73" fmla="*/ 300038 w 1228725"/>
                  <a:gd name="connsiteY73" fmla="*/ 1719262 h 2162175"/>
                  <a:gd name="connsiteX74" fmla="*/ 290513 w 1228725"/>
                  <a:gd name="connsiteY74" fmla="*/ 1704975 h 2162175"/>
                  <a:gd name="connsiteX75" fmla="*/ 295275 w 1228725"/>
                  <a:gd name="connsiteY75" fmla="*/ 1685925 h 2162175"/>
                  <a:gd name="connsiteX76" fmla="*/ 319088 w 1228725"/>
                  <a:gd name="connsiteY76" fmla="*/ 1671637 h 2162175"/>
                  <a:gd name="connsiteX77" fmla="*/ 319088 w 1228725"/>
                  <a:gd name="connsiteY77" fmla="*/ 1671637 h 2162175"/>
                  <a:gd name="connsiteX78" fmla="*/ 276225 w 1228725"/>
                  <a:gd name="connsiteY78" fmla="*/ 1685925 h 2162175"/>
                  <a:gd name="connsiteX79" fmla="*/ 247650 w 1228725"/>
                  <a:gd name="connsiteY79" fmla="*/ 1657350 h 2162175"/>
                  <a:gd name="connsiteX80" fmla="*/ 266700 w 1228725"/>
                  <a:gd name="connsiteY80" fmla="*/ 1624012 h 2162175"/>
                  <a:gd name="connsiteX81" fmla="*/ 266700 w 1228725"/>
                  <a:gd name="connsiteY81" fmla="*/ 1624012 h 2162175"/>
                  <a:gd name="connsiteX82" fmla="*/ 242888 w 1228725"/>
                  <a:gd name="connsiteY82" fmla="*/ 1633537 h 2162175"/>
                  <a:gd name="connsiteX83" fmla="*/ 209550 w 1228725"/>
                  <a:gd name="connsiteY83" fmla="*/ 1609725 h 2162175"/>
                  <a:gd name="connsiteX84" fmla="*/ 209550 w 1228725"/>
                  <a:gd name="connsiteY84" fmla="*/ 1609725 h 2162175"/>
                  <a:gd name="connsiteX85" fmla="*/ 185738 w 1228725"/>
                  <a:gd name="connsiteY85" fmla="*/ 1552575 h 2162175"/>
                  <a:gd name="connsiteX86" fmla="*/ 185738 w 1228725"/>
                  <a:gd name="connsiteY86" fmla="*/ 1552575 h 2162175"/>
                  <a:gd name="connsiteX87" fmla="*/ 161925 w 1228725"/>
                  <a:gd name="connsiteY87" fmla="*/ 1538287 h 2162175"/>
                  <a:gd name="connsiteX88" fmla="*/ 161925 w 1228725"/>
                  <a:gd name="connsiteY88" fmla="*/ 1538287 h 2162175"/>
                  <a:gd name="connsiteX89" fmla="*/ 142875 w 1228725"/>
                  <a:gd name="connsiteY89" fmla="*/ 1500187 h 2162175"/>
                  <a:gd name="connsiteX90" fmla="*/ 147638 w 1228725"/>
                  <a:gd name="connsiteY90" fmla="*/ 1471612 h 2162175"/>
                  <a:gd name="connsiteX91" fmla="*/ 128588 w 1228725"/>
                  <a:gd name="connsiteY91" fmla="*/ 1466850 h 2162175"/>
                  <a:gd name="connsiteX92" fmla="*/ 142875 w 1228725"/>
                  <a:gd name="connsiteY92" fmla="*/ 1443037 h 2162175"/>
                  <a:gd name="connsiteX93" fmla="*/ 157163 w 1228725"/>
                  <a:gd name="connsiteY93" fmla="*/ 1452562 h 2162175"/>
                  <a:gd name="connsiteX94" fmla="*/ 171450 w 1228725"/>
                  <a:gd name="connsiteY94" fmla="*/ 1433512 h 2162175"/>
                  <a:gd name="connsiteX95" fmla="*/ 161925 w 1228725"/>
                  <a:gd name="connsiteY95" fmla="*/ 1409700 h 2162175"/>
                  <a:gd name="connsiteX96" fmla="*/ 147638 w 1228725"/>
                  <a:gd name="connsiteY96" fmla="*/ 1390650 h 2162175"/>
                  <a:gd name="connsiteX97" fmla="*/ 180975 w 1228725"/>
                  <a:gd name="connsiteY97" fmla="*/ 1390650 h 2162175"/>
                  <a:gd name="connsiteX98" fmla="*/ 185738 w 1228725"/>
                  <a:gd name="connsiteY98" fmla="*/ 1371600 h 2162175"/>
                  <a:gd name="connsiteX99" fmla="*/ 204788 w 1228725"/>
                  <a:gd name="connsiteY99" fmla="*/ 1371600 h 2162175"/>
                  <a:gd name="connsiteX100" fmla="*/ 228600 w 1228725"/>
                  <a:gd name="connsiteY100" fmla="*/ 1414462 h 2162175"/>
                  <a:gd name="connsiteX101" fmla="*/ 223838 w 1228725"/>
                  <a:gd name="connsiteY101" fmla="*/ 1371600 h 2162175"/>
                  <a:gd name="connsiteX102" fmla="*/ 257175 w 1228725"/>
                  <a:gd name="connsiteY102" fmla="*/ 1347787 h 2162175"/>
                  <a:gd name="connsiteX103" fmla="*/ 209550 w 1228725"/>
                  <a:gd name="connsiteY103" fmla="*/ 1343025 h 2162175"/>
                  <a:gd name="connsiteX104" fmla="*/ 223838 w 1228725"/>
                  <a:gd name="connsiteY104" fmla="*/ 1328737 h 2162175"/>
                  <a:gd name="connsiteX105" fmla="*/ 257175 w 1228725"/>
                  <a:gd name="connsiteY105" fmla="*/ 1314450 h 2162175"/>
                  <a:gd name="connsiteX106" fmla="*/ 257175 w 1228725"/>
                  <a:gd name="connsiteY106" fmla="*/ 1271587 h 2162175"/>
                  <a:gd name="connsiteX107" fmla="*/ 257175 w 1228725"/>
                  <a:gd name="connsiteY107" fmla="*/ 1271587 h 2162175"/>
                  <a:gd name="connsiteX108" fmla="*/ 228600 w 1228725"/>
                  <a:gd name="connsiteY108" fmla="*/ 1319212 h 2162175"/>
                  <a:gd name="connsiteX109" fmla="*/ 190500 w 1228725"/>
                  <a:gd name="connsiteY109" fmla="*/ 1309687 h 2162175"/>
                  <a:gd name="connsiteX110" fmla="*/ 180975 w 1228725"/>
                  <a:gd name="connsiteY110" fmla="*/ 1319212 h 2162175"/>
                  <a:gd name="connsiteX111" fmla="*/ 147638 w 1228725"/>
                  <a:gd name="connsiteY111" fmla="*/ 1319212 h 2162175"/>
                  <a:gd name="connsiteX112" fmla="*/ 152400 w 1228725"/>
                  <a:gd name="connsiteY112" fmla="*/ 1290637 h 2162175"/>
                  <a:gd name="connsiteX113" fmla="*/ 152400 w 1228725"/>
                  <a:gd name="connsiteY113" fmla="*/ 1290637 h 2162175"/>
                  <a:gd name="connsiteX114" fmla="*/ 152400 w 1228725"/>
                  <a:gd name="connsiteY114" fmla="*/ 1276350 h 2162175"/>
                  <a:gd name="connsiteX115" fmla="*/ 171450 w 1228725"/>
                  <a:gd name="connsiteY115" fmla="*/ 1243012 h 2162175"/>
                  <a:gd name="connsiteX116" fmla="*/ 142875 w 1228725"/>
                  <a:gd name="connsiteY116" fmla="*/ 1243012 h 2162175"/>
                  <a:gd name="connsiteX117" fmla="*/ 123825 w 1228725"/>
                  <a:gd name="connsiteY117" fmla="*/ 1233487 h 2162175"/>
                  <a:gd name="connsiteX118" fmla="*/ 123825 w 1228725"/>
                  <a:gd name="connsiteY118" fmla="*/ 1233487 h 2162175"/>
                  <a:gd name="connsiteX119" fmla="*/ 109538 w 1228725"/>
                  <a:gd name="connsiteY119" fmla="*/ 1185862 h 2162175"/>
                  <a:gd name="connsiteX120" fmla="*/ 104775 w 1228725"/>
                  <a:gd name="connsiteY120" fmla="*/ 1157287 h 2162175"/>
                  <a:gd name="connsiteX121" fmla="*/ 119063 w 1228725"/>
                  <a:gd name="connsiteY121" fmla="*/ 1133475 h 2162175"/>
                  <a:gd name="connsiteX122" fmla="*/ 119063 w 1228725"/>
                  <a:gd name="connsiteY122" fmla="*/ 1133475 h 2162175"/>
                  <a:gd name="connsiteX123" fmla="*/ 166688 w 1228725"/>
                  <a:gd name="connsiteY123" fmla="*/ 1166812 h 2162175"/>
                  <a:gd name="connsiteX124" fmla="*/ 195263 w 1228725"/>
                  <a:gd name="connsiteY124" fmla="*/ 1185862 h 2162175"/>
                  <a:gd name="connsiteX125" fmla="*/ 166688 w 1228725"/>
                  <a:gd name="connsiteY125" fmla="*/ 1138237 h 2162175"/>
                  <a:gd name="connsiteX126" fmla="*/ 128588 w 1228725"/>
                  <a:gd name="connsiteY126" fmla="*/ 1133475 h 2162175"/>
                  <a:gd name="connsiteX127" fmla="*/ 147638 w 1228725"/>
                  <a:gd name="connsiteY127" fmla="*/ 1100137 h 2162175"/>
                  <a:gd name="connsiteX128" fmla="*/ 176213 w 1228725"/>
                  <a:gd name="connsiteY128" fmla="*/ 1109662 h 2162175"/>
                  <a:gd name="connsiteX129" fmla="*/ 176213 w 1228725"/>
                  <a:gd name="connsiteY129" fmla="*/ 1066800 h 2162175"/>
                  <a:gd name="connsiteX130" fmla="*/ 161925 w 1228725"/>
                  <a:gd name="connsiteY130" fmla="*/ 1081087 h 2162175"/>
                  <a:gd name="connsiteX131" fmla="*/ 128588 w 1228725"/>
                  <a:gd name="connsiteY131" fmla="*/ 1076325 h 2162175"/>
                  <a:gd name="connsiteX132" fmla="*/ 90488 w 1228725"/>
                  <a:gd name="connsiteY132" fmla="*/ 1109662 h 2162175"/>
                  <a:gd name="connsiteX133" fmla="*/ 90488 w 1228725"/>
                  <a:gd name="connsiteY133" fmla="*/ 1119187 h 2162175"/>
                  <a:gd name="connsiteX134" fmla="*/ 71438 w 1228725"/>
                  <a:gd name="connsiteY134" fmla="*/ 1090612 h 2162175"/>
                  <a:gd name="connsiteX135" fmla="*/ 66675 w 1228725"/>
                  <a:gd name="connsiteY135" fmla="*/ 1071562 h 2162175"/>
                  <a:gd name="connsiteX136" fmla="*/ 52388 w 1228725"/>
                  <a:gd name="connsiteY136" fmla="*/ 1052512 h 2162175"/>
                  <a:gd name="connsiteX137" fmla="*/ 42863 w 1228725"/>
                  <a:gd name="connsiteY137" fmla="*/ 1038225 h 2162175"/>
                  <a:gd name="connsiteX138" fmla="*/ 66675 w 1228725"/>
                  <a:gd name="connsiteY138" fmla="*/ 1014412 h 2162175"/>
                  <a:gd name="connsiteX139" fmla="*/ 100013 w 1228725"/>
                  <a:gd name="connsiteY139" fmla="*/ 1033462 h 2162175"/>
                  <a:gd name="connsiteX140" fmla="*/ 71438 w 1228725"/>
                  <a:gd name="connsiteY140" fmla="*/ 1004887 h 2162175"/>
                  <a:gd name="connsiteX141" fmla="*/ 85725 w 1228725"/>
                  <a:gd name="connsiteY141" fmla="*/ 966787 h 2162175"/>
                  <a:gd name="connsiteX142" fmla="*/ 66675 w 1228725"/>
                  <a:gd name="connsiteY142" fmla="*/ 962025 h 2162175"/>
                  <a:gd name="connsiteX143" fmla="*/ 85725 w 1228725"/>
                  <a:gd name="connsiteY143" fmla="*/ 933450 h 2162175"/>
                  <a:gd name="connsiteX144" fmla="*/ 100013 w 1228725"/>
                  <a:gd name="connsiteY144" fmla="*/ 914400 h 2162175"/>
                  <a:gd name="connsiteX145" fmla="*/ 133350 w 1228725"/>
                  <a:gd name="connsiteY145" fmla="*/ 900112 h 2162175"/>
                  <a:gd name="connsiteX146" fmla="*/ 138113 w 1228725"/>
                  <a:gd name="connsiteY146" fmla="*/ 885825 h 2162175"/>
                  <a:gd name="connsiteX147" fmla="*/ 138113 w 1228725"/>
                  <a:gd name="connsiteY147" fmla="*/ 885825 h 2162175"/>
                  <a:gd name="connsiteX148" fmla="*/ 133350 w 1228725"/>
                  <a:gd name="connsiteY148" fmla="*/ 857250 h 2162175"/>
                  <a:gd name="connsiteX149" fmla="*/ 152400 w 1228725"/>
                  <a:gd name="connsiteY149" fmla="*/ 847725 h 2162175"/>
                  <a:gd name="connsiteX150" fmla="*/ 180975 w 1228725"/>
                  <a:gd name="connsiteY150" fmla="*/ 838200 h 2162175"/>
                  <a:gd name="connsiteX151" fmla="*/ 180975 w 1228725"/>
                  <a:gd name="connsiteY151" fmla="*/ 819150 h 2162175"/>
                  <a:gd name="connsiteX152" fmla="*/ 171450 w 1228725"/>
                  <a:gd name="connsiteY152" fmla="*/ 814387 h 2162175"/>
                  <a:gd name="connsiteX153" fmla="*/ 138113 w 1228725"/>
                  <a:gd name="connsiteY153" fmla="*/ 838200 h 2162175"/>
                  <a:gd name="connsiteX154" fmla="*/ 123825 w 1228725"/>
                  <a:gd name="connsiteY154" fmla="*/ 804862 h 2162175"/>
                  <a:gd name="connsiteX155" fmla="*/ 123825 w 1228725"/>
                  <a:gd name="connsiteY155" fmla="*/ 804862 h 2162175"/>
                  <a:gd name="connsiteX156" fmla="*/ 171450 w 1228725"/>
                  <a:gd name="connsiteY156" fmla="*/ 738187 h 2162175"/>
                  <a:gd name="connsiteX157" fmla="*/ 152400 w 1228725"/>
                  <a:gd name="connsiteY157" fmla="*/ 695325 h 2162175"/>
                  <a:gd name="connsiteX158" fmla="*/ 123825 w 1228725"/>
                  <a:gd name="connsiteY158" fmla="*/ 666750 h 2162175"/>
                  <a:gd name="connsiteX159" fmla="*/ 85725 w 1228725"/>
                  <a:gd name="connsiteY159" fmla="*/ 633412 h 2162175"/>
                  <a:gd name="connsiteX160" fmla="*/ 66675 w 1228725"/>
                  <a:gd name="connsiteY160" fmla="*/ 604837 h 2162175"/>
                  <a:gd name="connsiteX161" fmla="*/ 85725 w 1228725"/>
                  <a:gd name="connsiteY161" fmla="*/ 566737 h 2162175"/>
                  <a:gd name="connsiteX162" fmla="*/ 104775 w 1228725"/>
                  <a:gd name="connsiteY162" fmla="*/ 514350 h 2162175"/>
                  <a:gd name="connsiteX163" fmla="*/ 71438 w 1228725"/>
                  <a:gd name="connsiteY163" fmla="*/ 533400 h 2162175"/>
                  <a:gd name="connsiteX164" fmla="*/ 52388 w 1228725"/>
                  <a:gd name="connsiteY164" fmla="*/ 504825 h 2162175"/>
                  <a:gd name="connsiteX165" fmla="*/ 66675 w 1228725"/>
                  <a:gd name="connsiteY165" fmla="*/ 438150 h 2162175"/>
                  <a:gd name="connsiteX166" fmla="*/ 47625 w 1228725"/>
                  <a:gd name="connsiteY166" fmla="*/ 423862 h 2162175"/>
                  <a:gd name="connsiteX167" fmla="*/ 47625 w 1228725"/>
                  <a:gd name="connsiteY167" fmla="*/ 271462 h 2162175"/>
                  <a:gd name="connsiteX168" fmla="*/ 42863 w 1228725"/>
                  <a:gd name="connsiteY168" fmla="*/ 271462 h 2162175"/>
                  <a:gd name="connsiteX169" fmla="*/ 42863 w 1228725"/>
                  <a:gd name="connsiteY169" fmla="*/ 204787 h 2162175"/>
                  <a:gd name="connsiteX170" fmla="*/ 19050 w 1228725"/>
                  <a:gd name="connsiteY170" fmla="*/ 204787 h 2162175"/>
                  <a:gd name="connsiteX171" fmla="*/ 19050 w 1228725"/>
                  <a:gd name="connsiteY171" fmla="*/ 171450 h 2162175"/>
                  <a:gd name="connsiteX172" fmla="*/ 19050 w 1228725"/>
                  <a:gd name="connsiteY172" fmla="*/ 152400 h 2162175"/>
                  <a:gd name="connsiteX173" fmla="*/ 14288 w 1228725"/>
                  <a:gd name="connsiteY173" fmla="*/ 138112 h 2162175"/>
                  <a:gd name="connsiteX174" fmla="*/ 0 w 1228725"/>
                  <a:gd name="connsiteY174" fmla="*/ 119062 h 2162175"/>
                  <a:gd name="connsiteX175" fmla="*/ 14288 w 1228725"/>
                  <a:gd name="connsiteY175" fmla="*/ 104775 h 2162175"/>
                  <a:gd name="connsiteX176" fmla="*/ 14288 w 1228725"/>
                  <a:gd name="connsiteY176" fmla="*/ 76200 h 2162175"/>
                  <a:gd name="connsiteX177" fmla="*/ 9525 w 1228725"/>
                  <a:gd name="connsiteY177" fmla="*/ 42862 h 2162175"/>
                  <a:gd name="connsiteX178" fmla="*/ 9525 w 1228725"/>
                  <a:gd name="connsiteY178" fmla="*/ 42862 h 2162175"/>
                  <a:gd name="connsiteX179" fmla="*/ 9525 w 1228725"/>
                  <a:gd name="connsiteY179" fmla="*/ 0 h 2162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</a:cxnLst>
                <a:rect l="l" t="t" r="r" b="b"/>
                <a:pathLst>
                  <a:path w="1228725" h="2162175">
                    <a:moveTo>
                      <a:pt x="9525" y="0"/>
                    </a:moveTo>
                    <a:lnTo>
                      <a:pt x="190500" y="90487"/>
                    </a:lnTo>
                    <a:lnTo>
                      <a:pt x="395288" y="161925"/>
                    </a:lnTo>
                    <a:lnTo>
                      <a:pt x="571500" y="223837"/>
                    </a:lnTo>
                    <a:lnTo>
                      <a:pt x="738188" y="290512"/>
                    </a:lnTo>
                    <a:lnTo>
                      <a:pt x="904875" y="352425"/>
                    </a:lnTo>
                    <a:lnTo>
                      <a:pt x="1123950" y="404812"/>
                    </a:lnTo>
                    <a:lnTo>
                      <a:pt x="1057275" y="657225"/>
                    </a:lnTo>
                    <a:lnTo>
                      <a:pt x="866775" y="1366837"/>
                    </a:lnTo>
                    <a:lnTo>
                      <a:pt x="885825" y="1371600"/>
                    </a:lnTo>
                    <a:lnTo>
                      <a:pt x="885825" y="1400175"/>
                    </a:lnTo>
                    <a:lnTo>
                      <a:pt x="914400" y="1409700"/>
                    </a:lnTo>
                    <a:lnTo>
                      <a:pt x="923925" y="1438275"/>
                    </a:lnTo>
                    <a:lnTo>
                      <a:pt x="947738" y="1428750"/>
                    </a:lnTo>
                    <a:lnTo>
                      <a:pt x="966788" y="1452562"/>
                    </a:lnTo>
                    <a:lnTo>
                      <a:pt x="976313" y="1566862"/>
                    </a:lnTo>
                    <a:lnTo>
                      <a:pt x="1004888" y="1581150"/>
                    </a:lnTo>
                    <a:lnTo>
                      <a:pt x="1028700" y="1585912"/>
                    </a:lnTo>
                    <a:lnTo>
                      <a:pt x="1019175" y="1624012"/>
                    </a:lnTo>
                    <a:lnTo>
                      <a:pt x="1019175" y="1624012"/>
                    </a:lnTo>
                    <a:lnTo>
                      <a:pt x="1062038" y="1638300"/>
                    </a:lnTo>
                    <a:lnTo>
                      <a:pt x="1057275" y="1676400"/>
                    </a:lnTo>
                    <a:lnTo>
                      <a:pt x="1057275" y="1676400"/>
                    </a:lnTo>
                    <a:lnTo>
                      <a:pt x="1095375" y="1695450"/>
                    </a:lnTo>
                    <a:lnTo>
                      <a:pt x="1090613" y="1728787"/>
                    </a:lnTo>
                    <a:lnTo>
                      <a:pt x="1109663" y="1728787"/>
                    </a:lnTo>
                    <a:lnTo>
                      <a:pt x="1104900" y="1771650"/>
                    </a:lnTo>
                    <a:lnTo>
                      <a:pt x="1123950" y="1785937"/>
                    </a:lnTo>
                    <a:lnTo>
                      <a:pt x="1123950" y="1814512"/>
                    </a:lnTo>
                    <a:lnTo>
                      <a:pt x="1152525" y="1824037"/>
                    </a:lnTo>
                    <a:lnTo>
                      <a:pt x="1152525" y="1843087"/>
                    </a:lnTo>
                    <a:lnTo>
                      <a:pt x="1152525" y="1871662"/>
                    </a:lnTo>
                    <a:lnTo>
                      <a:pt x="1171575" y="1876425"/>
                    </a:lnTo>
                    <a:lnTo>
                      <a:pt x="1176338" y="1909762"/>
                    </a:lnTo>
                    <a:lnTo>
                      <a:pt x="1204913" y="1924050"/>
                    </a:lnTo>
                    <a:lnTo>
                      <a:pt x="1204913" y="1938337"/>
                    </a:lnTo>
                    <a:lnTo>
                      <a:pt x="1209675" y="1952625"/>
                    </a:lnTo>
                    <a:lnTo>
                      <a:pt x="1204913" y="1995487"/>
                    </a:lnTo>
                    <a:lnTo>
                      <a:pt x="1204913" y="1995487"/>
                    </a:lnTo>
                    <a:lnTo>
                      <a:pt x="1214438" y="2047875"/>
                    </a:lnTo>
                    <a:lnTo>
                      <a:pt x="1190625" y="2052637"/>
                    </a:lnTo>
                    <a:lnTo>
                      <a:pt x="1190625" y="2076450"/>
                    </a:lnTo>
                    <a:lnTo>
                      <a:pt x="1200150" y="2090737"/>
                    </a:lnTo>
                    <a:lnTo>
                      <a:pt x="1204913" y="2124075"/>
                    </a:lnTo>
                    <a:lnTo>
                      <a:pt x="1228725" y="2152650"/>
                    </a:lnTo>
                    <a:lnTo>
                      <a:pt x="1228725" y="2162175"/>
                    </a:lnTo>
                    <a:lnTo>
                      <a:pt x="1062038" y="2133600"/>
                    </a:lnTo>
                    <a:lnTo>
                      <a:pt x="890588" y="2085975"/>
                    </a:lnTo>
                    <a:lnTo>
                      <a:pt x="709613" y="2047875"/>
                    </a:lnTo>
                    <a:lnTo>
                      <a:pt x="557213" y="1995487"/>
                    </a:lnTo>
                    <a:lnTo>
                      <a:pt x="476250" y="1971675"/>
                    </a:lnTo>
                    <a:lnTo>
                      <a:pt x="414338" y="1962150"/>
                    </a:lnTo>
                    <a:lnTo>
                      <a:pt x="419100" y="1947862"/>
                    </a:lnTo>
                    <a:lnTo>
                      <a:pt x="419100" y="1947862"/>
                    </a:lnTo>
                    <a:lnTo>
                      <a:pt x="419100" y="1947862"/>
                    </a:lnTo>
                    <a:lnTo>
                      <a:pt x="419100" y="1947862"/>
                    </a:lnTo>
                    <a:lnTo>
                      <a:pt x="442913" y="1909762"/>
                    </a:lnTo>
                    <a:lnTo>
                      <a:pt x="442913" y="1909762"/>
                    </a:lnTo>
                    <a:lnTo>
                      <a:pt x="395288" y="1900237"/>
                    </a:lnTo>
                    <a:lnTo>
                      <a:pt x="376238" y="1895475"/>
                    </a:lnTo>
                    <a:lnTo>
                      <a:pt x="409575" y="1866900"/>
                    </a:lnTo>
                    <a:lnTo>
                      <a:pt x="381000" y="1876425"/>
                    </a:lnTo>
                    <a:lnTo>
                      <a:pt x="352425" y="1862137"/>
                    </a:lnTo>
                    <a:lnTo>
                      <a:pt x="357188" y="1847850"/>
                    </a:lnTo>
                    <a:lnTo>
                      <a:pt x="357188" y="1847850"/>
                    </a:lnTo>
                    <a:lnTo>
                      <a:pt x="371475" y="1776412"/>
                    </a:lnTo>
                    <a:lnTo>
                      <a:pt x="395288" y="1762125"/>
                    </a:lnTo>
                    <a:lnTo>
                      <a:pt x="342900" y="1819275"/>
                    </a:lnTo>
                    <a:lnTo>
                      <a:pt x="314325" y="1804987"/>
                    </a:lnTo>
                    <a:lnTo>
                      <a:pt x="304800" y="1771650"/>
                    </a:lnTo>
                    <a:lnTo>
                      <a:pt x="295275" y="1743075"/>
                    </a:lnTo>
                    <a:lnTo>
                      <a:pt x="295275" y="1743075"/>
                    </a:lnTo>
                    <a:lnTo>
                      <a:pt x="357188" y="1695450"/>
                    </a:lnTo>
                    <a:lnTo>
                      <a:pt x="300038" y="1719262"/>
                    </a:lnTo>
                    <a:lnTo>
                      <a:pt x="290513" y="1704975"/>
                    </a:lnTo>
                    <a:lnTo>
                      <a:pt x="295275" y="1685925"/>
                    </a:lnTo>
                    <a:lnTo>
                      <a:pt x="319088" y="1671637"/>
                    </a:lnTo>
                    <a:lnTo>
                      <a:pt x="319088" y="1671637"/>
                    </a:lnTo>
                    <a:lnTo>
                      <a:pt x="276225" y="1685925"/>
                    </a:lnTo>
                    <a:lnTo>
                      <a:pt x="247650" y="1657350"/>
                    </a:lnTo>
                    <a:lnTo>
                      <a:pt x="266700" y="1624012"/>
                    </a:lnTo>
                    <a:lnTo>
                      <a:pt x="266700" y="1624012"/>
                    </a:lnTo>
                    <a:lnTo>
                      <a:pt x="242888" y="1633537"/>
                    </a:lnTo>
                    <a:lnTo>
                      <a:pt x="209550" y="1609725"/>
                    </a:lnTo>
                    <a:lnTo>
                      <a:pt x="209550" y="1609725"/>
                    </a:lnTo>
                    <a:lnTo>
                      <a:pt x="185738" y="1552575"/>
                    </a:lnTo>
                    <a:lnTo>
                      <a:pt x="185738" y="1552575"/>
                    </a:lnTo>
                    <a:lnTo>
                      <a:pt x="161925" y="1538287"/>
                    </a:lnTo>
                    <a:lnTo>
                      <a:pt x="161925" y="1538287"/>
                    </a:lnTo>
                    <a:lnTo>
                      <a:pt x="142875" y="1500187"/>
                    </a:lnTo>
                    <a:lnTo>
                      <a:pt x="147638" y="1471612"/>
                    </a:lnTo>
                    <a:lnTo>
                      <a:pt x="128588" y="1466850"/>
                    </a:lnTo>
                    <a:lnTo>
                      <a:pt x="142875" y="1443037"/>
                    </a:lnTo>
                    <a:lnTo>
                      <a:pt x="157163" y="1452562"/>
                    </a:lnTo>
                    <a:lnTo>
                      <a:pt x="171450" y="1433512"/>
                    </a:lnTo>
                    <a:lnTo>
                      <a:pt x="161925" y="1409700"/>
                    </a:lnTo>
                    <a:lnTo>
                      <a:pt x="147638" y="1390650"/>
                    </a:lnTo>
                    <a:lnTo>
                      <a:pt x="180975" y="1390650"/>
                    </a:lnTo>
                    <a:lnTo>
                      <a:pt x="185738" y="1371600"/>
                    </a:lnTo>
                    <a:lnTo>
                      <a:pt x="204788" y="1371600"/>
                    </a:lnTo>
                    <a:lnTo>
                      <a:pt x="228600" y="1414462"/>
                    </a:lnTo>
                    <a:lnTo>
                      <a:pt x="223838" y="1371600"/>
                    </a:lnTo>
                    <a:lnTo>
                      <a:pt x="257175" y="1347787"/>
                    </a:lnTo>
                    <a:lnTo>
                      <a:pt x="209550" y="1343025"/>
                    </a:lnTo>
                    <a:lnTo>
                      <a:pt x="223838" y="1328737"/>
                    </a:lnTo>
                    <a:lnTo>
                      <a:pt x="257175" y="1314450"/>
                    </a:lnTo>
                    <a:lnTo>
                      <a:pt x="257175" y="1271587"/>
                    </a:lnTo>
                    <a:lnTo>
                      <a:pt x="257175" y="1271587"/>
                    </a:lnTo>
                    <a:lnTo>
                      <a:pt x="228600" y="1319212"/>
                    </a:lnTo>
                    <a:lnTo>
                      <a:pt x="190500" y="1309687"/>
                    </a:lnTo>
                    <a:lnTo>
                      <a:pt x="180975" y="1319212"/>
                    </a:lnTo>
                    <a:lnTo>
                      <a:pt x="147638" y="1319212"/>
                    </a:lnTo>
                    <a:lnTo>
                      <a:pt x="152400" y="1290637"/>
                    </a:lnTo>
                    <a:lnTo>
                      <a:pt x="152400" y="1290637"/>
                    </a:lnTo>
                    <a:lnTo>
                      <a:pt x="152400" y="1276350"/>
                    </a:lnTo>
                    <a:lnTo>
                      <a:pt x="171450" y="1243012"/>
                    </a:lnTo>
                    <a:lnTo>
                      <a:pt x="142875" y="1243012"/>
                    </a:lnTo>
                    <a:lnTo>
                      <a:pt x="123825" y="1233487"/>
                    </a:lnTo>
                    <a:lnTo>
                      <a:pt x="123825" y="1233487"/>
                    </a:lnTo>
                    <a:lnTo>
                      <a:pt x="109538" y="1185862"/>
                    </a:lnTo>
                    <a:lnTo>
                      <a:pt x="104775" y="1157287"/>
                    </a:lnTo>
                    <a:lnTo>
                      <a:pt x="119063" y="1133475"/>
                    </a:lnTo>
                    <a:lnTo>
                      <a:pt x="119063" y="1133475"/>
                    </a:lnTo>
                    <a:lnTo>
                      <a:pt x="166688" y="1166812"/>
                    </a:lnTo>
                    <a:lnTo>
                      <a:pt x="195263" y="1185862"/>
                    </a:lnTo>
                    <a:lnTo>
                      <a:pt x="166688" y="1138237"/>
                    </a:lnTo>
                    <a:lnTo>
                      <a:pt x="128588" y="1133475"/>
                    </a:lnTo>
                    <a:lnTo>
                      <a:pt x="147638" y="1100137"/>
                    </a:lnTo>
                    <a:lnTo>
                      <a:pt x="176213" y="1109662"/>
                    </a:lnTo>
                    <a:lnTo>
                      <a:pt x="176213" y="1066800"/>
                    </a:lnTo>
                    <a:lnTo>
                      <a:pt x="161925" y="1081087"/>
                    </a:lnTo>
                    <a:lnTo>
                      <a:pt x="128588" y="1076325"/>
                    </a:lnTo>
                    <a:lnTo>
                      <a:pt x="90488" y="1109662"/>
                    </a:lnTo>
                    <a:lnTo>
                      <a:pt x="90488" y="1119187"/>
                    </a:lnTo>
                    <a:lnTo>
                      <a:pt x="71438" y="1090612"/>
                    </a:lnTo>
                    <a:lnTo>
                      <a:pt x="66675" y="1071562"/>
                    </a:lnTo>
                    <a:lnTo>
                      <a:pt x="52388" y="1052512"/>
                    </a:lnTo>
                    <a:lnTo>
                      <a:pt x="42863" y="1038225"/>
                    </a:lnTo>
                    <a:lnTo>
                      <a:pt x="66675" y="1014412"/>
                    </a:lnTo>
                    <a:lnTo>
                      <a:pt x="100013" y="1033462"/>
                    </a:lnTo>
                    <a:lnTo>
                      <a:pt x="71438" y="1004887"/>
                    </a:lnTo>
                    <a:lnTo>
                      <a:pt x="85725" y="966787"/>
                    </a:lnTo>
                    <a:lnTo>
                      <a:pt x="66675" y="962025"/>
                    </a:lnTo>
                    <a:lnTo>
                      <a:pt x="85725" y="933450"/>
                    </a:lnTo>
                    <a:lnTo>
                      <a:pt x="100013" y="914400"/>
                    </a:lnTo>
                    <a:lnTo>
                      <a:pt x="133350" y="900112"/>
                    </a:lnTo>
                    <a:lnTo>
                      <a:pt x="138113" y="885825"/>
                    </a:lnTo>
                    <a:lnTo>
                      <a:pt x="138113" y="885825"/>
                    </a:lnTo>
                    <a:lnTo>
                      <a:pt x="133350" y="857250"/>
                    </a:lnTo>
                    <a:lnTo>
                      <a:pt x="152400" y="847725"/>
                    </a:lnTo>
                    <a:lnTo>
                      <a:pt x="180975" y="838200"/>
                    </a:lnTo>
                    <a:lnTo>
                      <a:pt x="180975" y="819150"/>
                    </a:lnTo>
                    <a:lnTo>
                      <a:pt x="171450" y="814387"/>
                    </a:lnTo>
                    <a:lnTo>
                      <a:pt x="138113" y="838200"/>
                    </a:lnTo>
                    <a:lnTo>
                      <a:pt x="123825" y="804862"/>
                    </a:lnTo>
                    <a:lnTo>
                      <a:pt x="123825" y="804862"/>
                    </a:lnTo>
                    <a:lnTo>
                      <a:pt x="171450" y="738187"/>
                    </a:lnTo>
                    <a:lnTo>
                      <a:pt x="152400" y="695325"/>
                    </a:lnTo>
                    <a:lnTo>
                      <a:pt x="123825" y="666750"/>
                    </a:lnTo>
                    <a:lnTo>
                      <a:pt x="85725" y="633412"/>
                    </a:lnTo>
                    <a:lnTo>
                      <a:pt x="66675" y="604837"/>
                    </a:lnTo>
                    <a:lnTo>
                      <a:pt x="85725" y="566737"/>
                    </a:lnTo>
                    <a:lnTo>
                      <a:pt x="104775" y="514350"/>
                    </a:lnTo>
                    <a:lnTo>
                      <a:pt x="71438" y="533400"/>
                    </a:lnTo>
                    <a:lnTo>
                      <a:pt x="52388" y="504825"/>
                    </a:lnTo>
                    <a:lnTo>
                      <a:pt x="66675" y="438150"/>
                    </a:lnTo>
                    <a:lnTo>
                      <a:pt x="47625" y="423862"/>
                    </a:lnTo>
                    <a:lnTo>
                      <a:pt x="47625" y="271462"/>
                    </a:lnTo>
                    <a:lnTo>
                      <a:pt x="42863" y="271462"/>
                    </a:lnTo>
                    <a:lnTo>
                      <a:pt x="42863" y="204787"/>
                    </a:lnTo>
                    <a:lnTo>
                      <a:pt x="19050" y="204787"/>
                    </a:lnTo>
                    <a:lnTo>
                      <a:pt x="19050" y="171450"/>
                    </a:lnTo>
                    <a:lnTo>
                      <a:pt x="19050" y="152400"/>
                    </a:lnTo>
                    <a:lnTo>
                      <a:pt x="14288" y="138112"/>
                    </a:lnTo>
                    <a:lnTo>
                      <a:pt x="0" y="119062"/>
                    </a:lnTo>
                    <a:lnTo>
                      <a:pt x="14288" y="104775"/>
                    </a:lnTo>
                    <a:lnTo>
                      <a:pt x="14288" y="76200"/>
                    </a:lnTo>
                    <a:lnTo>
                      <a:pt x="9525" y="42862"/>
                    </a:lnTo>
                    <a:lnTo>
                      <a:pt x="9525" y="42862"/>
                    </a:lnTo>
                    <a:lnTo>
                      <a:pt x="9525" y="0"/>
                    </a:lnTo>
                    <a:close/>
                  </a:path>
                </a:pathLst>
              </a:custGeom>
              <a:solidFill>
                <a:srgbClr val="C3EFD5"/>
              </a:solidFill>
              <a:ln w="9525" cap="flat" cmpd="sng" algn="ctr">
                <a:solidFill>
                  <a:srgbClr val="A6E8C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1" name="Freeform 120"/>
              <p:cNvSpPr/>
              <p:nvPr/>
            </p:nvSpPr>
            <p:spPr bwMode="auto">
              <a:xfrm>
                <a:off x="1795463" y="4667251"/>
                <a:ext cx="385762" cy="509587"/>
              </a:xfrm>
              <a:custGeom>
                <a:avLst/>
                <a:gdLst>
                  <a:gd name="connsiteX0" fmla="*/ 0 w 385762"/>
                  <a:gd name="connsiteY0" fmla="*/ 0 h 485775"/>
                  <a:gd name="connsiteX1" fmla="*/ 71437 w 385762"/>
                  <a:gd name="connsiteY1" fmla="*/ 0 h 485775"/>
                  <a:gd name="connsiteX2" fmla="*/ 109537 w 385762"/>
                  <a:gd name="connsiteY2" fmla="*/ 38100 h 485775"/>
                  <a:gd name="connsiteX3" fmla="*/ 123825 w 385762"/>
                  <a:gd name="connsiteY3" fmla="*/ 57150 h 485775"/>
                  <a:gd name="connsiteX4" fmla="*/ 142875 w 385762"/>
                  <a:gd name="connsiteY4" fmla="*/ 90487 h 485775"/>
                  <a:gd name="connsiteX5" fmla="*/ 171450 w 385762"/>
                  <a:gd name="connsiteY5" fmla="*/ 95250 h 485775"/>
                  <a:gd name="connsiteX6" fmla="*/ 195262 w 385762"/>
                  <a:gd name="connsiteY6" fmla="*/ 119062 h 485775"/>
                  <a:gd name="connsiteX7" fmla="*/ 200025 w 385762"/>
                  <a:gd name="connsiteY7" fmla="*/ 128587 h 485775"/>
                  <a:gd name="connsiteX8" fmla="*/ 223837 w 385762"/>
                  <a:gd name="connsiteY8" fmla="*/ 133350 h 485775"/>
                  <a:gd name="connsiteX9" fmla="*/ 247650 w 385762"/>
                  <a:gd name="connsiteY9" fmla="*/ 157162 h 485775"/>
                  <a:gd name="connsiteX10" fmla="*/ 252412 w 385762"/>
                  <a:gd name="connsiteY10" fmla="*/ 190500 h 485775"/>
                  <a:gd name="connsiteX11" fmla="*/ 261937 w 385762"/>
                  <a:gd name="connsiteY11" fmla="*/ 238125 h 485775"/>
                  <a:gd name="connsiteX12" fmla="*/ 261937 w 385762"/>
                  <a:gd name="connsiteY12" fmla="*/ 238125 h 485775"/>
                  <a:gd name="connsiteX13" fmla="*/ 261937 w 385762"/>
                  <a:gd name="connsiteY13" fmla="*/ 238125 h 485775"/>
                  <a:gd name="connsiteX14" fmla="*/ 257175 w 385762"/>
                  <a:gd name="connsiteY14" fmla="*/ 300037 h 485775"/>
                  <a:gd name="connsiteX15" fmla="*/ 295275 w 385762"/>
                  <a:gd name="connsiteY15" fmla="*/ 323850 h 485775"/>
                  <a:gd name="connsiteX16" fmla="*/ 333375 w 385762"/>
                  <a:gd name="connsiteY16" fmla="*/ 366712 h 485775"/>
                  <a:gd name="connsiteX17" fmla="*/ 338137 w 385762"/>
                  <a:gd name="connsiteY17" fmla="*/ 409575 h 485775"/>
                  <a:gd name="connsiteX18" fmla="*/ 385762 w 385762"/>
                  <a:gd name="connsiteY18" fmla="*/ 423862 h 485775"/>
                  <a:gd name="connsiteX19" fmla="*/ 371475 w 385762"/>
                  <a:gd name="connsiteY19" fmla="*/ 438150 h 485775"/>
                  <a:gd name="connsiteX20" fmla="*/ 333375 w 385762"/>
                  <a:gd name="connsiteY20" fmla="*/ 433387 h 485775"/>
                  <a:gd name="connsiteX21" fmla="*/ 333375 w 385762"/>
                  <a:gd name="connsiteY21" fmla="*/ 433387 h 485775"/>
                  <a:gd name="connsiteX22" fmla="*/ 347662 w 385762"/>
                  <a:gd name="connsiteY22" fmla="*/ 485775 h 485775"/>
                  <a:gd name="connsiteX23" fmla="*/ 304800 w 385762"/>
                  <a:gd name="connsiteY23" fmla="*/ 481012 h 485775"/>
                  <a:gd name="connsiteX24" fmla="*/ 242887 w 385762"/>
                  <a:gd name="connsiteY24" fmla="*/ 442912 h 485775"/>
                  <a:gd name="connsiteX25" fmla="*/ 228600 w 385762"/>
                  <a:gd name="connsiteY25" fmla="*/ 414337 h 485775"/>
                  <a:gd name="connsiteX26" fmla="*/ 228600 w 385762"/>
                  <a:gd name="connsiteY26" fmla="*/ 381000 h 485775"/>
                  <a:gd name="connsiteX27" fmla="*/ 195262 w 385762"/>
                  <a:gd name="connsiteY27" fmla="*/ 381000 h 485775"/>
                  <a:gd name="connsiteX28" fmla="*/ 190500 w 385762"/>
                  <a:gd name="connsiteY28" fmla="*/ 357187 h 485775"/>
                  <a:gd name="connsiteX29" fmla="*/ 214312 w 385762"/>
                  <a:gd name="connsiteY29" fmla="*/ 352425 h 485775"/>
                  <a:gd name="connsiteX30" fmla="*/ 242887 w 385762"/>
                  <a:gd name="connsiteY30" fmla="*/ 323850 h 485775"/>
                  <a:gd name="connsiteX31" fmla="*/ 228600 w 385762"/>
                  <a:gd name="connsiteY31" fmla="*/ 328612 h 485775"/>
                  <a:gd name="connsiteX32" fmla="*/ 204787 w 385762"/>
                  <a:gd name="connsiteY32" fmla="*/ 342900 h 485775"/>
                  <a:gd name="connsiteX33" fmla="*/ 204787 w 385762"/>
                  <a:gd name="connsiteY33" fmla="*/ 342900 h 485775"/>
                  <a:gd name="connsiteX34" fmla="*/ 152400 w 385762"/>
                  <a:gd name="connsiteY34" fmla="*/ 338137 h 485775"/>
                  <a:gd name="connsiteX35" fmla="*/ 138112 w 385762"/>
                  <a:gd name="connsiteY35" fmla="*/ 314325 h 485775"/>
                  <a:gd name="connsiteX36" fmla="*/ 138112 w 385762"/>
                  <a:gd name="connsiteY36" fmla="*/ 314325 h 485775"/>
                  <a:gd name="connsiteX37" fmla="*/ 147637 w 385762"/>
                  <a:gd name="connsiteY37" fmla="*/ 276225 h 485775"/>
                  <a:gd name="connsiteX38" fmla="*/ 123825 w 385762"/>
                  <a:gd name="connsiteY38" fmla="*/ 271462 h 485775"/>
                  <a:gd name="connsiteX39" fmla="*/ 123825 w 385762"/>
                  <a:gd name="connsiteY39" fmla="*/ 271462 h 485775"/>
                  <a:gd name="connsiteX40" fmla="*/ 109537 w 385762"/>
                  <a:gd name="connsiteY40" fmla="*/ 247650 h 485775"/>
                  <a:gd name="connsiteX41" fmla="*/ 133350 w 385762"/>
                  <a:gd name="connsiteY41" fmla="*/ 228600 h 485775"/>
                  <a:gd name="connsiteX42" fmla="*/ 133350 w 385762"/>
                  <a:gd name="connsiteY42" fmla="*/ 228600 h 485775"/>
                  <a:gd name="connsiteX43" fmla="*/ 95250 w 385762"/>
                  <a:gd name="connsiteY43" fmla="*/ 209550 h 485775"/>
                  <a:gd name="connsiteX44" fmla="*/ 95250 w 385762"/>
                  <a:gd name="connsiteY44" fmla="*/ 209550 h 485775"/>
                  <a:gd name="connsiteX45" fmla="*/ 85725 w 385762"/>
                  <a:gd name="connsiteY45" fmla="*/ 161925 h 485775"/>
                  <a:gd name="connsiteX46" fmla="*/ 71437 w 385762"/>
                  <a:gd name="connsiteY46" fmla="*/ 142875 h 485775"/>
                  <a:gd name="connsiteX47" fmla="*/ 66675 w 385762"/>
                  <a:gd name="connsiteY47" fmla="*/ 128587 h 485775"/>
                  <a:gd name="connsiteX48" fmla="*/ 66675 w 385762"/>
                  <a:gd name="connsiteY48" fmla="*/ 128587 h 485775"/>
                  <a:gd name="connsiteX49" fmla="*/ 14287 w 385762"/>
                  <a:gd name="connsiteY49" fmla="*/ 100012 h 485775"/>
                  <a:gd name="connsiteX50" fmla="*/ 33337 w 385762"/>
                  <a:gd name="connsiteY50" fmla="*/ 76200 h 485775"/>
                  <a:gd name="connsiteX51" fmla="*/ 38100 w 385762"/>
                  <a:gd name="connsiteY51" fmla="*/ 33337 h 485775"/>
                  <a:gd name="connsiteX52" fmla="*/ 0 w 385762"/>
                  <a:gd name="connsiteY52" fmla="*/ 0 h 485775"/>
                  <a:gd name="connsiteX0" fmla="*/ 0 w 385762"/>
                  <a:gd name="connsiteY0" fmla="*/ 23812 h 509587"/>
                  <a:gd name="connsiteX1" fmla="*/ 28575 w 385762"/>
                  <a:gd name="connsiteY1" fmla="*/ 0 h 509587"/>
                  <a:gd name="connsiteX2" fmla="*/ 109537 w 385762"/>
                  <a:gd name="connsiteY2" fmla="*/ 61912 h 509587"/>
                  <a:gd name="connsiteX3" fmla="*/ 123825 w 385762"/>
                  <a:gd name="connsiteY3" fmla="*/ 80962 h 509587"/>
                  <a:gd name="connsiteX4" fmla="*/ 142875 w 385762"/>
                  <a:gd name="connsiteY4" fmla="*/ 114299 h 509587"/>
                  <a:gd name="connsiteX5" fmla="*/ 171450 w 385762"/>
                  <a:gd name="connsiteY5" fmla="*/ 119062 h 509587"/>
                  <a:gd name="connsiteX6" fmla="*/ 195262 w 385762"/>
                  <a:gd name="connsiteY6" fmla="*/ 142874 h 509587"/>
                  <a:gd name="connsiteX7" fmla="*/ 200025 w 385762"/>
                  <a:gd name="connsiteY7" fmla="*/ 152399 h 509587"/>
                  <a:gd name="connsiteX8" fmla="*/ 223837 w 385762"/>
                  <a:gd name="connsiteY8" fmla="*/ 157162 h 509587"/>
                  <a:gd name="connsiteX9" fmla="*/ 247650 w 385762"/>
                  <a:gd name="connsiteY9" fmla="*/ 180974 h 509587"/>
                  <a:gd name="connsiteX10" fmla="*/ 252412 w 385762"/>
                  <a:gd name="connsiteY10" fmla="*/ 214312 h 509587"/>
                  <a:gd name="connsiteX11" fmla="*/ 261937 w 385762"/>
                  <a:gd name="connsiteY11" fmla="*/ 261937 h 509587"/>
                  <a:gd name="connsiteX12" fmla="*/ 261937 w 385762"/>
                  <a:gd name="connsiteY12" fmla="*/ 261937 h 509587"/>
                  <a:gd name="connsiteX13" fmla="*/ 261937 w 385762"/>
                  <a:gd name="connsiteY13" fmla="*/ 261937 h 509587"/>
                  <a:gd name="connsiteX14" fmla="*/ 257175 w 385762"/>
                  <a:gd name="connsiteY14" fmla="*/ 323849 h 509587"/>
                  <a:gd name="connsiteX15" fmla="*/ 295275 w 385762"/>
                  <a:gd name="connsiteY15" fmla="*/ 347662 h 509587"/>
                  <a:gd name="connsiteX16" fmla="*/ 333375 w 385762"/>
                  <a:gd name="connsiteY16" fmla="*/ 390524 h 509587"/>
                  <a:gd name="connsiteX17" fmla="*/ 338137 w 385762"/>
                  <a:gd name="connsiteY17" fmla="*/ 433387 h 509587"/>
                  <a:gd name="connsiteX18" fmla="*/ 385762 w 385762"/>
                  <a:gd name="connsiteY18" fmla="*/ 447674 h 509587"/>
                  <a:gd name="connsiteX19" fmla="*/ 371475 w 385762"/>
                  <a:gd name="connsiteY19" fmla="*/ 461962 h 509587"/>
                  <a:gd name="connsiteX20" fmla="*/ 333375 w 385762"/>
                  <a:gd name="connsiteY20" fmla="*/ 457199 h 509587"/>
                  <a:gd name="connsiteX21" fmla="*/ 333375 w 385762"/>
                  <a:gd name="connsiteY21" fmla="*/ 457199 h 509587"/>
                  <a:gd name="connsiteX22" fmla="*/ 347662 w 385762"/>
                  <a:gd name="connsiteY22" fmla="*/ 509587 h 509587"/>
                  <a:gd name="connsiteX23" fmla="*/ 304800 w 385762"/>
                  <a:gd name="connsiteY23" fmla="*/ 504824 h 509587"/>
                  <a:gd name="connsiteX24" fmla="*/ 242887 w 385762"/>
                  <a:gd name="connsiteY24" fmla="*/ 466724 h 509587"/>
                  <a:gd name="connsiteX25" fmla="*/ 228600 w 385762"/>
                  <a:gd name="connsiteY25" fmla="*/ 438149 h 509587"/>
                  <a:gd name="connsiteX26" fmla="*/ 228600 w 385762"/>
                  <a:gd name="connsiteY26" fmla="*/ 404812 h 509587"/>
                  <a:gd name="connsiteX27" fmla="*/ 195262 w 385762"/>
                  <a:gd name="connsiteY27" fmla="*/ 404812 h 509587"/>
                  <a:gd name="connsiteX28" fmla="*/ 190500 w 385762"/>
                  <a:gd name="connsiteY28" fmla="*/ 380999 h 509587"/>
                  <a:gd name="connsiteX29" fmla="*/ 214312 w 385762"/>
                  <a:gd name="connsiteY29" fmla="*/ 376237 h 509587"/>
                  <a:gd name="connsiteX30" fmla="*/ 242887 w 385762"/>
                  <a:gd name="connsiteY30" fmla="*/ 347662 h 509587"/>
                  <a:gd name="connsiteX31" fmla="*/ 228600 w 385762"/>
                  <a:gd name="connsiteY31" fmla="*/ 352424 h 509587"/>
                  <a:gd name="connsiteX32" fmla="*/ 204787 w 385762"/>
                  <a:gd name="connsiteY32" fmla="*/ 366712 h 509587"/>
                  <a:gd name="connsiteX33" fmla="*/ 204787 w 385762"/>
                  <a:gd name="connsiteY33" fmla="*/ 366712 h 509587"/>
                  <a:gd name="connsiteX34" fmla="*/ 152400 w 385762"/>
                  <a:gd name="connsiteY34" fmla="*/ 361949 h 509587"/>
                  <a:gd name="connsiteX35" fmla="*/ 138112 w 385762"/>
                  <a:gd name="connsiteY35" fmla="*/ 338137 h 509587"/>
                  <a:gd name="connsiteX36" fmla="*/ 138112 w 385762"/>
                  <a:gd name="connsiteY36" fmla="*/ 338137 h 509587"/>
                  <a:gd name="connsiteX37" fmla="*/ 147637 w 385762"/>
                  <a:gd name="connsiteY37" fmla="*/ 300037 h 509587"/>
                  <a:gd name="connsiteX38" fmla="*/ 123825 w 385762"/>
                  <a:gd name="connsiteY38" fmla="*/ 295274 h 509587"/>
                  <a:gd name="connsiteX39" fmla="*/ 123825 w 385762"/>
                  <a:gd name="connsiteY39" fmla="*/ 295274 h 509587"/>
                  <a:gd name="connsiteX40" fmla="*/ 109537 w 385762"/>
                  <a:gd name="connsiteY40" fmla="*/ 271462 h 509587"/>
                  <a:gd name="connsiteX41" fmla="*/ 133350 w 385762"/>
                  <a:gd name="connsiteY41" fmla="*/ 252412 h 509587"/>
                  <a:gd name="connsiteX42" fmla="*/ 133350 w 385762"/>
                  <a:gd name="connsiteY42" fmla="*/ 252412 h 509587"/>
                  <a:gd name="connsiteX43" fmla="*/ 95250 w 385762"/>
                  <a:gd name="connsiteY43" fmla="*/ 233362 h 509587"/>
                  <a:gd name="connsiteX44" fmla="*/ 95250 w 385762"/>
                  <a:gd name="connsiteY44" fmla="*/ 233362 h 509587"/>
                  <a:gd name="connsiteX45" fmla="*/ 85725 w 385762"/>
                  <a:gd name="connsiteY45" fmla="*/ 185737 h 509587"/>
                  <a:gd name="connsiteX46" fmla="*/ 71437 w 385762"/>
                  <a:gd name="connsiteY46" fmla="*/ 166687 h 509587"/>
                  <a:gd name="connsiteX47" fmla="*/ 66675 w 385762"/>
                  <a:gd name="connsiteY47" fmla="*/ 152399 h 509587"/>
                  <a:gd name="connsiteX48" fmla="*/ 66675 w 385762"/>
                  <a:gd name="connsiteY48" fmla="*/ 152399 h 509587"/>
                  <a:gd name="connsiteX49" fmla="*/ 14287 w 385762"/>
                  <a:gd name="connsiteY49" fmla="*/ 123824 h 509587"/>
                  <a:gd name="connsiteX50" fmla="*/ 33337 w 385762"/>
                  <a:gd name="connsiteY50" fmla="*/ 100012 h 509587"/>
                  <a:gd name="connsiteX51" fmla="*/ 38100 w 385762"/>
                  <a:gd name="connsiteY51" fmla="*/ 57149 h 509587"/>
                  <a:gd name="connsiteX52" fmla="*/ 0 w 385762"/>
                  <a:gd name="connsiteY52" fmla="*/ 23812 h 509587"/>
                  <a:gd name="connsiteX0" fmla="*/ 0 w 385762"/>
                  <a:gd name="connsiteY0" fmla="*/ 23812 h 509587"/>
                  <a:gd name="connsiteX1" fmla="*/ 28575 w 385762"/>
                  <a:gd name="connsiteY1" fmla="*/ 0 h 509587"/>
                  <a:gd name="connsiteX2" fmla="*/ 109537 w 385762"/>
                  <a:gd name="connsiteY2" fmla="*/ 61912 h 509587"/>
                  <a:gd name="connsiteX3" fmla="*/ 100012 w 385762"/>
                  <a:gd name="connsiteY3" fmla="*/ 47624 h 509587"/>
                  <a:gd name="connsiteX4" fmla="*/ 142875 w 385762"/>
                  <a:gd name="connsiteY4" fmla="*/ 114299 h 509587"/>
                  <a:gd name="connsiteX5" fmla="*/ 171450 w 385762"/>
                  <a:gd name="connsiteY5" fmla="*/ 119062 h 509587"/>
                  <a:gd name="connsiteX6" fmla="*/ 195262 w 385762"/>
                  <a:gd name="connsiteY6" fmla="*/ 142874 h 509587"/>
                  <a:gd name="connsiteX7" fmla="*/ 200025 w 385762"/>
                  <a:gd name="connsiteY7" fmla="*/ 152399 h 509587"/>
                  <a:gd name="connsiteX8" fmla="*/ 223837 w 385762"/>
                  <a:gd name="connsiteY8" fmla="*/ 157162 h 509587"/>
                  <a:gd name="connsiteX9" fmla="*/ 247650 w 385762"/>
                  <a:gd name="connsiteY9" fmla="*/ 180974 h 509587"/>
                  <a:gd name="connsiteX10" fmla="*/ 252412 w 385762"/>
                  <a:gd name="connsiteY10" fmla="*/ 214312 h 509587"/>
                  <a:gd name="connsiteX11" fmla="*/ 261937 w 385762"/>
                  <a:gd name="connsiteY11" fmla="*/ 261937 h 509587"/>
                  <a:gd name="connsiteX12" fmla="*/ 261937 w 385762"/>
                  <a:gd name="connsiteY12" fmla="*/ 261937 h 509587"/>
                  <a:gd name="connsiteX13" fmla="*/ 261937 w 385762"/>
                  <a:gd name="connsiteY13" fmla="*/ 261937 h 509587"/>
                  <a:gd name="connsiteX14" fmla="*/ 257175 w 385762"/>
                  <a:gd name="connsiteY14" fmla="*/ 323849 h 509587"/>
                  <a:gd name="connsiteX15" fmla="*/ 295275 w 385762"/>
                  <a:gd name="connsiteY15" fmla="*/ 347662 h 509587"/>
                  <a:gd name="connsiteX16" fmla="*/ 333375 w 385762"/>
                  <a:gd name="connsiteY16" fmla="*/ 390524 h 509587"/>
                  <a:gd name="connsiteX17" fmla="*/ 338137 w 385762"/>
                  <a:gd name="connsiteY17" fmla="*/ 433387 h 509587"/>
                  <a:gd name="connsiteX18" fmla="*/ 385762 w 385762"/>
                  <a:gd name="connsiteY18" fmla="*/ 447674 h 509587"/>
                  <a:gd name="connsiteX19" fmla="*/ 371475 w 385762"/>
                  <a:gd name="connsiteY19" fmla="*/ 461962 h 509587"/>
                  <a:gd name="connsiteX20" fmla="*/ 333375 w 385762"/>
                  <a:gd name="connsiteY20" fmla="*/ 457199 h 509587"/>
                  <a:gd name="connsiteX21" fmla="*/ 333375 w 385762"/>
                  <a:gd name="connsiteY21" fmla="*/ 457199 h 509587"/>
                  <a:gd name="connsiteX22" fmla="*/ 347662 w 385762"/>
                  <a:gd name="connsiteY22" fmla="*/ 509587 h 509587"/>
                  <a:gd name="connsiteX23" fmla="*/ 304800 w 385762"/>
                  <a:gd name="connsiteY23" fmla="*/ 504824 h 509587"/>
                  <a:gd name="connsiteX24" fmla="*/ 242887 w 385762"/>
                  <a:gd name="connsiteY24" fmla="*/ 466724 h 509587"/>
                  <a:gd name="connsiteX25" fmla="*/ 228600 w 385762"/>
                  <a:gd name="connsiteY25" fmla="*/ 438149 h 509587"/>
                  <a:gd name="connsiteX26" fmla="*/ 228600 w 385762"/>
                  <a:gd name="connsiteY26" fmla="*/ 404812 h 509587"/>
                  <a:gd name="connsiteX27" fmla="*/ 195262 w 385762"/>
                  <a:gd name="connsiteY27" fmla="*/ 404812 h 509587"/>
                  <a:gd name="connsiteX28" fmla="*/ 190500 w 385762"/>
                  <a:gd name="connsiteY28" fmla="*/ 380999 h 509587"/>
                  <a:gd name="connsiteX29" fmla="*/ 214312 w 385762"/>
                  <a:gd name="connsiteY29" fmla="*/ 376237 h 509587"/>
                  <a:gd name="connsiteX30" fmla="*/ 242887 w 385762"/>
                  <a:gd name="connsiteY30" fmla="*/ 347662 h 509587"/>
                  <a:gd name="connsiteX31" fmla="*/ 228600 w 385762"/>
                  <a:gd name="connsiteY31" fmla="*/ 352424 h 509587"/>
                  <a:gd name="connsiteX32" fmla="*/ 204787 w 385762"/>
                  <a:gd name="connsiteY32" fmla="*/ 366712 h 509587"/>
                  <a:gd name="connsiteX33" fmla="*/ 204787 w 385762"/>
                  <a:gd name="connsiteY33" fmla="*/ 366712 h 509587"/>
                  <a:gd name="connsiteX34" fmla="*/ 152400 w 385762"/>
                  <a:gd name="connsiteY34" fmla="*/ 361949 h 509587"/>
                  <a:gd name="connsiteX35" fmla="*/ 138112 w 385762"/>
                  <a:gd name="connsiteY35" fmla="*/ 338137 h 509587"/>
                  <a:gd name="connsiteX36" fmla="*/ 138112 w 385762"/>
                  <a:gd name="connsiteY36" fmla="*/ 338137 h 509587"/>
                  <a:gd name="connsiteX37" fmla="*/ 147637 w 385762"/>
                  <a:gd name="connsiteY37" fmla="*/ 300037 h 509587"/>
                  <a:gd name="connsiteX38" fmla="*/ 123825 w 385762"/>
                  <a:gd name="connsiteY38" fmla="*/ 295274 h 509587"/>
                  <a:gd name="connsiteX39" fmla="*/ 123825 w 385762"/>
                  <a:gd name="connsiteY39" fmla="*/ 295274 h 509587"/>
                  <a:gd name="connsiteX40" fmla="*/ 109537 w 385762"/>
                  <a:gd name="connsiteY40" fmla="*/ 271462 h 509587"/>
                  <a:gd name="connsiteX41" fmla="*/ 133350 w 385762"/>
                  <a:gd name="connsiteY41" fmla="*/ 252412 h 509587"/>
                  <a:gd name="connsiteX42" fmla="*/ 133350 w 385762"/>
                  <a:gd name="connsiteY42" fmla="*/ 252412 h 509587"/>
                  <a:gd name="connsiteX43" fmla="*/ 95250 w 385762"/>
                  <a:gd name="connsiteY43" fmla="*/ 233362 h 509587"/>
                  <a:gd name="connsiteX44" fmla="*/ 95250 w 385762"/>
                  <a:gd name="connsiteY44" fmla="*/ 233362 h 509587"/>
                  <a:gd name="connsiteX45" fmla="*/ 85725 w 385762"/>
                  <a:gd name="connsiteY45" fmla="*/ 185737 h 509587"/>
                  <a:gd name="connsiteX46" fmla="*/ 71437 w 385762"/>
                  <a:gd name="connsiteY46" fmla="*/ 166687 h 509587"/>
                  <a:gd name="connsiteX47" fmla="*/ 66675 w 385762"/>
                  <a:gd name="connsiteY47" fmla="*/ 152399 h 509587"/>
                  <a:gd name="connsiteX48" fmla="*/ 66675 w 385762"/>
                  <a:gd name="connsiteY48" fmla="*/ 152399 h 509587"/>
                  <a:gd name="connsiteX49" fmla="*/ 14287 w 385762"/>
                  <a:gd name="connsiteY49" fmla="*/ 123824 h 509587"/>
                  <a:gd name="connsiteX50" fmla="*/ 33337 w 385762"/>
                  <a:gd name="connsiteY50" fmla="*/ 100012 h 509587"/>
                  <a:gd name="connsiteX51" fmla="*/ 38100 w 385762"/>
                  <a:gd name="connsiteY51" fmla="*/ 57149 h 509587"/>
                  <a:gd name="connsiteX52" fmla="*/ 0 w 385762"/>
                  <a:gd name="connsiteY52" fmla="*/ 23812 h 509587"/>
                  <a:gd name="connsiteX0" fmla="*/ 0 w 385762"/>
                  <a:gd name="connsiteY0" fmla="*/ 23812 h 509587"/>
                  <a:gd name="connsiteX1" fmla="*/ 28575 w 385762"/>
                  <a:gd name="connsiteY1" fmla="*/ 0 h 509587"/>
                  <a:gd name="connsiteX2" fmla="*/ 109537 w 385762"/>
                  <a:gd name="connsiteY2" fmla="*/ 61912 h 509587"/>
                  <a:gd name="connsiteX3" fmla="*/ 100012 w 385762"/>
                  <a:gd name="connsiteY3" fmla="*/ 47624 h 509587"/>
                  <a:gd name="connsiteX4" fmla="*/ 142875 w 385762"/>
                  <a:gd name="connsiteY4" fmla="*/ 114299 h 509587"/>
                  <a:gd name="connsiteX5" fmla="*/ 171450 w 385762"/>
                  <a:gd name="connsiteY5" fmla="*/ 119062 h 509587"/>
                  <a:gd name="connsiteX6" fmla="*/ 195262 w 385762"/>
                  <a:gd name="connsiteY6" fmla="*/ 142874 h 509587"/>
                  <a:gd name="connsiteX7" fmla="*/ 200025 w 385762"/>
                  <a:gd name="connsiteY7" fmla="*/ 152399 h 509587"/>
                  <a:gd name="connsiteX8" fmla="*/ 223837 w 385762"/>
                  <a:gd name="connsiteY8" fmla="*/ 157162 h 509587"/>
                  <a:gd name="connsiteX9" fmla="*/ 247650 w 385762"/>
                  <a:gd name="connsiteY9" fmla="*/ 180974 h 509587"/>
                  <a:gd name="connsiteX10" fmla="*/ 252412 w 385762"/>
                  <a:gd name="connsiteY10" fmla="*/ 214312 h 509587"/>
                  <a:gd name="connsiteX11" fmla="*/ 261937 w 385762"/>
                  <a:gd name="connsiteY11" fmla="*/ 261937 h 509587"/>
                  <a:gd name="connsiteX12" fmla="*/ 261937 w 385762"/>
                  <a:gd name="connsiteY12" fmla="*/ 261937 h 509587"/>
                  <a:gd name="connsiteX13" fmla="*/ 261937 w 385762"/>
                  <a:gd name="connsiteY13" fmla="*/ 261937 h 509587"/>
                  <a:gd name="connsiteX14" fmla="*/ 257175 w 385762"/>
                  <a:gd name="connsiteY14" fmla="*/ 323849 h 509587"/>
                  <a:gd name="connsiteX15" fmla="*/ 295275 w 385762"/>
                  <a:gd name="connsiteY15" fmla="*/ 347662 h 509587"/>
                  <a:gd name="connsiteX16" fmla="*/ 333375 w 385762"/>
                  <a:gd name="connsiteY16" fmla="*/ 390524 h 509587"/>
                  <a:gd name="connsiteX17" fmla="*/ 338137 w 385762"/>
                  <a:gd name="connsiteY17" fmla="*/ 433387 h 509587"/>
                  <a:gd name="connsiteX18" fmla="*/ 385762 w 385762"/>
                  <a:gd name="connsiteY18" fmla="*/ 447674 h 509587"/>
                  <a:gd name="connsiteX19" fmla="*/ 371475 w 385762"/>
                  <a:gd name="connsiteY19" fmla="*/ 461962 h 509587"/>
                  <a:gd name="connsiteX20" fmla="*/ 333375 w 385762"/>
                  <a:gd name="connsiteY20" fmla="*/ 457199 h 509587"/>
                  <a:gd name="connsiteX21" fmla="*/ 333375 w 385762"/>
                  <a:gd name="connsiteY21" fmla="*/ 457199 h 509587"/>
                  <a:gd name="connsiteX22" fmla="*/ 347662 w 385762"/>
                  <a:gd name="connsiteY22" fmla="*/ 509587 h 509587"/>
                  <a:gd name="connsiteX23" fmla="*/ 304800 w 385762"/>
                  <a:gd name="connsiteY23" fmla="*/ 504824 h 509587"/>
                  <a:gd name="connsiteX24" fmla="*/ 242887 w 385762"/>
                  <a:gd name="connsiteY24" fmla="*/ 466724 h 509587"/>
                  <a:gd name="connsiteX25" fmla="*/ 228600 w 385762"/>
                  <a:gd name="connsiteY25" fmla="*/ 438149 h 509587"/>
                  <a:gd name="connsiteX26" fmla="*/ 228600 w 385762"/>
                  <a:gd name="connsiteY26" fmla="*/ 404812 h 509587"/>
                  <a:gd name="connsiteX27" fmla="*/ 195262 w 385762"/>
                  <a:gd name="connsiteY27" fmla="*/ 404812 h 509587"/>
                  <a:gd name="connsiteX28" fmla="*/ 190500 w 385762"/>
                  <a:gd name="connsiteY28" fmla="*/ 380999 h 509587"/>
                  <a:gd name="connsiteX29" fmla="*/ 214312 w 385762"/>
                  <a:gd name="connsiteY29" fmla="*/ 376237 h 509587"/>
                  <a:gd name="connsiteX30" fmla="*/ 242887 w 385762"/>
                  <a:gd name="connsiteY30" fmla="*/ 347662 h 509587"/>
                  <a:gd name="connsiteX31" fmla="*/ 228600 w 385762"/>
                  <a:gd name="connsiteY31" fmla="*/ 352424 h 509587"/>
                  <a:gd name="connsiteX32" fmla="*/ 204787 w 385762"/>
                  <a:gd name="connsiteY32" fmla="*/ 366712 h 509587"/>
                  <a:gd name="connsiteX33" fmla="*/ 204787 w 385762"/>
                  <a:gd name="connsiteY33" fmla="*/ 366712 h 509587"/>
                  <a:gd name="connsiteX34" fmla="*/ 152400 w 385762"/>
                  <a:gd name="connsiteY34" fmla="*/ 361949 h 509587"/>
                  <a:gd name="connsiteX35" fmla="*/ 138112 w 385762"/>
                  <a:gd name="connsiteY35" fmla="*/ 338137 h 509587"/>
                  <a:gd name="connsiteX36" fmla="*/ 138112 w 385762"/>
                  <a:gd name="connsiteY36" fmla="*/ 338137 h 509587"/>
                  <a:gd name="connsiteX37" fmla="*/ 147637 w 385762"/>
                  <a:gd name="connsiteY37" fmla="*/ 300037 h 509587"/>
                  <a:gd name="connsiteX38" fmla="*/ 123825 w 385762"/>
                  <a:gd name="connsiteY38" fmla="*/ 295274 h 509587"/>
                  <a:gd name="connsiteX39" fmla="*/ 123825 w 385762"/>
                  <a:gd name="connsiteY39" fmla="*/ 295274 h 509587"/>
                  <a:gd name="connsiteX40" fmla="*/ 109537 w 385762"/>
                  <a:gd name="connsiteY40" fmla="*/ 271462 h 509587"/>
                  <a:gd name="connsiteX41" fmla="*/ 133350 w 385762"/>
                  <a:gd name="connsiteY41" fmla="*/ 252412 h 509587"/>
                  <a:gd name="connsiteX42" fmla="*/ 133350 w 385762"/>
                  <a:gd name="connsiteY42" fmla="*/ 252412 h 509587"/>
                  <a:gd name="connsiteX43" fmla="*/ 95250 w 385762"/>
                  <a:gd name="connsiteY43" fmla="*/ 233362 h 509587"/>
                  <a:gd name="connsiteX44" fmla="*/ 95250 w 385762"/>
                  <a:gd name="connsiteY44" fmla="*/ 233362 h 509587"/>
                  <a:gd name="connsiteX45" fmla="*/ 85725 w 385762"/>
                  <a:gd name="connsiteY45" fmla="*/ 185737 h 509587"/>
                  <a:gd name="connsiteX46" fmla="*/ 71437 w 385762"/>
                  <a:gd name="connsiteY46" fmla="*/ 166687 h 509587"/>
                  <a:gd name="connsiteX47" fmla="*/ 66675 w 385762"/>
                  <a:gd name="connsiteY47" fmla="*/ 152399 h 509587"/>
                  <a:gd name="connsiteX48" fmla="*/ 66675 w 385762"/>
                  <a:gd name="connsiteY48" fmla="*/ 152399 h 509587"/>
                  <a:gd name="connsiteX49" fmla="*/ 14287 w 385762"/>
                  <a:gd name="connsiteY49" fmla="*/ 123824 h 509587"/>
                  <a:gd name="connsiteX50" fmla="*/ 33337 w 385762"/>
                  <a:gd name="connsiteY50" fmla="*/ 100012 h 509587"/>
                  <a:gd name="connsiteX51" fmla="*/ 23813 w 385762"/>
                  <a:gd name="connsiteY51" fmla="*/ 66674 h 509587"/>
                  <a:gd name="connsiteX52" fmla="*/ 0 w 385762"/>
                  <a:gd name="connsiteY52" fmla="*/ 23812 h 509587"/>
                  <a:gd name="connsiteX0" fmla="*/ 0 w 385762"/>
                  <a:gd name="connsiteY0" fmla="*/ 23812 h 509587"/>
                  <a:gd name="connsiteX1" fmla="*/ 28575 w 385762"/>
                  <a:gd name="connsiteY1" fmla="*/ 0 h 509587"/>
                  <a:gd name="connsiteX2" fmla="*/ 109537 w 385762"/>
                  <a:gd name="connsiteY2" fmla="*/ 61912 h 509587"/>
                  <a:gd name="connsiteX3" fmla="*/ 95250 w 385762"/>
                  <a:gd name="connsiteY3" fmla="*/ 114299 h 509587"/>
                  <a:gd name="connsiteX4" fmla="*/ 142875 w 385762"/>
                  <a:gd name="connsiteY4" fmla="*/ 114299 h 509587"/>
                  <a:gd name="connsiteX5" fmla="*/ 171450 w 385762"/>
                  <a:gd name="connsiteY5" fmla="*/ 119062 h 509587"/>
                  <a:gd name="connsiteX6" fmla="*/ 195262 w 385762"/>
                  <a:gd name="connsiteY6" fmla="*/ 142874 h 509587"/>
                  <a:gd name="connsiteX7" fmla="*/ 200025 w 385762"/>
                  <a:gd name="connsiteY7" fmla="*/ 152399 h 509587"/>
                  <a:gd name="connsiteX8" fmla="*/ 223837 w 385762"/>
                  <a:gd name="connsiteY8" fmla="*/ 157162 h 509587"/>
                  <a:gd name="connsiteX9" fmla="*/ 247650 w 385762"/>
                  <a:gd name="connsiteY9" fmla="*/ 180974 h 509587"/>
                  <a:gd name="connsiteX10" fmla="*/ 252412 w 385762"/>
                  <a:gd name="connsiteY10" fmla="*/ 214312 h 509587"/>
                  <a:gd name="connsiteX11" fmla="*/ 261937 w 385762"/>
                  <a:gd name="connsiteY11" fmla="*/ 261937 h 509587"/>
                  <a:gd name="connsiteX12" fmla="*/ 261937 w 385762"/>
                  <a:gd name="connsiteY12" fmla="*/ 261937 h 509587"/>
                  <a:gd name="connsiteX13" fmla="*/ 261937 w 385762"/>
                  <a:gd name="connsiteY13" fmla="*/ 261937 h 509587"/>
                  <a:gd name="connsiteX14" fmla="*/ 257175 w 385762"/>
                  <a:gd name="connsiteY14" fmla="*/ 323849 h 509587"/>
                  <a:gd name="connsiteX15" fmla="*/ 295275 w 385762"/>
                  <a:gd name="connsiteY15" fmla="*/ 347662 h 509587"/>
                  <a:gd name="connsiteX16" fmla="*/ 333375 w 385762"/>
                  <a:gd name="connsiteY16" fmla="*/ 390524 h 509587"/>
                  <a:gd name="connsiteX17" fmla="*/ 338137 w 385762"/>
                  <a:gd name="connsiteY17" fmla="*/ 433387 h 509587"/>
                  <a:gd name="connsiteX18" fmla="*/ 385762 w 385762"/>
                  <a:gd name="connsiteY18" fmla="*/ 447674 h 509587"/>
                  <a:gd name="connsiteX19" fmla="*/ 371475 w 385762"/>
                  <a:gd name="connsiteY19" fmla="*/ 461962 h 509587"/>
                  <a:gd name="connsiteX20" fmla="*/ 333375 w 385762"/>
                  <a:gd name="connsiteY20" fmla="*/ 457199 h 509587"/>
                  <a:gd name="connsiteX21" fmla="*/ 333375 w 385762"/>
                  <a:gd name="connsiteY21" fmla="*/ 457199 h 509587"/>
                  <a:gd name="connsiteX22" fmla="*/ 347662 w 385762"/>
                  <a:gd name="connsiteY22" fmla="*/ 509587 h 509587"/>
                  <a:gd name="connsiteX23" fmla="*/ 304800 w 385762"/>
                  <a:gd name="connsiteY23" fmla="*/ 504824 h 509587"/>
                  <a:gd name="connsiteX24" fmla="*/ 242887 w 385762"/>
                  <a:gd name="connsiteY24" fmla="*/ 466724 h 509587"/>
                  <a:gd name="connsiteX25" fmla="*/ 228600 w 385762"/>
                  <a:gd name="connsiteY25" fmla="*/ 438149 h 509587"/>
                  <a:gd name="connsiteX26" fmla="*/ 228600 w 385762"/>
                  <a:gd name="connsiteY26" fmla="*/ 404812 h 509587"/>
                  <a:gd name="connsiteX27" fmla="*/ 195262 w 385762"/>
                  <a:gd name="connsiteY27" fmla="*/ 404812 h 509587"/>
                  <a:gd name="connsiteX28" fmla="*/ 190500 w 385762"/>
                  <a:gd name="connsiteY28" fmla="*/ 380999 h 509587"/>
                  <a:gd name="connsiteX29" fmla="*/ 214312 w 385762"/>
                  <a:gd name="connsiteY29" fmla="*/ 376237 h 509587"/>
                  <a:gd name="connsiteX30" fmla="*/ 242887 w 385762"/>
                  <a:gd name="connsiteY30" fmla="*/ 347662 h 509587"/>
                  <a:gd name="connsiteX31" fmla="*/ 228600 w 385762"/>
                  <a:gd name="connsiteY31" fmla="*/ 352424 h 509587"/>
                  <a:gd name="connsiteX32" fmla="*/ 204787 w 385762"/>
                  <a:gd name="connsiteY32" fmla="*/ 366712 h 509587"/>
                  <a:gd name="connsiteX33" fmla="*/ 204787 w 385762"/>
                  <a:gd name="connsiteY33" fmla="*/ 366712 h 509587"/>
                  <a:gd name="connsiteX34" fmla="*/ 152400 w 385762"/>
                  <a:gd name="connsiteY34" fmla="*/ 361949 h 509587"/>
                  <a:gd name="connsiteX35" fmla="*/ 138112 w 385762"/>
                  <a:gd name="connsiteY35" fmla="*/ 338137 h 509587"/>
                  <a:gd name="connsiteX36" fmla="*/ 138112 w 385762"/>
                  <a:gd name="connsiteY36" fmla="*/ 338137 h 509587"/>
                  <a:gd name="connsiteX37" fmla="*/ 147637 w 385762"/>
                  <a:gd name="connsiteY37" fmla="*/ 300037 h 509587"/>
                  <a:gd name="connsiteX38" fmla="*/ 123825 w 385762"/>
                  <a:gd name="connsiteY38" fmla="*/ 295274 h 509587"/>
                  <a:gd name="connsiteX39" fmla="*/ 123825 w 385762"/>
                  <a:gd name="connsiteY39" fmla="*/ 295274 h 509587"/>
                  <a:gd name="connsiteX40" fmla="*/ 109537 w 385762"/>
                  <a:gd name="connsiteY40" fmla="*/ 271462 h 509587"/>
                  <a:gd name="connsiteX41" fmla="*/ 133350 w 385762"/>
                  <a:gd name="connsiteY41" fmla="*/ 252412 h 509587"/>
                  <a:gd name="connsiteX42" fmla="*/ 133350 w 385762"/>
                  <a:gd name="connsiteY42" fmla="*/ 252412 h 509587"/>
                  <a:gd name="connsiteX43" fmla="*/ 95250 w 385762"/>
                  <a:gd name="connsiteY43" fmla="*/ 233362 h 509587"/>
                  <a:gd name="connsiteX44" fmla="*/ 95250 w 385762"/>
                  <a:gd name="connsiteY44" fmla="*/ 233362 h 509587"/>
                  <a:gd name="connsiteX45" fmla="*/ 85725 w 385762"/>
                  <a:gd name="connsiteY45" fmla="*/ 185737 h 509587"/>
                  <a:gd name="connsiteX46" fmla="*/ 71437 w 385762"/>
                  <a:gd name="connsiteY46" fmla="*/ 166687 h 509587"/>
                  <a:gd name="connsiteX47" fmla="*/ 66675 w 385762"/>
                  <a:gd name="connsiteY47" fmla="*/ 152399 h 509587"/>
                  <a:gd name="connsiteX48" fmla="*/ 66675 w 385762"/>
                  <a:gd name="connsiteY48" fmla="*/ 152399 h 509587"/>
                  <a:gd name="connsiteX49" fmla="*/ 14287 w 385762"/>
                  <a:gd name="connsiteY49" fmla="*/ 123824 h 509587"/>
                  <a:gd name="connsiteX50" fmla="*/ 33337 w 385762"/>
                  <a:gd name="connsiteY50" fmla="*/ 100012 h 509587"/>
                  <a:gd name="connsiteX51" fmla="*/ 23813 w 385762"/>
                  <a:gd name="connsiteY51" fmla="*/ 66674 h 509587"/>
                  <a:gd name="connsiteX52" fmla="*/ 0 w 385762"/>
                  <a:gd name="connsiteY52" fmla="*/ 23812 h 509587"/>
                  <a:gd name="connsiteX0" fmla="*/ 0 w 385762"/>
                  <a:gd name="connsiteY0" fmla="*/ 23812 h 509587"/>
                  <a:gd name="connsiteX1" fmla="*/ 28575 w 385762"/>
                  <a:gd name="connsiteY1" fmla="*/ 0 h 509587"/>
                  <a:gd name="connsiteX2" fmla="*/ 80962 w 385762"/>
                  <a:gd name="connsiteY2" fmla="*/ 33337 h 509587"/>
                  <a:gd name="connsiteX3" fmla="*/ 95250 w 385762"/>
                  <a:gd name="connsiteY3" fmla="*/ 114299 h 509587"/>
                  <a:gd name="connsiteX4" fmla="*/ 142875 w 385762"/>
                  <a:gd name="connsiteY4" fmla="*/ 114299 h 509587"/>
                  <a:gd name="connsiteX5" fmla="*/ 171450 w 385762"/>
                  <a:gd name="connsiteY5" fmla="*/ 119062 h 509587"/>
                  <a:gd name="connsiteX6" fmla="*/ 195262 w 385762"/>
                  <a:gd name="connsiteY6" fmla="*/ 142874 h 509587"/>
                  <a:gd name="connsiteX7" fmla="*/ 200025 w 385762"/>
                  <a:gd name="connsiteY7" fmla="*/ 152399 h 509587"/>
                  <a:gd name="connsiteX8" fmla="*/ 223837 w 385762"/>
                  <a:gd name="connsiteY8" fmla="*/ 157162 h 509587"/>
                  <a:gd name="connsiteX9" fmla="*/ 247650 w 385762"/>
                  <a:gd name="connsiteY9" fmla="*/ 180974 h 509587"/>
                  <a:gd name="connsiteX10" fmla="*/ 252412 w 385762"/>
                  <a:gd name="connsiteY10" fmla="*/ 214312 h 509587"/>
                  <a:gd name="connsiteX11" fmla="*/ 261937 w 385762"/>
                  <a:gd name="connsiteY11" fmla="*/ 261937 h 509587"/>
                  <a:gd name="connsiteX12" fmla="*/ 261937 w 385762"/>
                  <a:gd name="connsiteY12" fmla="*/ 261937 h 509587"/>
                  <a:gd name="connsiteX13" fmla="*/ 261937 w 385762"/>
                  <a:gd name="connsiteY13" fmla="*/ 261937 h 509587"/>
                  <a:gd name="connsiteX14" fmla="*/ 257175 w 385762"/>
                  <a:gd name="connsiteY14" fmla="*/ 323849 h 509587"/>
                  <a:gd name="connsiteX15" fmla="*/ 295275 w 385762"/>
                  <a:gd name="connsiteY15" fmla="*/ 347662 h 509587"/>
                  <a:gd name="connsiteX16" fmla="*/ 333375 w 385762"/>
                  <a:gd name="connsiteY16" fmla="*/ 390524 h 509587"/>
                  <a:gd name="connsiteX17" fmla="*/ 338137 w 385762"/>
                  <a:gd name="connsiteY17" fmla="*/ 433387 h 509587"/>
                  <a:gd name="connsiteX18" fmla="*/ 385762 w 385762"/>
                  <a:gd name="connsiteY18" fmla="*/ 447674 h 509587"/>
                  <a:gd name="connsiteX19" fmla="*/ 371475 w 385762"/>
                  <a:gd name="connsiteY19" fmla="*/ 461962 h 509587"/>
                  <a:gd name="connsiteX20" fmla="*/ 333375 w 385762"/>
                  <a:gd name="connsiteY20" fmla="*/ 457199 h 509587"/>
                  <a:gd name="connsiteX21" fmla="*/ 333375 w 385762"/>
                  <a:gd name="connsiteY21" fmla="*/ 457199 h 509587"/>
                  <a:gd name="connsiteX22" fmla="*/ 347662 w 385762"/>
                  <a:gd name="connsiteY22" fmla="*/ 509587 h 509587"/>
                  <a:gd name="connsiteX23" fmla="*/ 304800 w 385762"/>
                  <a:gd name="connsiteY23" fmla="*/ 504824 h 509587"/>
                  <a:gd name="connsiteX24" fmla="*/ 242887 w 385762"/>
                  <a:gd name="connsiteY24" fmla="*/ 466724 h 509587"/>
                  <a:gd name="connsiteX25" fmla="*/ 228600 w 385762"/>
                  <a:gd name="connsiteY25" fmla="*/ 438149 h 509587"/>
                  <a:gd name="connsiteX26" fmla="*/ 228600 w 385762"/>
                  <a:gd name="connsiteY26" fmla="*/ 404812 h 509587"/>
                  <a:gd name="connsiteX27" fmla="*/ 195262 w 385762"/>
                  <a:gd name="connsiteY27" fmla="*/ 404812 h 509587"/>
                  <a:gd name="connsiteX28" fmla="*/ 190500 w 385762"/>
                  <a:gd name="connsiteY28" fmla="*/ 380999 h 509587"/>
                  <a:gd name="connsiteX29" fmla="*/ 214312 w 385762"/>
                  <a:gd name="connsiteY29" fmla="*/ 376237 h 509587"/>
                  <a:gd name="connsiteX30" fmla="*/ 242887 w 385762"/>
                  <a:gd name="connsiteY30" fmla="*/ 347662 h 509587"/>
                  <a:gd name="connsiteX31" fmla="*/ 228600 w 385762"/>
                  <a:gd name="connsiteY31" fmla="*/ 352424 h 509587"/>
                  <a:gd name="connsiteX32" fmla="*/ 204787 w 385762"/>
                  <a:gd name="connsiteY32" fmla="*/ 366712 h 509587"/>
                  <a:gd name="connsiteX33" fmla="*/ 204787 w 385762"/>
                  <a:gd name="connsiteY33" fmla="*/ 366712 h 509587"/>
                  <a:gd name="connsiteX34" fmla="*/ 152400 w 385762"/>
                  <a:gd name="connsiteY34" fmla="*/ 361949 h 509587"/>
                  <a:gd name="connsiteX35" fmla="*/ 138112 w 385762"/>
                  <a:gd name="connsiteY35" fmla="*/ 338137 h 509587"/>
                  <a:gd name="connsiteX36" fmla="*/ 138112 w 385762"/>
                  <a:gd name="connsiteY36" fmla="*/ 338137 h 509587"/>
                  <a:gd name="connsiteX37" fmla="*/ 147637 w 385762"/>
                  <a:gd name="connsiteY37" fmla="*/ 300037 h 509587"/>
                  <a:gd name="connsiteX38" fmla="*/ 123825 w 385762"/>
                  <a:gd name="connsiteY38" fmla="*/ 295274 h 509587"/>
                  <a:gd name="connsiteX39" fmla="*/ 123825 w 385762"/>
                  <a:gd name="connsiteY39" fmla="*/ 295274 h 509587"/>
                  <a:gd name="connsiteX40" fmla="*/ 109537 w 385762"/>
                  <a:gd name="connsiteY40" fmla="*/ 271462 h 509587"/>
                  <a:gd name="connsiteX41" fmla="*/ 133350 w 385762"/>
                  <a:gd name="connsiteY41" fmla="*/ 252412 h 509587"/>
                  <a:gd name="connsiteX42" fmla="*/ 133350 w 385762"/>
                  <a:gd name="connsiteY42" fmla="*/ 252412 h 509587"/>
                  <a:gd name="connsiteX43" fmla="*/ 95250 w 385762"/>
                  <a:gd name="connsiteY43" fmla="*/ 233362 h 509587"/>
                  <a:gd name="connsiteX44" fmla="*/ 95250 w 385762"/>
                  <a:gd name="connsiteY44" fmla="*/ 233362 h 509587"/>
                  <a:gd name="connsiteX45" fmla="*/ 85725 w 385762"/>
                  <a:gd name="connsiteY45" fmla="*/ 185737 h 509587"/>
                  <a:gd name="connsiteX46" fmla="*/ 71437 w 385762"/>
                  <a:gd name="connsiteY46" fmla="*/ 166687 h 509587"/>
                  <a:gd name="connsiteX47" fmla="*/ 66675 w 385762"/>
                  <a:gd name="connsiteY47" fmla="*/ 152399 h 509587"/>
                  <a:gd name="connsiteX48" fmla="*/ 66675 w 385762"/>
                  <a:gd name="connsiteY48" fmla="*/ 152399 h 509587"/>
                  <a:gd name="connsiteX49" fmla="*/ 14287 w 385762"/>
                  <a:gd name="connsiteY49" fmla="*/ 123824 h 509587"/>
                  <a:gd name="connsiteX50" fmla="*/ 33337 w 385762"/>
                  <a:gd name="connsiteY50" fmla="*/ 100012 h 509587"/>
                  <a:gd name="connsiteX51" fmla="*/ 23813 w 385762"/>
                  <a:gd name="connsiteY51" fmla="*/ 66674 h 509587"/>
                  <a:gd name="connsiteX52" fmla="*/ 0 w 385762"/>
                  <a:gd name="connsiteY52" fmla="*/ 23812 h 509587"/>
                  <a:gd name="connsiteX0" fmla="*/ 0 w 385762"/>
                  <a:gd name="connsiteY0" fmla="*/ 23812 h 509587"/>
                  <a:gd name="connsiteX1" fmla="*/ 28575 w 385762"/>
                  <a:gd name="connsiteY1" fmla="*/ 0 h 509587"/>
                  <a:gd name="connsiteX2" fmla="*/ 80962 w 385762"/>
                  <a:gd name="connsiteY2" fmla="*/ 33337 h 509587"/>
                  <a:gd name="connsiteX3" fmla="*/ 100013 w 385762"/>
                  <a:gd name="connsiteY3" fmla="*/ 76199 h 509587"/>
                  <a:gd name="connsiteX4" fmla="*/ 142875 w 385762"/>
                  <a:gd name="connsiteY4" fmla="*/ 114299 h 509587"/>
                  <a:gd name="connsiteX5" fmla="*/ 171450 w 385762"/>
                  <a:gd name="connsiteY5" fmla="*/ 119062 h 509587"/>
                  <a:gd name="connsiteX6" fmla="*/ 195262 w 385762"/>
                  <a:gd name="connsiteY6" fmla="*/ 142874 h 509587"/>
                  <a:gd name="connsiteX7" fmla="*/ 200025 w 385762"/>
                  <a:gd name="connsiteY7" fmla="*/ 152399 h 509587"/>
                  <a:gd name="connsiteX8" fmla="*/ 223837 w 385762"/>
                  <a:gd name="connsiteY8" fmla="*/ 157162 h 509587"/>
                  <a:gd name="connsiteX9" fmla="*/ 247650 w 385762"/>
                  <a:gd name="connsiteY9" fmla="*/ 180974 h 509587"/>
                  <a:gd name="connsiteX10" fmla="*/ 252412 w 385762"/>
                  <a:gd name="connsiteY10" fmla="*/ 214312 h 509587"/>
                  <a:gd name="connsiteX11" fmla="*/ 261937 w 385762"/>
                  <a:gd name="connsiteY11" fmla="*/ 261937 h 509587"/>
                  <a:gd name="connsiteX12" fmla="*/ 261937 w 385762"/>
                  <a:gd name="connsiteY12" fmla="*/ 261937 h 509587"/>
                  <a:gd name="connsiteX13" fmla="*/ 261937 w 385762"/>
                  <a:gd name="connsiteY13" fmla="*/ 261937 h 509587"/>
                  <a:gd name="connsiteX14" fmla="*/ 257175 w 385762"/>
                  <a:gd name="connsiteY14" fmla="*/ 323849 h 509587"/>
                  <a:gd name="connsiteX15" fmla="*/ 295275 w 385762"/>
                  <a:gd name="connsiteY15" fmla="*/ 347662 h 509587"/>
                  <a:gd name="connsiteX16" fmla="*/ 333375 w 385762"/>
                  <a:gd name="connsiteY16" fmla="*/ 390524 h 509587"/>
                  <a:gd name="connsiteX17" fmla="*/ 338137 w 385762"/>
                  <a:gd name="connsiteY17" fmla="*/ 433387 h 509587"/>
                  <a:gd name="connsiteX18" fmla="*/ 385762 w 385762"/>
                  <a:gd name="connsiteY18" fmla="*/ 447674 h 509587"/>
                  <a:gd name="connsiteX19" fmla="*/ 371475 w 385762"/>
                  <a:gd name="connsiteY19" fmla="*/ 461962 h 509587"/>
                  <a:gd name="connsiteX20" fmla="*/ 333375 w 385762"/>
                  <a:gd name="connsiteY20" fmla="*/ 457199 h 509587"/>
                  <a:gd name="connsiteX21" fmla="*/ 333375 w 385762"/>
                  <a:gd name="connsiteY21" fmla="*/ 457199 h 509587"/>
                  <a:gd name="connsiteX22" fmla="*/ 347662 w 385762"/>
                  <a:gd name="connsiteY22" fmla="*/ 509587 h 509587"/>
                  <a:gd name="connsiteX23" fmla="*/ 304800 w 385762"/>
                  <a:gd name="connsiteY23" fmla="*/ 504824 h 509587"/>
                  <a:gd name="connsiteX24" fmla="*/ 242887 w 385762"/>
                  <a:gd name="connsiteY24" fmla="*/ 466724 h 509587"/>
                  <a:gd name="connsiteX25" fmla="*/ 228600 w 385762"/>
                  <a:gd name="connsiteY25" fmla="*/ 438149 h 509587"/>
                  <a:gd name="connsiteX26" fmla="*/ 228600 w 385762"/>
                  <a:gd name="connsiteY26" fmla="*/ 404812 h 509587"/>
                  <a:gd name="connsiteX27" fmla="*/ 195262 w 385762"/>
                  <a:gd name="connsiteY27" fmla="*/ 404812 h 509587"/>
                  <a:gd name="connsiteX28" fmla="*/ 190500 w 385762"/>
                  <a:gd name="connsiteY28" fmla="*/ 380999 h 509587"/>
                  <a:gd name="connsiteX29" fmla="*/ 214312 w 385762"/>
                  <a:gd name="connsiteY29" fmla="*/ 376237 h 509587"/>
                  <a:gd name="connsiteX30" fmla="*/ 242887 w 385762"/>
                  <a:gd name="connsiteY30" fmla="*/ 347662 h 509587"/>
                  <a:gd name="connsiteX31" fmla="*/ 228600 w 385762"/>
                  <a:gd name="connsiteY31" fmla="*/ 352424 h 509587"/>
                  <a:gd name="connsiteX32" fmla="*/ 204787 w 385762"/>
                  <a:gd name="connsiteY32" fmla="*/ 366712 h 509587"/>
                  <a:gd name="connsiteX33" fmla="*/ 204787 w 385762"/>
                  <a:gd name="connsiteY33" fmla="*/ 366712 h 509587"/>
                  <a:gd name="connsiteX34" fmla="*/ 152400 w 385762"/>
                  <a:gd name="connsiteY34" fmla="*/ 361949 h 509587"/>
                  <a:gd name="connsiteX35" fmla="*/ 138112 w 385762"/>
                  <a:gd name="connsiteY35" fmla="*/ 338137 h 509587"/>
                  <a:gd name="connsiteX36" fmla="*/ 138112 w 385762"/>
                  <a:gd name="connsiteY36" fmla="*/ 338137 h 509587"/>
                  <a:gd name="connsiteX37" fmla="*/ 147637 w 385762"/>
                  <a:gd name="connsiteY37" fmla="*/ 300037 h 509587"/>
                  <a:gd name="connsiteX38" fmla="*/ 123825 w 385762"/>
                  <a:gd name="connsiteY38" fmla="*/ 295274 h 509587"/>
                  <a:gd name="connsiteX39" fmla="*/ 123825 w 385762"/>
                  <a:gd name="connsiteY39" fmla="*/ 295274 h 509587"/>
                  <a:gd name="connsiteX40" fmla="*/ 109537 w 385762"/>
                  <a:gd name="connsiteY40" fmla="*/ 271462 h 509587"/>
                  <a:gd name="connsiteX41" fmla="*/ 133350 w 385762"/>
                  <a:gd name="connsiteY41" fmla="*/ 252412 h 509587"/>
                  <a:gd name="connsiteX42" fmla="*/ 133350 w 385762"/>
                  <a:gd name="connsiteY42" fmla="*/ 252412 h 509587"/>
                  <a:gd name="connsiteX43" fmla="*/ 95250 w 385762"/>
                  <a:gd name="connsiteY43" fmla="*/ 233362 h 509587"/>
                  <a:gd name="connsiteX44" fmla="*/ 95250 w 385762"/>
                  <a:gd name="connsiteY44" fmla="*/ 233362 h 509587"/>
                  <a:gd name="connsiteX45" fmla="*/ 85725 w 385762"/>
                  <a:gd name="connsiteY45" fmla="*/ 185737 h 509587"/>
                  <a:gd name="connsiteX46" fmla="*/ 71437 w 385762"/>
                  <a:gd name="connsiteY46" fmla="*/ 166687 h 509587"/>
                  <a:gd name="connsiteX47" fmla="*/ 66675 w 385762"/>
                  <a:gd name="connsiteY47" fmla="*/ 152399 h 509587"/>
                  <a:gd name="connsiteX48" fmla="*/ 66675 w 385762"/>
                  <a:gd name="connsiteY48" fmla="*/ 152399 h 509587"/>
                  <a:gd name="connsiteX49" fmla="*/ 14287 w 385762"/>
                  <a:gd name="connsiteY49" fmla="*/ 123824 h 509587"/>
                  <a:gd name="connsiteX50" fmla="*/ 33337 w 385762"/>
                  <a:gd name="connsiteY50" fmla="*/ 100012 h 509587"/>
                  <a:gd name="connsiteX51" fmla="*/ 23813 w 385762"/>
                  <a:gd name="connsiteY51" fmla="*/ 66674 h 509587"/>
                  <a:gd name="connsiteX52" fmla="*/ 0 w 385762"/>
                  <a:gd name="connsiteY52" fmla="*/ 23812 h 50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85762" h="509587">
                    <a:moveTo>
                      <a:pt x="0" y="23812"/>
                    </a:moveTo>
                    <a:lnTo>
                      <a:pt x="28575" y="0"/>
                    </a:lnTo>
                    <a:lnTo>
                      <a:pt x="80962" y="33337"/>
                    </a:lnTo>
                    <a:lnTo>
                      <a:pt x="100013" y="76199"/>
                    </a:lnTo>
                    <a:lnTo>
                      <a:pt x="142875" y="114299"/>
                    </a:lnTo>
                    <a:lnTo>
                      <a:pt x="171450" y="119062"/>
                    </a:lnTo>
                    <a:lnTo>
                      <a:pt x="195262" y="142874"/>
                    </a:lnTo>
                    <a:lnTo>
                      <a:pt x="200025" y="152399"/>
                    </a:lnTo>
                    <a:lnTo>
                      <a:pt x="223837" y="157162"/>
                    </a:lnTo>
                    <a:lnTo>
                      <a:pt x="247650" y="180974"/>
                    </a:lnTo>
                    <a:lnTo>
                      <a:pt x="252412" y="214312"/>
                    </a:lnTo>
                    <a:lnTo>
                      <a:pt x="261937" y="261937"/>
                    </a:lnTo>
                    <a:lnTo>
                      <a:pt x="261937" y="261937"/>
                    </a:lnTo>
                    <a:lnTo>
                      <a:pt x="261937" y="261937"/>
                    </a:lnTo>
                    <a:lnTo>
                      <a:pt x="257175" y="323849"/>
                    </a:lnTo>
                    <a:lnTo>
                      <a:pt x="295275" y="347662"/>
                    </a:lnTo>
                    <a:lnTo>
                      <a:pt x="333375" y="390524"/>
                    </a:lnTo>
                    <a:lnTo>
                      <a:pt x="338137" y="433387"/>
                    </a:lnTo>
                    <a:lnTo>
                      <a:pt x="385762" y="447674"/>
                    </a:lnTo>
                    <a:lnTo>
                      <a:pt x="371475" y="461962"/>
                    </a:lnTo>
                    <a:lnTo>
                      <a:pt x="333375" y="457199"/>
                    </a:lnTo>
                    <a:lnTo>
                      <a:pt x="333375" y="457199"/>
                    </a:lnTo>
                    <a:lnTo>
                      <a:pt x="347662" y="509587"/>
                    </a:lnTo>
                    <a:lnTo>
                      <a:pt x="304800" y="504824"/>
                    </a:lnTo>
                    <a:lnTo>
                      <a:pt x="242887" y="466724"/>
                    </a:lnTo>
                    <a:lnTo>
                      <a:pt x="228600" y="438149"/>
                    </a:lnTo>
                    <a:lnTo>
                      <a:pt x="228600" y="404812"/>
                    </a:lnTo>
                    <a:lnTo>
                      <a:pt x="195262" y="404812"/>
                    </a:lnTo>
                    <a:lnTo>
                      <a:pt x="190500" y="380999"/>
                    </a:lnTo>
                    <a:lnTo>
                      <a:pt x="214312" y="376237"/>
                    </a:lnTo>
                    <a:lnTo>
                      <a:pt x="242887" y="347662"/>
                    </a:lnTo>
                    <a:lnTo>
                      <a:pt x="228600" y="352424"/>
                    </a:lnTo>
                    <a:lnTo>
                      <a:pt x="204787" y="366712"/>
                    </a:lnTo>
                    <a:lnTo>
                      <a:pt x="204787" y="366712"/>
                    </a:lnTo>
                    <a:lnTo>
                      <a:pt x="152400" y="361949"/>
                    </a:lnTo>
                    <a:lnTo>
                      <a:pt x="138112" y="338137"/>
                    </a:lnTo>
                    <a:lnTo>
                      <a:pt x="138112" y="338137"/>
                    </a:lnTo>
                    <a:lnTo>
                      <a:pt x="147637" y="300037"/>
                    </a:lnTo>
                    <a:lnTo>
                      <a:pt x="123825" y="295274"/>
                    </a:lnTo>
                    <a:lnTo>
                      <a:pt x="123825" y="295274"/>
                    </a:lnTo>
                    <a:lnTo>
                      <a:pt x="109537" y="271462"/>
                    </a:lnTo>
                    <a:lnTo>
                      <a:pt x="133350" y="252412"/>
                    </a:lnTo>
                    <a:lnTo>
                      <a:pt x="133350" y="252412"/>
                    </a:lnTo>
                    <a:lnTo>
                      <a:pt x="95250" y="233362"/>
                    </a:lnTo>
                    <a:lnTo>
                      <a:pt x="95250" y="233362"/>
                    </a:lnTo>
                    <a:lnTo>
                      <a:pt x="85725" y="185737"/>
                    </a:lnTo>
                    <a:lnTo>
                      <a:pt x="71437" y="166687"/>
                    </a:lnTo>
                    <a:lnTo>
                      <a:pt x="66675" y="152399"/>
                    </a:lnTo>
                    <a:lnTo>
                      <a:pt x="66675" y="152399"/>
                    </a:lnTo>
                    <a:lnTo>
                      <a:pt x="14287" y="123824"/>
                    </a:lnTo>
                    <a:lnTo>
                      <a:pt x="33337" y="100012"/>
                    </a:lnTo>
                    <a:lnTo>
                      <a:pt x="23813" y="66674"/>
                    </a:lnTo>
                    <a:lnTo>
                      <a:pt x="0" y="23812"/>
                    </a:lnTo>
                    <a:close/>
                  </a:path>
                </a:pathLst>
              </a:custGeom>
              <a:solidFill>
                <a:srgbClr val="C3EFD5"/>
              </a:solidFill>
              <a:ln w="9525" cap="flat" cmpd="sng" algn="ctr">
                <a:solidFill>
                  <a:srgbClr val="A6E8C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cxnSp>
          <p:nvCxnSpPr>
            <p:cNvPr id="102" name="Straight Arrow Connector 99"/>
            <p:cNvCxnSpPr>
              <a:cxnSpLocks noChangeShapeType="1"/>
            </p:cNvCxnSpPr>
            <p:nvPr/>
          </p:nvCxnSpPr>
          <p:spPr bwMode="auto">
            <a:xfrm flipH="1">
              <a:off x="3264376" y="2445149"/>
              <a:ext cx="1247006" cy="905472"/>
            </a:xfrm>
            <a:prstGeom prst="straightConnector1">
              <a:avLst/>
            </a:prstGeom>
            <a:noFill/>
            <a:ln w="19050" algn="ctr">
              <a:solidFill>
                <a:srgbClr val="95B921"/>
              </a:solidFill>
              <a:round/>
              <a:headEnd/>
              <a:tailEnd type="arrow" w="med" len="med"/>
            </a:ln>
          </p:spPr>
        </p:cxnSp>
        <p:cxnSp>
          <p:nvCxnSpPr>
            <p:cNvPr id="103" name="Straight Arrow Connector 102"/>
            <p:cNvCxnSpPr>
              <a:cxnSpLocks noChangeShapeType="1"/>
            </p:cNvCxnSpPr>
            <p:nvPr/>
          </p:nvCxnSpPr>
          <p:spPr bwMode="auto">
            <a:xfrm flipH="1">
              <a:off x="2471944" y="2408966"/>
              <a:ext cx="2036088" cy="2114801"/>
            </a:xfrm>
            <a:prstGeom prst="straightConnector1">
              <a:avLst/>
            </a:prstGeom>
            <a:noFill/>
            <a:ln w="19050" algn="ctr">
              <a:solidFill>
                <a:srgbClr val="95B921"/>
              </a:solidFill>
              <a:round/>
              <a:headEnd/>
              <a:tailEnd type="arrow" w="med" len="med"/>
            </a:ln>
          </p:spPr>
        </p:cxnSp>
        <p:cxnSp>
          <p:nvCxnSpPr>
            <p:cNvPr id="104" name="Straight Arrow Connector 105"/>
            <p:cNvCxnSpPr>
              <a:cxnSpLocks noChangeShapeType="1"/>
            </p:cNvCxnSpPr>
            <p:nvPr/>
          </p:nvCxnSpPr>
          <p:spPr bwMode="auto">
            <a:xfrm flipH="1">
              <a:off x="3280890" y="2408966"/>
              <a:ext cx="1227143" cy="2230060"/>
            </a:xfrm>
            <a:prstGeom prst="straightConnector1">
              <a:avLst/>
            </a:prstGeom>
            <a:noFill/>
            <a:ln w="19050" algn="ctr">
              <a:solidFill>
                <a:srgbClr val="95B921"/>
              </a:solidFill>
              <a:round/>
              <a:headEnd/>
              <a:tailEnd type="arrow" w="med" len="med"/>
            </a:ln>
          </p:spPr>
        </p:cxnSp>
        <p:cxnSp>
          <p:nvCxnSpPr>
            <p:cNvPr id="105" name="Straight Arrow Connector 108"/>
            <p:cNvCxnSpPr>
              <a:cxnSpLocks noChangeShapeType="1"/>
              <a:endCxn id="98" idx="0"/>
            </p:cNvCxnSpPr>
            <p:nvPr/>
          </p:nvCxnSpPr>
          <p:spPr bwMode="auto">
            <a:xfrm flipH="1">
              <a:off x="3872682" y="2420675"/>
              <a:ext cx="638699" cy="2771603"/>
            </a:xfrm>
            <a:prstGeom prst="straightConnector1">
              <a:avLst/>
            </a:prstGeom>
            <a:noFill/>
            <a:ln w="19050" algn="ctr">
              <a:solidFill>
                <a:srgbClr val="95B921"/>
              </a:solidFill>
              <a:round/>
              <a:headEnd/>
              <a:tailEnd type="arrow" w="med" len="med"/>
            </a:ln>
          </p:spPr>
        </p:cxnSp>
        <p:cxnSp>
          <p:nvCxnSpPr>
            <p:cNvPr id="106" name="Straight Arrow Connector 111"/>
            <p:cNvCxnSpPr>
              <a:cxnSpLocks noChangeShapeType="1"/>
            </p:cNvCxnSpPr>
            <p:nvPr/>
          </p:nvCxnSpPr>
          <p:spPr bwMode="auto">
            <a:xfrm>
              <a:off x="4508032" y="2408966"/>
              <a:ext cx="32330" cy="2513090"/>
            </a:xfrm>
            <a:prstGeom prst="straightConnector1">
              <a:avLst/>
            </a:prstGeom>
            <a:noFill/>
            <a:ln w="19050" algn="ctr">
              <a:solidFill>
                <a:srgbClr val="95B921"/>
              </a:solidFill>
              <a:round/>
              <a:headEnd/>
              <a:tailEnd type="arrow" w="med" len="med"/>
            </a:ln>
          </p:spPr>
        </p:cxnSp>
        <p:cxnSp>
          <p:nvCxnSpPr>
            <p:cNvPr id="107" name="Straight Arrow Connector 114"/>
            <p:cNvCxnSpPr>
              <a:cxnSpLocks noChangeShapeType="1"/>
            </p:cNvCxnSpPr>
            <p:nvPr/>
          </p:nvCxnSpPr>
          <p:spPr bwMode="auto">
            <a:xfrm>
              <a:off x="4508032" y="2420675"/>
              <a:ext cx="1080541" cy="2914594"/>
            </a:xfrm>
            <a:prstGeom prst="straightConnector1">
              <a:avLst/>
            </a:prstGeom>
            <a:noFill/>
            <a:ln w="19050" algn="ctr">
              <a:solidFill>
                <a:srgbClr val="95B921"/>
              </a:solidFill>
              <a:round/>
              <a:headEnd/>
              <a:tailEnd type="arrow" w="med" len="med"/>
            </a:ln>
          </p:spPr>
        </p:cxnSp>
        <p:cxnSp>
          <p:nvCxnSpPr>
            <p:cNvPr id="108" name="Straight Arrow Connector 117"/>
            <p:cNvCxnSpPr>
              <a:cxnSpLocks noChangeShapeType="1"/>
            </p:cNvCxnSpPr>
            <p:nvPr/>
          </p:nvCxnSpPr>
          <p:spPr bwMode="auto">
            <a:xfrm>
              <a:off x="4508032" y="2408966"/>
              <a:ext cx="2056835" cy="2792004"/>
            </a:xfrm>
            <a:prstGeom prst="straightConnector1">
              <a:avLst/>
            </a:prstGeom>
            <a:noFill/>
            <a:ln w="19050" algn="ctr">
              <a:solidFill>
                <a:srgbClr val="95B921"/>
              </a:solidFill>
              <a:round/>
              <a:headEnd/>
              <a:tailEnd type="arrow" w="med" len="med"/>
            </a:ln>
          </p:spPr>
        </p:cxnSp>
        <p:cxnSp>
          <p:nvCxnSpPr>
            <p:cNvPr id="109" name="Straight Arrow Connector 118"/>
            <p:cNvCxnSpPr>
              <a:cxnSpLocks noChangeShapeType="1"/>
            </p:cNvCxnSpPr>
            <p:nvPr/>
          </p:nvCxnSpPr>
          <p:spPr bwMode="auto">
            <a:xfrm>
              <a:off x="4508032" y="2412737"/>
              <a:ext cx="3000680" cy="3236962"/>
            </a:xfrm>
            <a:prstGeom prst="straightConnector1">
              <a:avLst/>
            </a:prstGeom>
            <a:noFill/>
            <a:ln w="19050" algn="ctr">
              <a:solidFill>
                <a:srgbClr val="95B921"/>
              </a:solidFill>
              <a:round/>
              <a:headEnd/>
              <a:tailEnd type="arrow" w="med" len="med"/>
            </a:ln>
          </p:spPr>
        </p:cxnSp>
        <p:cxnSp>
          <p:nvCxnSpPr>
            <p:cNvPr id="110" name="Straight Arrow Connector 119"/>
            <p:cNvCxnSpPr>
              <a:cxnSpLocks noChangeShapeType="1"/>
            </p:cNvCxnSpPr>
            <p:nvPr/>
          </p:nvCxnSpPr>
          <p:spPr bwMode="auto">
            <a:xfrm>
              <a:off x="4508032" y="2408966"/>
              <a:ext cx="3397724" cy="3447661"/>
            </a:xfrm>
            <a:prstGeom prst="straightConnector1">
              <a:avLst/>
            </a:prstGeom>
            <a:noFill/>
            <a:ln w="19050" algn="ctr">
              <a:solidFill>
                <a:srgbClr val="95B921"/>
              </a:solidFill>
              <a:round/>
              <a:headEnd/>
              <a:tailEnd type="arrow" w="med" len="med"/>
            </a:ln>
          </p:spPr>
        </p:cxnSp>
        <p:cxnSp>
          <p:nvCxnSpPr>
            <p:cNvPr id="111" name="Straight Arrow Connector 120"/>
            <p:cNvCxnSpPr>
              <a:cxnSpLocks noChangeShapeType="1"/>
            </p:cNvCxnSpPr>
            <p:nvPr/>
          </p:nvCxnSpPr>
          <p:spPr bwMode="auto">
            <a:xfrm>
              <a:off x="4508032" y="2397585"/>
              <a:ext cx="3397724" cy="3117815"/>
            </a:xfrm>
            <a:prstGeom prst="straightConnector1">
              <a:avLst/>
            </a:prstGeom>
            <a:noFill/>
            <a:ln w="19050" algn="ctr">
              <a:solidFill>
                <a:srgbClr val="95B921"/>
              </a:solidFill>
              <a:round/>
              <a:headEnd/>
              <a:tailEnd type="arrow" w="med" len="med"/>
            </a:ln>
          </p:spPr>
        </p:cxnSp>
        <p:cxnSp>
          <p:nvCxnSpPr>
            <p:cNvPr id="112" name="Straight Arrow Connector 121"/>
            <p:cNvCxnSpPr>
              <a:cxnSpLocks noChangeShapeType="1"/>
            </p:cNvCxnSpPr>
            <p:nvPr/>
          </p:nvCxnSpPr>
          <p:spPr bwMode="auto">
            <a:xfrm>
              <a:off x="4508032" y="2407107"/>
              <a:ext cx="3466904" cy="2143474"/>
            </a:xfrm>
            <a:prstGeom prst="straightConnector1">
              <a:avLst/>
            </a:prstGeom>
            <a:noFill/>
            <a:ln w="19050" algn="ctr">
              <a:solidFill>
                <a:srgbClr val="95B921"/>
              </a:solidFill>
              <a:round/>
              <a:headEnd/>
              <a:tailEnd type="arrow" w="med" len="med"/>
            </a:ln>
          </p:spPr>
        </p:cxnSp>
        <p:cxnSp>
          <p:nvCxnSpPr>
            <p:cNvPr id="113" name="Straight Arrow Connector 122"/>
            <p:cNvCxnSpPr>
              <a:cxnSpLocks noChangeShapeType="1"/>
            </p:cNvCxnSpPr>
            <p:nvPr/>
          </p:nvCxnSpPr>
          <p:spPr bwMode="auto">
            <a:xfrm>
              <a:off x="4508032" y="2408122"/>
              <a:ext cx="1997258" cy="779616"/>
            </a:xfrm>
            <a:prstGeom prst="straightConnector1">
              <a:avLst/>
            </a:prstGeom>
            <a:noFill/>
            <a:ln w="19050" algn="ctr">
              <a:solidFill>
                <a:srgbClr val="95B921"/>
              </a:solidFill>
              <a:round/>
              <a:headEnd/>
              <a:tailEnd type="arrow" w="med" len="med"/>
            </a:ln>
          </p:spPr>
        </p:cxnSp>
        <p:cxnSp>
          <p:nvCxnSpPr>
            <p:cNvPr id="114" name="Straight Arrow Connector 98"/>
            <p:cNvCxnSpPr>
              <a:cxnSpLocks noChangeShapeType="1"/>
            </p:cNvCxnSpPr>
            <p:nvPr/>
          </p:nvCxnSpPr>
          <p:spPr bwMode="auto">
            <a:xfrm flipH="1">
              <a:off x="2308226" y="2415045"/>
              <a:ext cx="2216865" cy="957072"/>
            </a:xfrm>
            <a:prstGeom prst="straightConnector1">
              <a:avLst/>
            </a:prstGeom>
            <a:noFill/>
            <a:ln w="19050" algn="ctr">
              <a:solidFill>
                <a:srgbClr val="95B921"/>
              </a:solidFill>
              <a:round/>
              <a:headEnd/>
              <a:tailEnd type="arrow" w="med" len="med"/>
            </a:ln>
          </p:spPr>
        </p:cxnSp>
        <p:sp>
          <p:nvSpPr>
            <p:cNvPr id="115" name="Rectangle 6"/>
            <p:cNvSpPr>
              <a:spLocks noChangeArrowheads="1"/>
            </p:cNvSpPr>
            <p:nvPr/>
          </p:nvSpPr>
          <p:spPr bwMode="auto">
            <a:xfrm>
              <a:off x="1896709" y="3219371"/>
              <a:ext cx="550862" cy="347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buFont typeface="Times" charset="0"/>
                <a:buNone/>
              </a:pPr>
              <a:r>
                <a:rPr lang="en-CA" sz="1800" dirty="0" smtClean="0">
                  <a:solidFill>
                    <a:srgbClr val="FF0000"/>
                  </a:solidFill>
                </a:rPr>
                <a:t>YK</a:t>
              </a:r>
              <a:endParaRPr lang="en-US" sz="1800" dirty="0">
                <a:solidFill>
                  <a:srgbClr val="FF0000"/>
                </a:solidFill>
              </a:endParaRPr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</p:txBody>
        </p:sp>
        <p:sp>
          <p:nvSpPr>
            <p:cNvPr id="116" name="Rectangle 6"/>
            <p:cNvSpPr>
              <a:spLocks noChangeArrowheads="1"/>
            </p:cNvSpPr>
            <p:nvPr/>
          </p:nvSpPr>
          <p:spPr bwMode="auto">
            <a:xfrm>
              <a:off x="2923790" y="3311682"/>
              <a:ext cx="550863" cy="347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buFont typeface="Times" charset="0"/>
                <a:buNone/>
              </a:pPr>
              <a:r>
                <a:rPr lang="en-CA" sz="1800" dirty="0" smtClean="0">
                  <a:solidFill>
                    <a:srgbClr val="FF0000"/>
                  </a:solidFill>
                </a:rPr>
                <a:t>NT</a:t>
              </a: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</p:txBody>
        </p:sp>
        <p:sp>
          <p:nvSpPr>
            <p:cNvPr id="117" name="Rectangle 6"/>
            <p:cNvSpPr>
              <a:spLocks noChangeArrowheads="1"/>
            </p:cNvSpPr>
            <p:nvPr/>
          </p:nvSpPr>
          <p:spPr bwMode="auto">
            <a:xfrm>
              <a:off x="1336370" y="4252777"/>
              <a:ext cx="1581407" cy="717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buFont typeface="Times" charset="0"/>
                <a:buNone/>
              </a:pPr>
              <a:r>
                <a:rPr lang="en-CA" sz="2000" b="1" dirty="0" smtClean="0">
                  <a:solidFill>
                    <a:srgbClr val="FF0000"/>
                  </a:solidFill>
                </a:rPr>
                <a:t>British</a:t>
              </a:r>
            </a:p>
            <a:p>
              <a:pPr eaLnBrk="1" hangingPunct="1">
                <a:buFont typeface="Times" charset="0"/>
                <a:buNone/>
              </a:pPr>
              <a:r>
                <a:rPr lang="en-CA" sz="2000" b="1" dirty="0" smtClean="0">
                  <a:solidFill>
                    <a:srgbClr val="FF0000"/>
                  </a:solidFill>
                </a:rPr>
                <a:t>Columbia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  <a:p>
              <a:pPr eaLnBrk="1" hangingPunct="1">
                <a:spcBef>
                  <a:spcPct val="20000"/>
                </a:spcBef>
                <a:buFont typeface="Times" charset="0"/>
                <a:buNone/>
              </a:pPr>
              <a:endParaRPr lang="en-US" sz="2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Technical Requirements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4"/>
            <a:ext cx="9387840" cy="876940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US" altLang="en-US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Model Construction Codes</a:t>
            </a:r>
            <a:endParaRPr lang="en-US" altLang="en-US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4 -</a:t>
            </a:r>
            <a:endParaRPr lang="en-CA" dirty="0"/>
          </a:p>
        </p:txBody>
      </p:sp>
      <p:grpSp>
        <p:nvGrpSpPr>
          <p:cNvPr id="47" name="Group 46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48" name="Group 47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50" name="Group 49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74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197838" y="1556173"/>
            <a:ext cx="2992138" cy="4513060"/>
            <a:chOff x="1576388" y="3138487"/>
            <a:chExt cx="1433512" cy="2162175"/>
          </a:xfrm>
        </p:grpSpPr>
        <p:sp>
          <p:nvSpPr>
            <p:cNvPr id="10" name="Freeform 9"/>
            <p:cNvSpPr/>
            <p:nvPr/>
          </p:nvSpPr>
          <p:spPr bwMode="auto">
            <a:xfrm>
              <a:off x="1576388" y="4057650"/>
              <a:ext cx="133350" cy="352425"/>
            </a:xfrm>
            <a:custGeom>
              <a:avLst/>
              <a:gdLst>
                <a:gd name="connsiteX0" fmla="*/ 61912 w 133350"/>
                <a:gd name="connsiteY0" fmla="*/ 352425 h 352425"/>
                <a:gd name="connsiteX1" fmla="*/ 76200 w 133350"/>
                <a:gd name="connsiteY1" fmla="*/ 300038 h 352425"/>
                <a:gd name="connsiteX2" fmla="*/ 71437 w 133350"/>
                <a:gd name="connsiteY2" fmla="*/ 276225 h 352425"/>
                <a:gd name="connsiteX3" fmla="*/ 57150 w 133350"/>
                <a:gd name="connsiteY3" fmla="*/ 261938 h 352425"/>
                <a:gd name="connsiteX4" fmla="*/ 61912 w 133350"/>
                <a:gd name="connsiteY4" fmla="*/ 238125 h 352425"/>
                <a:gd name="connsiteX5" fmla="*/ 52387 w 133350"/>
                <a:gd name="connsiteY5" fmla="*/ 219075 h 352425"/>
                <a:gd name="connsiteX6" fmla="*/ 66675 w 133350"/>
                <a:gd name="connsiteY6" fmla="*/ 200025 h 352425"/>
                <a:gd name="connsiteX7" fmla="*/ 85725 w 133350"/>
                <a:gd name="connsiteY7" fmla="*/ 176213 h 352425"/>
                <a:gd name="connsiteX8" fmla="*/ 61912 w 133350"/>
                <a:gd name="connsiteY8" fmla="*/ 166688 h 352425"/>
                <a:gd name="connsiteX9" fmla="*/ 61912 w 133350"/>
                <a:gd name="connsiteY9" fmla="*/ 166688 h 352425"/>
                <a:gd name="connsiteX10" fmla="*/ 71437 w 133350"/>
                <a:gd name="connsiteY10" fmla="*/ 114300 h 352425"/>
                <a:gd name="connsiteX11" fmla="*/ 90487 w 133350"/>
                <a:gd name="connsiteY11" fmla="*/ 76200 h 352425"/>
                <a:gd name="connsiteX12" fmla="*/ 100012 w 133350"/>
                <a:gd name="connsiteY12" fmla="*/ 66675 h 352425"/>
                <a:gd name="connsiteX13" fmla="*/ 133350 w 133350"/>
                <a:gd name="connsiteY13" fmla="*/ 38100 h 352425"/>
                <a:gd name="connsiteX14" fmla="*/ 109537 w 133350"/>
                <a:gd name="connsiteY14" fmla="*/ 38100 h 352425"/>
                <a:gd name="connsiteX15" fmla="*/ 100012 w 133350"/>
                <a:gd name="connsiteY15" fmla="*/ 38100 h 352425"/>
                <a:gd name="connsiteX16" fmla="*/ 52387 w 133350"/>
                <a:gd name="connsiteY16" fmla="*/ 9525 h 352425"/>
                <a:gd name="connsiteX17" fmla="*/ 38100 w 133350"/>
                <a:gd name="connsiteY17" fmla="*/ 0 h 352425"/>
                <a:gd name="connsiteX18" fmla="*/ 38100 w 133350"/>
                <a:gd name="connsiteY18" fmla="*/ 0 h 352425"/>
                <a:gd name="connsiteX19" fmla="*/ 19050 w 133350"/>
                <a:gd name="connsiteY19" fmla="*/ 4763 h 352425"/>
                <a:gd name="connsiteX20" fmla="*/ 4762 w 133350"/>
                <a:gd name="connsiteY20" fmla="*/ 28575 h 352425"/>
                <a:gd name="connsiteX21" fmla="*/ 4762 w 133350"/>
                <a:gd name="connsiteY21" fmla="*/ 28575 h 352425"/>
                <a:gd name="connsiteX22" fmla="*/ 0 w 133350"/>
                <a:gd name="connsiteY22" fmla="*/ 90488 h 352425"/>
                <a:gd name="connsiteX23" fmla="*/ 9525 w 133350"/>
                <a:gd name="connsiteY23" fmla="*/ 119063 h 352425"/>
                <a:gd name="connsiteX24" fmla="*/ 0 w 133350"/>
                <a:gd name="connsiteY24" fmla="*/ 152400 h 352425"/>
                <a:gd name="connsiteX25" fmla="*/ 14287 w 133350"/>
                <a:gd name="connsiteY25" fmla="*/ 166688 h 352425"/>
                <a:gd name="connsiteX26" fmla="*/ 19050 w 133350"/>
                <a:gd name="connsiteY26" fmla="*/ 161925 h 352425"/>
                <a:gd name="connsiteX27" fmla="*/ 19050 w 133350"/>
                <a:gd name="connsiteY27" fmla="*/ 161925 h 352425"/>
                <a:gd name="connsiteX28" fmla="*/ 28575 w 133350"/>
                <a:gd name="connsiteY28" fmla="*/ 219075 h 352425"/>
                <a:gd name="connsiteX29" fmla="*/ 42862 w 133350"/>
                <a:gd name="connsiteY29" fmla="*/ 252413 h 352425"/>
                <a:gd name="connsiteX30" fmla="*/ 38100 w 133350"/>
                <a:gd name="connsiteY30" fmla="*/ 300038 h 352425"/>
                <a:gd name="connsiteX31" fmla="*/ 61912 w 133350"/>
                <a:gd name="connsiteY31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3350" h="352425">
                  <a:moveTo>
                    <a:pt x="61912" y="352425"/>
                  </a:moveTo>
                  <a:lnTo>
                    <a:pt x="76200" y="300038"/>
                  </a:lnTo>
                  <a:lnTo>
                    <a:pt x="71437" y="276225"/>
                  </a:lnTo>
                  <a:lnTo>
                    <a:pt x="57150" y="261938"/>
                  </a:lnTo>
                  <a:lnTo>
                    <a:pt x="61912" y="238125"/>
                  </a:lnTo>
                  <a:lnTo>
                    <a:pt x="52387" y="219075"/>
                  </a:lnTo>
                  <a:lnTo>
                    <a:pt x="66675" y="200025"/>
                  </a:lnTo>
                  <a:lnTo>
                    <a:pt x="85725" y="176213"/>
                  </a:lnTo>
                  <a:lnTo>
                    <a:pt x="61912" y="166688"/>
                  </a:lnTo>
                  <a:lnTo>
                    <a:pt x="61912" y="166688"/>
                  </a:lnTo>
                  <a:lnTo>
                    <a:pt x="71437" y="114300"/>
                  </a:lnTo>
                  <a:lnTo>
                    <a:pt x="90487" y="76200"/>
                  </a:lnTo>
                  <a:lnTo>
                    <a:pt x="100012" y="66675"/>
                  </a:lnTo>
                  <a:lnTo>
                    <a:pt x="133350" y="38100"/>
                  </a:lnTo>
                  <a:lnTo>
                    <a:pt x="109537" y="38100"/>
                  </a:lnTo>
                  <a:lnTo>
                    <a:pt x="100012" y="38100"/>
                  </a:lnTo>
                  <a:lnTo>
                    <a:pt x="52387" y="9525"/>
                  </a:lnTo>
                  <a:lnTo>
                    <a:pt x="38100" y="0"/>
                  </a:lnTo>
                  <a:lnTo>
                    <a:pt x="38100" y="0"/>
                  </a:lnTo>
                  <a:lnTo>
                    <a:pt x="19050" y="4763"/>
                  </a:lnTo>
                  <a:lnTo>
                    <a:pt x="4762" y="28575"/>
                  </a:lnTo>
                  <a:lnTo>
                    <a:pt x="4762" y="28575"/>
                  </a:lnTo>
                  <a:lnTo>
                    <a:pt x="0" y="90488"/>
                  </a:lnTo>
                  <a:lnTo>
                    <a:pt x="9525" y="119063"/>
                  </a:lnTo>
                  <a:lnTo>
                    <a:pt x="0" y="152400"/>
                  </a:lnTo>
                  <a:lnTo>
                    <a:pt x="14287" y="166688"/>
                  </a:lnTo>
                  <a:lnTo>
                    <a:pt x="19050" y="161925"/>
                  </a:lnTo>
                  <a:lnTo>
                    <a:pt x="19050" y="161925"/>
                  </a:lnTo>
                  <a:lnTo>
                    <a:pt x="28575" y="219075"/>
                  </a:lnTo>
                  <a:lnTo>
                    <a:pt x="42862" y="252413"/>
                  </a:lnTo>
                  <a:lnTo>
                    <a:pt x="38100" y="300038"/>
                  </a:lnTo>
                  <a:lnTo>
                    <a:pt x="61912" y="352425"/>
                  </a:lnTo>
                  <a:close/>
                </a:path>
              </a:pathLst>
            </a:custGeom>
            <a:solidFill>
              <a:srgbClr val="C3EFD5"/>
            </a:solidFill>
            <a:ln w="9525" cap="flat" cmpd="sng" algn="ctr">
              <a:solidFill>
                <a:srgbClr val="A6E8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762125" y="3976688"/>
              <a:ext cx="576263" cy="1114425"/>
            </a:xfrm>
            <a:custGeom>
              <a:avLst/>
              <a:gdLst>
                <a:gd name="connsiteX0" fmla="*/ 152400 w 576263"/>
                <a:gd name="connsiteY0" fmla="*/ 0 h 1114425"/>
                <a:gd name="connsiteX1" fmla="*/ 100013 w 576263"/>
                <a:gd name="connsiteY1" fmla="*/ 52387 h 1114425"/>
                <a:gd name="connsiteX2" fmla="*/ 100013 w 576263"/>
                <a:gd name="connsiteY2" fmla="*/ 52387 h 1114425"/>
                <a:gd name="connsiteX3" fmla="*/ 76200 w 576263"/>
                <a:gd name="connsiteY3" fmla="*/ 80962 h 1114425"/>
                <a:gd name="connsiteX4" fmla="*/ 76200 w 576263"/>
                <a:gd name="connsiteY4" fmla="*/ 109537 h 1114425"/>
                <a:gd name="connsiteX5" fmla="*/ 57150 w 576263"/>
                <a:gd name="connsiteY5" fmla="*/ 104775 h 1114425"/>
                <a:gd name="connsiteX6" fmla="*/ 42863 w 576263"/>
                <a:gd name="connsiteY6" fmla="*/ 71437 h 1114425"/>
                <a:gd name="connsiteX7" fmla="*/ 52388 w 576263"/>
                <a:gd name="connsiteY7" fmla="*/ 114300 h 1114425"/>
                <a:gd name="connsiteX8" fmla="*/ 52388 w 576263"/>
                <a:gd name="connsiteY8" fmla="*/ 114300 h 1114425"/>
                <a:gd name="connsiteX9" fmla="*/ 71438 w 576263"/>
                <a:gd name="connsiteY9" fmla="*/ 161925 h 1114425"/>
                <a:gd name="connsiteX10" fmla="*/ 71438 w 576263"/>
                <a:gd name="connsiteY10" fmla="*/ 180975 h 1114425"/>
                <a:gd name="connsiteX11" fmla="*/ 47625 w 576263"/>
                <a:gd name="connsiteY11" fmla="*/ 142875 h 1114425"/>
                <a:gd name="connsiteX12" fmla="*/ 47625 w 576263"/>
                <a:gd name="connsiteY12" fmla="*/ 142875 h 1114425"/>
                <a:gd name="connsiteX13" fmla="*/ 23813 w 576263"/>
                <a:gd name="connsiteY13" fmla="*/ 166687 h 1114425"/>
                <a:gd name="connsiteX14" fmla="*/ 0 w 576263"/>
                <a:gd name="connsiteY14" fmla="*/ 166687 h 1114425"/>
                <a:gd name="connsiteX15" fmla="*/ 33338 w 576263"/>
                <a:gd name="connsiteY15" fmla="*/ 209550 h 1114425"/>
                <a:gd name="connsiteX16" fmla="*/ 23813 w 576263"/>
                <a:gd name="connsiteY16" fmla="*/ 219075 h 1114425"/>
                <a:gd name="connsiteX17" fmla="*/ 23813 w 576263"/>
                <a:gd name="connsiteY17" fmla="*/ 219075 h 1114425"/>
                <a:gd name="connsiteX18" fmla="*/ 9525 w 576263"/>
                <a:gd name="connsiteY18" fmla="*/ 266700 h 1114425"/>
                <a:gd name="connsiteX19" fmla="*/ 28575 w 576263"/>
                <a:gd name="connsiteY19" fmla="*/ 261937 h 1114425"/>
                <a:gd name="connsiteX20" fmla="*/ 28575 w 576263"/>
                <a:gd name="connsiteY20" fmla="*/ 261937 h 1114425"/>
                <a:gd name="connsiteX21" fmla="*/ 52388 w 576263"/>
                <a:gd name="connsiteY21" fmla="*/ 285750 h 1114425"/>
                <a:gd name="connsiteX22" fmla="*/ 47625 w 576263"/>
                <a:gd name="connsiteY22" fmla="*/ 319087 h 1114425"/>
                <a:gd name="connsiteX23" fmla="*/ 57150 w 576263"/>
                <a:gd name="connsiteY23" fmla="*/ 342900 h 1114425"/>
                <a:gd name="connsiteX24" fmla="*/ 57150 w 576263"/>
                <a:gd name="connsiteY24" fmla="*/ 342900 h 1114425"/>
                <a:gd name="connsiteX25" fmla="*/ 104775 w 576263"/>
                <a:gd name="connsiteY25" fmla="*/ 347662 h 1114425"/>
                <a:gd name="connsiteX26" fmla="*/ 104775 w 576263"/>
                <a:gd name="connsiteY26" fmla="*/ 366712 h 1114425"/>
                <a:gd name="connsiteX27" fmla="*/ 76200 w 576263"/>
                <a:gd name="connsiteY27" fmla="*/ 400050 h 1114425"/>
                <a:gd name="connsiteX28" fmla="*/ 100013 w 576263"/>
                <a:gd name="connsiteY28" fmla="*/ 447675 h 1114425"/>
                <a:gd name="connsiteX29" fmla="*/ 100013 w 576263"/>
                <a:gd name="connsiteY29" fmla="*/ 490537 h 1114425"/>
                <a:gd name="connsiteX30" fmla="*/ 100013 w 576263"/>
                <a:gd name="connsiteY30" fmla="*/ 490537 h 1114425"/>
                <a:gd name="connsiteX31" fmla="*/ 123825 w 576263"/>
                <a:gd name="connsiteY31" fmla="*/ 519112 h 1114425"/>
                <a:gd name="connsiteX32" fmla="*/ 138113 w 576263"/>
                <a:gd name="connsiteY32" fmla="*/ 557212 h 1114425"/>
                <a:gd name="connsiteX33" fmla="*/ 133350 w 576263"/>
                <a:gd name="connsiteY33" fmla="*/ 581025 h 1114425"/>
                <a:gd name="connsiteX34" fmla="*/ 95250 w 576263"/>
                <a:gd name="connsiteY34" fmla="*/ 585787 h 1114425"/>
                <a:gd name="connsiteX35" fmla="*/ 104775 w 576263"/>
                <a:gd name="connsiteY35" fmla="*/ 619125 h 1114425"/>
                <a:gd name="connsiteX36" fmla="*/ 123825 w 576263"/>
                <a:gd name="connsiteY36" fmla="*/ 642937 h 1114425"/>
                <a:gd name="connsiteX37" fmla="*/ 123825 w 576263"/>
                <a:gd name="connsiteY37" fmla="*/ 685800 h 1114425"/>
                <a:gd name="connsiteX38" fmla="*/ 142875 w 576263"/>
                <a:gd name="connsiteY38" fmla="*/ 685800 h 1114425"/>
                <a:gd name="connsiteX39" fmla="*/ 147638 w 576263"/>
                <a:gd name="connsiteY39" fmla="*/ 704850 h 1114425"/>
                <a:gd name="connsiteX40" fmla="*/ 171450 w 576263"/>
                <a:gd name="connsiteY40" fmla="*/ 747712 h 1114425"/>
                <a:gd name="connsiteX41" fmla="*/ 195263 w 576263"/>
                <a:gd name="connsiteY41" fmla="*/ 747712 h 1114425"/>
                <a:gd name="connsiteX42" fmla="*/ 200025 w 576263"/>
                <a:gd name="connsiteY42" fmla="*/ 766762 h 1114425"/>
                <a:gd name="connsiteX43" fmla="*/ 185738 w 576263"/>
                <a:gd name="connsiteY43" fmla="*/ 785812 h 1114425"/>
                <a:gd name="connsiteX44" fmla="*/ 185738 w 576263"/>
                <a:gd name="connsiteY44" fmla="*/ 847725 h 1114425"/>
                <a:gd name="connsiteX45" fmla="*/ 338138 w 576263"/>
                <a:gd name="connsiteY45" fmla="*/ 928687 h 1114425"/>
                <a:gd name="connsiteX46" fmla="*/ 366713 w 576263"/>
                <a:gd name="connsiteY46" fmla="*/ 985837 h 1114425"/>
                <a:gd name="connsiteX47" fmla="*/ 319088 w 576263"/>
                <a:gd name="connsiteY47" fmla="*/ 1009650 h 1114425"/>
                <a:gd name="connsiteX48" fmla="*/ 300038 w 576263"/>
                <a:gd name="connsiteY48" fmla="*/ 1028700 h 1114425"/>
                <a:gd name="connsiteX49" fmla="*/ 300038 w 576263"/>
                <a:gd name="connsiteY49" fmla="*/ 1028700 h 1114425"/>
                <a:gd name="connsiteX50" fmla="*/ 395288 w 576263"/>
                <a:gd name="connsiteY50" fmla="*/ 1004887 h 1114425"/>
                <a:gd name="connsiteX51" fmla="*/ 466725 w 576263"/>
                <a:gd name="connsiteY51" fmla="*/ 1038225 h 1114425"/>
                <a:gd name="connsiteX52" fmla="*/ 423863 w 576263"/>
                <a:gd name="connsiteY52" fmla="*/ 1071562 h 1114425"/>
                <a:gd name="connsiteX53" fmla="*/ 419100 w 576263"/>
                <a:gd name="connsiteY53" fmla="*/ 1114425 h 1114425"/>
                <a:gd name="connsiteX54" fmla="*/ 419100 w 576263"/>
                <a:gd name="connsiteY54" fmla="*/ 1114425 h 1114425"/>
                <a:gd name="connsiteX55" fmla="*/ 576263 w 576263"/>
                <a:gd name="connsiteY55" fmla="*/ 1023937 h 1114425"/>
                <a:gd name="connsiteX56" fmla="*/ 152400 w 576263"/>
                <a:gd name="connsiteY56" fmla="*/ 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76263" h="1114425">
                  <a:moveTo>
                    <a:pt x="152400" y="0"/>
                  </a:moveTo>
                  <a:lnTo>
                    <a:pt x="100013" y="52387"/>
                  </a:lnTo>
                  <a:lnTo>
                    <a:pt x="100013" y="52387"/>
                  </a:lnTo>
                  <a:lnTo>
                    <a:pt x="76200" y="80962"/>
                  </a:lnTo>
                  <a:lnTo>
                    <a:pt x="76200" y="109537"/>
                  </a:lnTo>
                  <a:lnTo>
                    <a:pt x="57150" y="104775"/>
                  </a:lnTo>
                  <a:lnTo>
                    <a:pt x="42863" y="71437"/>
                  </a:lnTo>
                  <a:lnTo>
                    <a:pt x="52388" y="114300"/>
                  </a:lnTo>
                  <a:lnTo>
                    <a:pt x="52388" y="114300"/>
                  </a:lnTo>
                  <a:lnTo>
                    <a:pt x="71438" y="161925"/>
                  </a:lnTo>
                  <a:lnTo>
                    <a:pt x="71438" y="180975"/>
                  </a:lnTo>
                  <a:lnTo>
                    <a:pt x="47625" y="142875"/>
                  </a:lnTo>
                  <a:lnTo>
                    <a:pt x="47625" y="142875"/>
                  </a:lnTo>
                  <a:lnTo>
                    <a:pt x="23813" y="166687"/>
                  </a:lnTo>
                  <a:lnTo>
                    <a:pt x="0" y="166687"/>
                  </a:lnTo>
                  <a:lnTo>
                    <a:pt x="33338" y="209550"/>
                  </a:lnTo>
                  <a:lnTo>
                    <a:pt x="23813" y="219075"/>
                  </a:lnTo>
                  <a:lnTo>
                    <a:pt x="23813" y="219075"/>
                  </a:lnTo>
                  <a:lnTo>
                    <a:pt x="9525" y="266700"/>
                  </a:lnTo>
                  <a:lnTo>
                    <a:pt x="28575" y="261937"/>
                  </a:lnTo>
                  <a:lnTo>
                    <a:pt x="28575" y="261937"/>
                  </a:lnTo>
                  <a:lnTo>
                    <a:pt x="52388" y="285750"/>
                  </a:lnTo>
                  <a:lnTo>
                    <a:pt x="47625" y="319087"/>
                  </a:lnTo>
                  <a:lnTo>
                    <a:pt x="57150" y="342900"/>
                  </a:lnTo>
                  <a:lnTo>
                    <a:pt x="57150" y="342900"/>
                  </a:lnTo>
                  <a:lnTo>
                    <a:pt x="104775" y="347662"/>
                  </a:lnTo>
                  <a:lnTo>
                    <a:pt x="104775" y="366712"/>
                  </a:lnTo>
                  <a:lnTo>
                    <a:pt x="76200" y="400050"/>
                  </a:lnTo>
                  <a:lnTo>
                    <a:pt x="100013" y="447675"/>
                  </a:lnTo>
                  <a:lnTo>
                    <a:pt x="100013" y="490537"/>
                  </a:lnTo>
                  <a:lnTo>
                    <a:pt x="100013" y="490537"/>
                  </a:lnTo>
                  <a:lnTo>
                    <a:pt x="123825" y="519112"/>
                  </a:lnTo>
                  <a:lnTo>
                    <a:pt x="138113" y="557212"/>
                  </a:lnTo>
                  <a:lnTo>
                    <a:pt x="133350" y="581025"/>
                  </a:lnTo>
                  <a:lnTo>
                    <a:pt x="95250" y="585787"/>
                  </a:lnTo>
                  <a:lnTo>
                    <a:pt x="104775" y="619125"/>
                  </a:lnTo>
                  <a:lnTo>
                    <a:pt x="123825" y="642937"/>
                  </a:lnTo>
                  <a:lnTo>
                    <a:pt x="123825" y="685800"/>
                  </a:lnTo>
                  <a:lnTo>
                    <a:pt x="142875" y="685800"/>
                  </a:lnTo>
                  <a:lnTo>
                    <a:pt x="147638" y="704850"/>
                  </a:lnTo>
                  <a:lnTo>
                    <a:pt x="171450" y="747712"/>
                  </a:lnTo>
                  <a:lnTo>
                    <a:pt x="195263" y="747712"/>
                  </a:lnTo>
                  <a:lnTo>
                    <a:pt x="200025" y="766762"/>
                  </a:lnTo>
                  <a:lnTo>
                    <a:pt x="185738" y="785812"/>
                  </a:lnTo>
                  <a:lnTo>
                    <a:pt x="185738" y="847725"/>
                  </a:lnTo>
                  <a:lnTo>
                    <a:pt x="338138" y="928687"/>
                  </a:lnTo>
                  <a:lnTo>
                    <a:pt x="366713" y="985837"/>
                  </a:lnTo>
                  <a:lnTo>
                    <a:pt x="319088" y="1009650"/>
                  </a:lnTo>
                  <a:lnTo>
                    <a:pt x="300038" y="1028700"/>
                  </a:lnTo>
                  <a:lnTo>
                    <a:pt x="300038" y="1028700"/>
                  </a:lnTo>
                  <a:lnTo>
                    <a:pt x="395288" y="1004887"/>
                  </a:lnTo>
                  <a:lnTo>
                    <a:pt x="466725" y="1038225"/>
                  </a:lnTo>
                  <a:lnTo>
                    <a:pt x="423863" y="1071562"/>
                  </a:lnTo>
                  <a:lnTo>
                    <a:pt x="419100" y="1114425"/>
                  </a:lnTo>
                  <a:lnTo>
                    <a:pt x="419100" y="1114425"/>
                  </a:lnTo>
                  <a:lnTo>
                    <a:pt x="576263" y="102393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C3EFD5"/>
            </a:solidFill>
            <a:ln w="9525" cap="flat" cmpd="sng" algn="ctr">
              <a:solidFill>
                <a:srgbClr val="A6E8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1781175" y="3138487"/>
              <a:ext cx="1228725" cy="2162175"/>
            </a:xfrm>
            <a:custGeom>
              <a:avLst/>
              <a:gdLst>
                <a:gd name="connsiteX0" fmla="*/ 66675 w 1228725"/>
                <a:gd name="connsiteY0" fmla="*/ 0 h 2133600"/>
                <a:gd name="connsiteX1" fmla="*/ 190500 w 1228725"/>
                <a:gd name="connsiteY1" fmla="*/ 61912 h 2133600"/>
                <a:gd name="connsiteX2" fmla="*/ 395288 w 1228725"/>
                <a:gd name="connsiteY2" fmla="*/ 133350 h 2133600"/>
                <a:gd name="connsiteX3" fmla="*/ 571500 w 1228725"/>
                <a:gd name="connsiteY3" fmla="*/ 195262 h 2133600"/>
                <a:gd name="connsiteX4" fmla="*/ 738188 w 1228725"/>
                <a:gd name="connsiteY4" fmla="*/ 261937 h 2133600"/>
                <a:gd name="connsiteX5" fmla="*/ 904875 w 1228725"/>
                <a:gd name="connsiteY5" fmla="*/ 323850 h 2133600"/>
                <a:gd name="connsiteX6" fmla="*/ 1123950 w 1228725"/>
                <a:gd name="connsiteY6" fmla="*/ 376237 h 2133600"/>
                <a:gd name="connsiteX7" fmla="*/ 1057275 w 1228725"/>
                <a:gd name="connsiteY7" fmla="*/ 628650 h 2133600"/>
                <a:gd name="connsiteX8" fmla="*/ 866775 w 1228725"/>
                <a:gd name="connsiteY8" fmla="*/ 1338262 h 2133600"/>
                <a:gd name="connsiteX9" fmla="*/ 885825 w 1228725"/>
                <a:gd name="connsiteY9" fmla="*/ 1343025 h 2133600"/>
                <a:gd name="connsiteX10" fmla="*/ 885825 w 1228725"/>
                <a:gd name="connsiteY10" fmla="*/ 1371600 h 2133600"/>
                <a:gd name="connsiteX11" fmla="*/ 914400 w 1228725"/>
                <a:gd name="connsiteY11" fmla="*/ 1381125 h 2133600"/>
                <a:gd name="connsiteX12" fmla="*/ 923925 w 1228725"/>
                <a:gd name="connsiteY12" fmla="*/ 1409700 h 2133600"/>
                <a:gd name="connsiteX13" fmla="*/ 947738 w 1228725"/>
                <a:gd name="connsiteY13" fmla="*/ 1400175 h 2133600"/>
                <a:gd name="connsiteX14" fmla="*/ 966788 w 1228725"/>
                <a:gd name="connsiteY14" fmla="*/ 1423987 h 2133600"/>
                <a:gd name="connsiteX15" fmla="*/ 976313 w 1228725"/>
                <a:gd name="connsiteY15" fmla="*/ 1538287 h 2133600"/>
                <a:gd name="connsiteX16" fmla="*/ 1004888 w 1228725"/>
                <a:gd name="connsiteY16" fmla="*/ 1552575 h 2133600"/>
                <a:gd name="connsiteX17" fmla="*/ 1028700 w 1228725"/>
                <a:gd name="connsiteY17" fmla="*/ 1557337 h 2133600"/>
                <a:gd name="connsiteX18" fmla="*/ 1019175 w 1228725"/>
                <a:gd name="connsiteY18" fmla="*/ 1595437 h 2133600"/>
                <a:gd name="connsiteX19" fmla="*/ 1019175 w 1228725"/>
                <a:gd name="connsiteY19" fmla="*/ 1595437 h 2133600"/>
                <a:gd name="connsiteX20" fmla="*/ 1062038 w 1228725"/>
                <a:gd name="connsiteY20" fmla="*/ 1609725 h 2133600"/>
                <a:gd name="connsiteX21" fmla="*/ 1057275 w 1228725"/>
                <a:gd name="connsiteY21" fmla="*/ 1647825 h 2133600"/>
                <a:gd name="connsiteX22" fmla="*/ 1057275 w 1228725"/>
                <a:gd name="connsiteY22" fmla="*/ 1647825 h 2133600"/>
                <a:gd name="connsiteX23" fmla="*/ 1095375 w 1228725"/>
                <a:gd name="connsiteY23" fmla="*/ 1666875 h 2133600"/>
                <a:gd name="connsiteX24" fmla="*/ 1090613 w 1228725"/>
                <a:gd name="connsiteY24" fmla="*/ 1700212 h 2133600"/>
                <a:gd name="connsiteX25" fmla="*/ 1109663 w 1228725"/>
                <a:gd name="connsiteY25" fmla="*/ 1700212 h 2133600"/>
                <a:gd name="connsiteX26" fmla="*/ 1104900 w 1228725"/>
                <a:gd name="connsiteY26" fmla="*/ 1743075 h 2133600"/>
                <a:gd name="connsiteX27" fmla="*/ 1123950 w 1228725"/>
                <a:gd name="connsiteY27" fmla="*/ 1757362 h 2133600"/>
                <a:gd name="connsiteX28" fmla="*/ 1123950 w 1228725"/>
                <a:gd name="connsiteY28" fmla="*/ 1785937 h 2133600"/>
                <a:gd name="connsiteX29" fmla="*/ 1152525 w 1228725"/>
                <a:gd name="connsiteY29" fmla="*/ 1795462 h 2133600"/>
                <a:gd name="connsiteX30" fmla="*/ 1152525 w 1228725"/>
                <a:gd name="connsiteY30" fmla="*/ 1814512 h 2133600"/>
                <a:gd name="connsiteX31" fmla="*/ 1152525 w 1228725"/>
                <a:gd name="connsiteY31" fmla="*/ 1843087 h 2133600"/>
                <a:gd name="connsiteX32" fmla="*/ 1171575 w 1228725"/>
                <a:gd name="connsiteY32" fmla="*/ 1847850 h 2133600"/>
                <a:gd name="connsiteX33" fmla="*/ 1176338 w 1228725"/>
                <a:gd name="connsiteY33" fmla="*/ 1881187 h 2133600"/>
                <a:gd name="connsiteX34" fmla="*/ 1204913 w 1228725"/>
                <a:gd name="connsiteY34" fmla="*/ 1895475 h 2133600"/>
                <a:gd name="connsiteX35" fmla="*/ 1204913 w 1228725"/>
                <a:gd name="connsiteY35" fmla="*/ 1909762 h 2133600"/>
                <a:gd name="connsiteX36" fmla="*/ 1209675 w 1228725"/>
                <a:gd name="connsiteY36" fmla="*/ 1924050 h 2133600"/>
                <a:gd name="connsiteX37" fmla="*/ 1204913 w 1228725"/>
                <a:gd name="connsiteY37" fmla="*/ 1966912 h 2133600"/>
                <a:gd name="connsiteX38" fmla="*/ 1204913 w 1228725"/>
                <a:gd name="connsiteY38" fmla="*/ 1966912 h 2133600"/>
                <a:gd name="connsiteX39" fmla="*/ 1214438 w 1228725"/>
                <a:gd name="connsiteY39" fmla="*/ 2019300 h 2133600"/>
                <a:gd name="connsiteX40" fmla="*/ 1190625 w 1228725"/>
                <a:gd name="connsiteY40" fmla="*/ 2024062 h 2133600"/>
                <a:gd name="connsiteX41" fmla="*/ 1190625 w 1228725"/>
                <a:gd name="connsiteY41" fmla="*/ 2047875 h 2133600"/>
                <a:gd name="connsiteX42" fmla="*/ 1200150 w 1228725"/>
                <a:gd name="connsiteY42" fmla="*/ 2062162 h 2133600"/>
                <a:gd name="connsiteX43" fmla="*/ 1204913 w 1228725"/>
                <a:gd name="connsiteY43" fmla="*/ 2095500 h 2133600"/>
                <a:gd name="connsiteX44" fmla="*/ 1228725 w 1228725"/>
                <a:gd name="connsiteY44" fmla="*/ 2124075 h 2133600"/>
                <a:gd name="connsiteX45" fmla="*/ 1228725 w 1228725"/>
                <a:gd name="connsiteY45" fmla="*/ 2133600 h 2133600"/>
                <a:gd name="connsiteX46" fmla="*/ 1062038 w 1228725"/>
                <a:gd name="connsiteY46" fmla="*/ 2105025 h 2133600"/>
                <a:gd name="connsiteX47" fmla="*/ 890588 w 1228725"/>
                <a:gd name="connsiteY47" fmla="*/ 2057400 h 2133600"/>
                <a:gd name="connsiteX48" fmla="*/ 709613 w 1228725"/>
                <a:gd name="connsiteY48" fmla="*/ 2019300 h 2133600"/>
                <a:gd name="connsiteX49" fmla="*/ 557213 w 1228725"/>
                <a:gd name="connsiteY49" fmla="*/ 1966912 h 2133600"/>
                <a:gd name="connsiteX50" fmla="*/ 476250 w 1228725"/>
                <a:gd name="connsiteY50" fmla="*/ 1943100 h 2133600"/>
                <a:gd name="connsiteX51" fmla="*/ 414338 w 1228725"/>
                <a:gd name="connsiteY51" fmla="*/ 1933575 h 2133600"/>
                <a:gd name="connsiteX52" fmla="*/ 419100 w 1228725"/>
                <a:gd name="connsiteY52" fmla="*/ 1919287 h 2133600"/>
                <a:gd name="connsiteX53" fmla="*/ 419100 w 1228725"/>
                <a:gd name="connsiteY53" fmla="*/ 1919287 h 2133600"/>
                <a:gd name="connsiteX54" fmla="*/ 419100 w 1228725"/>
                <a:gd name="connsiteY54" fmla="*/ 1919287 h 2133600"/>
                <a:gd name="connsiteX55" fmla="*/ 419100 w 1228725"/>
                <a:gd name="connsiteY55" fmla="*/ 1919287 h 2133600"/>
                <a:gd name="connsiteX56" fmla="*/ 442913 w 1228725"/>
                <a:gd name="connsiteY56" fmla="*/ 1881187 h 2133600"/>
                <a:gd name="connsiteX57" fmla="*/ 442913 w 1228725"/>
                <a:gd name="connsiteY57" fmla="*/ 1881187 h 2133600"/>
                <a:gd name="connsiteX58" fmla="*/ 395288 w 1228725"/>
                <a:gd name="connsiteY58" fmla="*/ 1871662 h 2133600"/>
                <a:gd name="connsiteX59" fmla="*/ 376238 w 1228725"/>
                <a:gd name="connsiteY59" fmla="*/ 1866900 h 2133600"/>
                <a:gd name="connsiteX60" fmla="*/ 409575 w 1228725"/>
                <a:gd name="connsiteY60" fmla="*/ 1838325 h 2133600"/>
                <a:gd name="connsiteX61" fmla="*/ 381000 w 1228725"/>
                <a:gd name="connsiteY61" fmla="*/ 1847850 h 2133600"/>
                <a:gd name="connsiteX62" fmla="*/ 352425 w 1228725"/>
                <a:gd name="connsiteY62" fmla="*/ 1833562 h 2133600"/>
                <a:gd name="connsiteX63" fmla="*/ 357188 w 1228725"/>
                <a:gd name="connsiteY63" fmla="*/ 1819275 h 2133600"/>
                <a:gd name="connsiteX64" fmla="*/ 357188 w 1228725"/>
                <a:gd name="connsiteY64" fmla="*/ 1819275 h 2133600"/>
                <a:gd name="connsiteX65" fmla="*/ 371475 w 1228725"/>
                <a:gd name="connsiteY65" fmla="*/ 1747837 h 2133600"/>
                <a:gd name="connsiteX66" fmla="*/ 395288 w 1228725"/>
                <a:gd name="connsiteY66" fmla="*/ 1733550 h 2133600"/>
                <a:gd name="connsiteX67" fmla="*/ 342900 w 1228725"/>
                <a:gd name="connsiteY67" fmla="*/ 1790700 h 2133600"/>
                <a:gd name="connsiteX68" fmla="*/ 314325 w 1228725"/>
                <a:gd name="connsiteY68" fmla="*/ 1776412 h 2133600"/>
                <a:gd name="connsiteX69" fmla="*/ 304800 w 1228725"/>
                <a:gd name="connsiteY69" fmla="*/ 1743075 h 2133600"/>
                <a:gd name="connsiteX70" fmla="*/ 295275 w 1228725"/>
                <a:gd name="connsiteY70" fmla="*/ 1714500 h 2133600"/>
                <a:gd name="connsiteX71" fmla="*/ 295275 w 1228725"/>
                <a:gd name="connsiteY71" fmla="*/ 1714500 h 2133600"/>
                <a:gd name="connsiteX72" fmla="*/ 357188 w 1228725"/>
                <a:gd name="connsiteY72" fmla="*/ 1666875 h 2133600"/>
                <a:gd name="connsiteX73" fmla="*/ 300038 w 1228725"/>
                <a:gd name="connsiteY73" fmla="*/ 1690687 h 2133600"/>
                <a:gd name="connsiteX74" fmla="*/ 290513 w 1228725"/>
                <a:gd name="connsiteY74" fmla="*/ 1676400 h 2133600"/>
                <a:gd name="connsiteX75" fmla="*/ 295275 w 1228725"/>
                <a:gd name="connsiteY75" fmla="*/ 1657350 h 2133600"/>
                <a:gd name="connsiteX76" fmla="*/ 319088 w 1228725"/>
                <a:gd name="connsiteY76" fmla="*/ 1643062 h 2133600"/>
                <a:gd name="connsiteX77" fmla="*/ 319088 w 1228725"/>
                <a:gd name="connsiteY77" fmla="*/ 1643062 h 2133600"/>
                <a:gd name="connsiteX78" fmla="*/ 276225 w 1228725"/>
                <a:gd name="connsiteY78" fmla="*/ 1657350 h 2133600"/>
                <a:gd name="connsiteX79" fmla="*/ 247650 w 1228725"/>
                <a:gd name="connsiteY79" fmla="*/ 1628775 h 2133600"/>
                <a:gd name="connsiteX80" fmla="*/ 266700 w 1228725"/>
                <a:gd name="connsiteY80" fmla="*/ 1595437 h 2133600"/>
                <a:gd name="connsiteX81" fmla="*/ 266700 w 1228725"/>
                <a:gd name="connsiteY81" fmla="*/ 1595437 h 2133600"/>
                <a:gd name="connsiteX82" fmla="*/ 242888 w 1228725"/>
                <a:gd name="connsiteY82" fmla="*/ 1604962 h 2133600"/>
                <a:gd name="connsiteX83" fmla="*/ 209550 w 1228725"/>
                <a:gd name="connsiteY83" fmla="*/ 1581150 h 2133600"/>
                <a:gd name="connsiteX84" fmla="*/ 209550 w 1228725"/>
                <a:gd name="connsiteY84" fmla="*/ 1581150 h 2133600"/>
                <a:gd name="connsiteX85" fmla="*/ 185738 w 1228725"/>
                <a:gd name="connsiteY85" fmla="*/ 1524000 h 2133600"/>
                <a:gd name="connsiteX86" fmla="*/ 185738 w 1228725"/>
                <a:gd name="connsiteY86" fmla="*/ 1524000 h 2133600"/>
                <a:gd name="connsiteX87" fmla="*/ 161925 w 1228725"/>
                <a:gd name="connsiteY87" fmla="*/ 1509712 h 2133600"/>
                <a:gd name="connsiteX88" fmla="*/ 161925 w 1228725"/>
                <a:gd name="connsiteY88" fmla="*/ 1509712 h 2133600"/>
                <a:gd name="connsiteX89" fmla="*/ 142875 w 1228725"/>
                <a:gd name="connsiteY89" fmla="*/ 1471612 h 2133600"/>
                <a:gd name="connsiteX90" fmla="*/ 147638 w 1228725"/>
                <a:gd name="connsiteY90" fmla="*/ 1443037 h 2133600"/>
                <a:gd name="connsiteX91" fmla="*/ 128588 w 1228725"/>
                <a:gd name="connsiteY91" fmla="*/ 1438275 h 2133600"/>
                <a:gd name="connsiteX92" fmla="*/ 142875 w 1228725"/>
                <a:gd name="connsiteY92" fmla="*/ 1414462 h 2133600"/>
                <a:gd name="connsiteX93" fmla="*/ 157163 w 1228725"/>
                <a:gd name="connsiteY93" fmla="*/ 1423987 h 2133600"/>
                <a:gd name="connsiteX94" fmla="*/ 171450 w 1228725"/>
                <a:gd name="connsiteY94" fmla="*/ 1404937 h 2133600"/>
                <a:gd name="connsiteX95" fmla="*/ 161925 w 1228725"/>
                <a:gd name="connsiteY95" fmla="*/ 1381125 h 2133600"/>
                <a:gd name="connsiteX96" fmla="*/ 147638 w 1228725"/>
                <a:gd name="connsiteY96" fmla="*/ 1362075 h 2133600"/>
                <a:gd name="connsiteX97" fmla="*/ 180975 w 1228725"/>
                <a:gd name="connsiteY97" fmla="*/ 1362075 h 2133600"/>
                <a:gd name="connsiteX98" fmla="*/ 185738 w 1228725"/>
                <a:gd name="connsiteY98" fmla="*/ 1343025 h 2133600"/>
                <a:gd name="connsiteX99" fmla="*/ 204788 w 1228725"/>
                <a:gd name="connsiteY99" fmla="*/ 1343025 h 2133600"/>
                <a:gd name="connsiteX100" fmla="*/ 228600 w 1228725"/>
                <a:gd name="connsiteY100" fmla="*/ 1385887 h 2133600"/>
                <a:gd name="connsiteX101" fmla="*/ 223838 w 1228725"/>
                <a:gd name="connsiteY101" fmla="*/ 1343025 h 2133600"/>
                <a:gd name="connsiteX102" fmla="*/ 257175 w 1228725"/>
                <a:gd name="connsiteY102" fmla="*/ 1319212 h 2133600"/>
                <a:gd name="connsiteX103" fmla="*/ 209550 w 1228725"/>
                <a:gd name="connsiteY103" fmla="*/ 1314450 h 2133600"/>
                <a:gd name="connsiteX104" fmla="*/ 223838 w 1228725"/>
                <a:gd name="connsiteY104" fmla="*/ 1300162 h 2133600"/>
                <a:gd name="connsiteX105" fmla="*/ 257175 w 1228725"/>
                <a:gd name="connsiteY105" fmla="*/ 1285875 h 2133600"/>
                <a:gd name="connsiteX106" fmla="*/ 257175 w 1228725"/>
                <a:gd name="connsiteY106" fmla="*/ 1243012 h 2133600"/>
                <a:gd name="connsiteX107" fmla="*/ 257175 w 1228725"/>
                <a:gd name="connsiteY107" fmla="*/ 1243012 h 2133600"/>
                <a:gd name="connsiteX108" fmla="*/ 228600 w 1228725"/>
                <a:gd name="connsiteY108" fmla="*/ 1290637 h 2133600"/>
                <a:gd name="connsiteX109" fmla="*/ 190500 w 1228725"/>
                <a:gd name="connsiteY109" fmla="*/ 1281112 h 2133600"/>
                <a:gd name="connsiteX110" fmla="*/ 180975 w 1228725"/>
                <a:gd name="connsiteY110" fmla="*/ 1290637 h 2133600"/>
                <a:gd name="connsiteX111" fmla="*/ 147638 w 1228725"/>
                <a:gd name="connsiteY111" fmla="*/ 1290637 h 2133600"/>
                <a:gd name="connsiteX112" fmla="*/ 152400 w 1228725"/>
                <a:gd name="connsiteY112" fmla="*/ 1262062 h 2133600"/>
                <a:gd name="connsiteX113" fmla="*/ 152400 w 1228725"/>
                <a:gd name="connsiteY113" fmla="*/ 1262062 h 2133600"/>
                <a:gd name="connsiteX114" fmla="*/ 152400 w 1228725"/>
                <a:gd name="connsiteY114" fmla="*/ 1247775 h 2133600"/>
                <a:gd name="connsiteX115" fmla="*/ 171450 w 1228725"/>
                <a:gd name="connsiteY115" fmla="*/ 1214437 h 2133600"/>
                <a:gd name="connsiteX116" fmla="*/ 142875 w 1228725"/>
                <a:gd name="connsiteY116" fmla="*/ 1214437 h 2133600"/>
                <a:gd name="connsiteX117" fmla="*/ 123825 w 1228725"/>
                <a:gd name="connsiteY117" fmla="*/ 1204912 h 2133600"/>
                <a:gd name="connsiteX118" fmla="*/ 123825 w 1228725"/>
                <a:gd name="connsiteY118" fmla="*/ 1204912 h 2133600"/>
                <a:gd name="connsiteX119" fmla="*/ 109538 w 1228725"/>
                <a:gd name="connsiteY119" fmla="*/ 1157287 h 2133600"/>
                <a:gd name="connsiteX120" fmla="*/ 104775 w 1228725"/>
                <a:gd name="connsiteY120" fmla="*/ 1128712 h 2133600"/>
                <a:gd name="connsiteX121" fmla="*/ 119063 w 1228725"/>
                <a:gd name="connsiteY121" fmla="*/ 1104900 h 2133600"/>
                <a:gd name="connsiteX122" fmla="*/ 119063 w 1228725"/>
                <a:gd name="connsiteY122" fmla="*/ 1104900 h 2133600"/>
                <a:gd name="connsiteX123" fmla="*/ 166688 w 1228725"/>
                <a:gd name="connsiteY123" fmla="*/ 1138237 h 2133600"/>
                <a:gd name="connsiteX124" fmla="*/ 195263 w 1228725"/>
                <a:gd name="connsiteY124" fmla="*/ 1157287 h 2133600"/>
                <a:gd name="connsiteX125" fmla="*/ 166688 w 1228725"/>
                <a:gd name="connsiteY125" fmla="*/ 1109662 h 2133600"/>
                <a:gd name="connsiteX126" fmla="*/ 128588 w 1228725"/>
                <a:gd name="connsiteY126" fmla="*/ 1104900 h 2133600"/>
                <a:gd name="connsiteX127" fmla="*/ 147638 w 1228725"/>
                <a:gd name="connsiteY127" fmla="*/ 1071562 h 2133600"/>
                <a:gd name="connsiteX128" fmla="*/ 176213 w 1228725"/>
                <a:gd name="connsiteY128" fmla="*/ 1081087 h 2133600"/>
                <a:gd name="connsiteX129" fmla="*/ 176213 w 1228725"/>
                <a:gd name="connsiteY129" fmla="*/ 1038225 h 2133600"/>
                <a:gd name="connsiteX130" fmla="*/ 161925 w 1228725"/>
                <a:gd name="connsiteY130" fmla="*/ 1052512 h 2133600"/>
                <a:gd name="connsiteX131" fmla="*/ 128588 w 1228725"/>
                <a:gd name="connsiteY131" fmla="*/ 1047750 h 2133600"/>
                <a:gd name="connsiteX132" fmla="*/ 90488 w 1228725"/>
                <a:gd name="connsiteY132" fmla="*/ 1081087 h 2133600"/>
                <a:gd name="connsiteX133" fmla="*/ 90488 w 1228725"/>
                <a:gd name="connsiteY133" fmla="*/ 1090612 h 2133600"/>
                <a:gd name="connsiteX134" fmla="*/ 71438 w 1228725"/>
                <a:gd name="connsiteY134" fmla="*/ 1062037 h 2133600"/>
                <a:gd name="connsiteX135" fmla="*/ 66675 w 1228725"/>
                <a:gd name="connsiteY135" fmla="*/ 1042987 h 2133600"/>
                <a:gd name="connsiteX136" fmla="*/ 52388 w 1228725"/>
                <a:gd name="connsiteY136" fmla="*/ 1023937 h 2133600"/>
                <a:gd name="connsiteX137" fmla="*/ 42863 w 1228725"/>
                <a:gd name="connsiteY137" fmla="*/ 1009650 h 2133600"/>
                <a:gd name="connsiteX138" fmla="*/ 66675 w 1228725"/>
                <a:gd name="connsiteY138" fmla="*/ 985837 h 2133600"/>
                <a:gd name="connsiteX139" fmla="*/ 100013 w 1228725"/>
                <a:gd name="connsiteY139" fmla="*/ 1004887 h 2133600"/>
                <a:gd name="connsiteX140" fmla="*/ 71438 w 1228725"/>
                <a:gd name="connsiteY140" fmla="*/ 976312 h 2133600"/>
                <a:gd name="connsiteX141" fmla="*/ 85725 w 1228725"/>
                <a:gd name="connsiteY141" fmla="*/ 938212 h 2133600"/>
                <a:gd name="connsiteX142" fmla="*/ 66675 w 1228725"/>
                <a:gd name="connsiteY142" fmla="*/ 933450 h 2133600"/>
                <a:gd name="connsiteX143" fmla="*/ 85725 w 1228725"/>
                <a:gd name="connsiteY143" fmla="*/ 904875 h 2133600"/>
                <a:gd name="connsiteX144" fmla="*/ 100013 w 1228725"/>
                <a:gd name="connsiteY144" fmla="*/ 885825 h 2133600"/>
                <a:gd name="connsiteX145" fmla="*/ 133350 w 1228725"/>
                <a:gd name="connsiteY145" fmla="*/ 871537 h 2133600"/>
                <a:gd name="connsiteX146" fmla="*/ 138113 w 1228725"/>
                <a:gd name="connsiteY146" fmla="*/ 857250 h 2133600"/>
                <a:gd name="connsiteX147" fmla="*/ 138113 w 1228725"/>
                <a:gd name="connsiteY147" fmla="*/ 857250 h 2133600"/>
                <a:gd name="connsiteX148" fmla="*/ 133350 w 1228725"/>
                <a:gd name="connsiteY148" fmla="*/ 828675 h 2133600"/>
                <a:gd name="connsiteX149" fmla="*/ 152400 w 1228725"/>
                <a:gd name="connsiteY149" fmla="*/ 819150 h 2133600"/>
                <a:gd name="connsiteX150" fmla="*/ 180975 w 1228725"/>
                <a:gd name="connsiteY150" fmla="*/ 809625 h 2133600"/>
                <a:gd name="connsiteX151" fmla="*/ 180975 w 1228725"/>
                <a:gd name="connsiteY151" fmla="*/ 790575 h 2133600"/>
                <a:gd name="connsiteX152" fmla="*/ 171450 w 1228725"/>
                <a:gd name="connsiteY152" fmla="*/ 785812 h 2133600"/>
                <a:gd name="connsiteX153" fmla="*/ 138113 w 1228725"/>
                <a:gd name="connsiteY153" fmla="*/ 809625 h 2133600"/>
                <a:gd name="connsiteX154" fmla="*/ 123825 w 1228725"/>
                <a:gd name="connsiteY154" fmla="*/ 776287 h 2133600"/>
                <a:gd name="connsiteX155" fmla="*/ 123825 w 1228725"/>
                <a:gd name="connsiteY155" fmla="*/ 776287 h 2133600"/>
                <a:gd name="connsiteX156" fmla="*/ 171450 w 1228725"/>
                <a:gd name="connsiteY156" fmla="*/ 709612 h 2133600"/>
                <a:gd name="connsiteX157" fmla="*/ 152400 w 1228725"/>
                <a:gd name="connsiteY157" fmla="*/ 666750 h 2133600"/>
                <a:gd name="connsiteX158" fmla="*/ 123825 w 1228725"/>
                <a:gd name="connsiteY158" fmla="*/ 638175 h 2133600"/>
                <a:gd name="connsiteX159" fmla="*/ 85725 w 1228725"/>
                <a:gd name="connsiteY159" fmla="*/ 604837 h 2133600"/>
                <a:gd name="connsiteX160" fmla="*/ 66675 w 1228725"/>
                <a:gd name="connsiteY160" fmla="*/ 576262 h 2133600"/>
                <a:gd name="connsiteX161" fmla="*/ 85725 w 1228725"/>
                <a:gd name="connsiteY161" fmla="*/ 538162 h 2133600"/>
                <a:gd name="connsiteX162" fmla="*/ 104775 w 1228725"/>
                <a:gd name="connsiteY162" fmla="*/ 485775 h 2133600"/>
                <a:gd name="connsiteX163" fmla="*/ 71438 w 1228725"/>
                <a:gd name="connsiteY163" fmla="*/ 504825 h 2133600"/>
                <a:gd name="connsiteX164" fmla="*/ 52388 w 1228725"/>
                <a:gd name="connsiteY164" fmla="*/ 476250 h 2133600"/>
                <a:gd name="connsiteX165" fmla="*/ 66675 w 1228725"/>
                <a:gd name="connsiteY165" fmla="*/ 409575 h 2133600"/>
                <a:gd name="connsiteX166" fmla="*/ 47625 w 1228725"/>
                <a:gd name="connsiteY166" fmla="*/ 395287 h 2133600"/>
                <a:gd name="connsiteX167" fmla="*/ 47625 w 1228725"/>
                <a:gd name="connsiteY167" fmla="*/ 242887 h 2133600"/>
                <a:gd name="connsiteX168" fmla="*/ 42863 w 1228725"/>
                <a:gd name="connsiteY168" fmla="*/ 242887 h 2133600"/>
                <a:gd name="connsiteX169" fmla="*/ 42863 w 1228725"/>
                <a:gd name="connsiteY169" fmla="*/ 176212 h 2133600"/>
                <a:gd name="connsiteX170" fmla="*/ 19050 w 1228725"/>
                <a:gd name="connsiteY170" fmla="*/ 176212 h 2133600"/>
                <a:gd name="connsiteX171" fmla="*/ 19050 w 1228725"/>
                <a:gd name="connsiteY171" fmla="*/ 142875 h 2133600"/>
                <a:gd name="connsiteX172" fmla="*/ 19050 w 1228725"/>
                <a:gd name="connsiteY172" fmla="*/ 123825 h 2133600"/>
                <a:gd name="connsiteX173" fmla="*/ 14288 w 1228725"/>
                <a:gd name="connsiteY173" fmla="*/ 109537 h 2133600"/>
                <a:gd name="connsiteX174" fmla="*/ 0 w 1228725"/>
                <a:gd name="connsiteY174" fmla="*/ 90487 h 2133600"/>
                <a:gd name="connsiteX175" fmla="*/ 14288 w 1228725"/>
                <a:gd name="connsiteY175" fmla="*/ 76200 h 2133600"/>
                <a:gd name="connsiteX176" fmla="*/ 14288 w 1228725"/>
                <a:gd name="connsiteY176" fmla="*/ 47625 h 2133600"/>
                <a:gd name="connsiteX177" fmla="*/ 9525 w 1228725"/>
                <a:gd name="connsiteY177" fmla="*/ 14287 h 2133600"/>
                <a:gd name="connsiteX178" fmla="*/ 9525 w 1228725"/>
                <a:gd name="connsiteY178" fmla="*/ 14287 h 2133600"/>
                <a:gd name="connsiteX179" fmla="*/ 66675 w 1228725"/>
                <a:gd name="connsiteY179" fmla="*/ 0 h 2133600"/>
                <a:gd name="connsiteX0" fmla="*/ 9525 w 1228725"/>
                <a:gd name="connsiteY0" fmla="*/ 0 h 2162175"/>
                <a:gd name="connsiteX1" fmla="*/ 190500 w 1228725"/>
                <a:gd name="connsiteY1" fmla="*/ 90487 h 2162175"/>
                <a:gd name="connsiteX2" fmla="*/ 395288 w 1228725"/>
                <a:gd name="connsiteY2" fmla="*/ 161925 h 2162175"/>
                <a:gd name="connsiteX3" fmla="*/ 571500 w 1228725"/>
                <a:gd name="connsiteY3" fmla="*/ 223837 h 2162175"/>
                <a:gd name="connsiteX4" fmla="*/ 738188 w 1228725"/>
                <a:gd name="connsiteY4" fmla="*/ 290512 h 2162175"/>
                <a:gd name="connsiteX5" fmla="*/ 904875 w 1228725"/>
                <a:gd name="connsiteY5" fmla="*/ 352425 h 2162175"/>
                <a:gd name="connsiteX6" fmla="*/ 1123950 w 1228725"/>
                <a:gd name="connsiteY6" fmla="*/ 404812 h 2162175"/>
                <a:gd name="connsiteX7" fmla="*/ 1057275 w 1228725"/>
                <a:gd name="connsiteY7" fmla="*/ 657225 h 2162175"/>
                <a:gd name="connsiteX8" fmla="*/ 866775 w 1228725"/>
                <a:gd name="connsiteY8" fmla="*/ 1366837 h 2162175"/>
                <a:gd name="connsiteX9" fmla="*/ 885825 w 1228725"/>
                <a:gd name="connsiteY9" fmla="*/ 1371600 h 2162175"/>
                <a:gd name="connsiteX10" fmla="*/ 885825 w 1228725"/>
                <a:gd name="connsiteY10" fmla="*/ 1400175 h 2162175"/>
                <a:gd name="connsiteX11" fmla="*/ 914400 w 1228725"/>
                <a:gd name="connsiteY11" fmla="*/ 1409700 h 2162175"/>
                <a:gd name="connsiteX12" fmla="*/ 923925 w 1228725"/>
                <a:gd name="connsiteY12" fmla="*/ 1438275 h 2162175"/>
                <a:gd name="connsiteX13" fmla="*/ 947738 w 1228725"/>
                <a:gd name="connsiteY13" fmla="*/ 1428750 h 2162175"/>
                <a:gd name="connsiteX14" fmla="*/ 966788 w 1228725"/>
                <a:gd name="connsiteY14" fmla="*/ 1452562 h 2162175"/>
                <a:gd name="connsiteX15" fmla="*/ 976313 w 1228725"/>
                <a:gd name="connsiteY15" fmla="*/ 1566862 h 2162175"/>
                <a:gd name="connsiteX16" fmla="*/ 1004888 w 1228725"/>
                <a:gd name="connsiteY16" fmla="*/ 1581150 h 2162175"/>
                <a:gd name="connsiteX17" fmla="*/ 1028700 w 1228725"/>
                <a:gd name="connsiteY17" fmla="*/ 1585912 h 2162175"/>
                <a:gd name="connsiteX18" fmla="*/ 1019175 w 1228725"/>
                <a:gd name="connsiteY18" fmla="*/ 1624012 h 2162175"/>
                <a:gd name="connsiteX19" fmla="*/ 1019175 w 1228725"/>
                <a:gd name="connsiteY19" fmla="*/ 1624012 h 2162175"/>
                <a:gd name="connsiteX20" fmla="*/ 1062038 w 1228725"/>
                <a:gd name="connsiteY20" fmla="*/ 1638300 h 2162175"/>
                <a:gd name="connsiteX21" fmla="*/ 1057275 w 1228725"/>
                <a:gd name="connsiteY21" fmla="*/ 1676400 h 2162175"/>
                <a:gd name="connsiteX22" fmla="*/ 1057275 w 1228725"/>
                <a:gd name="connsiteY22" fmla="*/ 1676400 h 2162175"/>
                <a:gd name="connsiteX23" fmla="*/ 1095375 w 1228725"/>
                <a:gd name="connsiteY23" fmla="*/ 1695450 h 2162175"/>
                <a:gd name="connsiteX24" fmla="*/ 1090613 w 1228725"/>
                <a:gd name="connsiteY24" fmla="*/ 1728787 h 2162175"/>
                <a:gd name="connsiteX25" fmla="*/ 1109663 w 1228725"/>
                <a:gd name="connsiteY25" fmla="*/ 1728787 h 2162175"/>
                <a:gd name="connsiteX26" fmla="*/ 1104900 w 1228725"/>
                <a:gd name="connsiteY26" fmla="*/ 1771650 h 2162175"/>
                <a:gd name="connsiteX27" fmla="*/ 1123950 w 1228725"/>
                <a:gd name="connsiteY27" fmla="*/ 1785937 h 2162175"/>
                <a:gd name="connsiteX28" fmla="*/ 1123950 w 1228725"/>
                <a:gd name="connsiteY28" fmla="*/ 1814512 h 2162175"/>
                <a:gd name="connsiteX29" fmla="*/ 1152525 w 1228725"/>
                <a:gd name="connsiteY29" fmla="*/ 1824037 h 2162175"/>
                <a:gd name="connsiteX30" fmla="*/ 1152525 w 1228725"/>
                <a:gd name="connsiteY30" fmla="*/ 1843087 h 2162175"/>
                <a:gd name="connsiteX31" fmla="*/ 1152525 w 1228725"/>
                <a:gd name="connsiteY31" fmla="*/ 1871662 h 2162175"/>
                <a:gd name="connsiteX32" fmla="*/ 1171575 w 1228725"/>
                <a:gd name="connsiteY32" fmla="*/ 1876425 h 2162175"/>
                <a:gd name="connsiteX33" fmla="*/ 1176338 w 1228725"/>
                <a:gd name="connsiteY33" fmla="*/ 1909762 h 2162175"/>
                <a:gd name="connsiteX34" fmla="*/ 1204913 w 1228725"/>
                <a:gd name="connsiteY34" fmla="*/ 1924050 h 2162175"/>
                <a:gd name="connsiteX35" fmla="*/ 1204913 w 1228725"/>
                <a:gd name="connsiteY35" fmla="*/ 1938337 h 2162175"/>
                <a:gd name="connsiteX36" fmla="*/ 1209675 w 1228725"/>
                <a:gd name="connsiteY36" fmla="*/ 1952625 h 2162175"/>
                <a:gd name="connsiteX37" fmla="*/ 1204913 w 1228725"/>
                <a:gd name="connsiteY37" fmla="*/ 1995487 h 2162175"/>
                <a:gd name="connsiteX38" fmla="*/ 1204913 w 1228725"/>
                <a:gd name="connsiteY38" fmla="*/ 1995487 h 2162175"/>
                <a:gd name="connsiteX39" fmla="*/ 1214438 w 1228725"/>
                <a:gd name="connsiteY39" fmla="*/ 2047875 h 2162175"/>
                <a:gd name="connsiteX40" fmla="*/ 1190625 w 1228725"/>
                <a:gd name="connsiteY40" fmla="*/ 2052637 h 2162175"/>
                <a:gd name="connsiteX41" fmla="*/ 1190625 w 1228725"/>
                <a:gd name="connsiteY41" fmla="*/ 2076450 h 2162175"/>
                <a:gd name="connsiteX42" fmla="*/ 1200150 w 1228725"/>
                <a:gd name="connsiteY42" fmla="*/ 2090737 h 2162175"/>
                <a:gd name="connsiteX43" fmla="*/ 1204913 w 1228725"/>
                <a:gd name="connsiteY43" fmla="*/ 2124075 h 2162175"/>
                <a:gd name="connsiteX44" fmla="*/ 1228725 w 1228725"/>
                <a:gd name="connsiteY44" fmla="*/ 2152650 h 2162175"/>
                <a:gd name="connsiteX45" fmla="*/ 1228725 w 1228725"/>
                <a:gd name="connsiteY45" fmla="*/ 2162175 h 2162175"/>
                <a:gd name="connsiteX46" fmla="*/ 1062038 w 1228725"/>
                <a:gd name="connsiteY46" fmla="*/ 2133600 h 2162175"/>
                <a:gd name="connsiteX47" fmla="*/ 890588 w 1228725"/>
                <a:gd name="connsiteY47" fmla="*/ 2085975 h 2162175"/>
                <a:gd name="connsiteX48" fmla="*/ 709613 w 1228725"/>
                <a:gd name="connsiteY48" fmla="*/ 2047875 h 2162175"/>
                <a:gd name="connsiteX49" fmla="*/ 557213 w 1228725"/>
                <a:gd name="connsiteY49" fmla="*/ 1995487 h 2162175"/>
                <a:gd name="connsiteX50" fmla="*/ 476250 w 1228725"/>
                <a:gd name="connsiteY50" fmla="*/ 1971675 h 2162175"/>
                <a:gd name="connsiteX51" fmla="*/ 414338 w 1228725"/>
                <a:gd name="connsiteY51" fmla="*/ 1962150 h 2162175"/>
                <a:gd name="connsiteX52" fmla="*/ 419100 w 1228725"/>
                <a:gd name="connsiteY52" fmla="*/ 1947862 h 2162175"/>
                <a:gd name="connsiteX53" fmla="*/ 419100 w 1228725"/>
                <a:gd name="connsiteY53" fmla="*/ 1947862 h 2162175"/>
                <a:gd name="connsiteX54" fmla="*/ 419100 w 1228725"/>
                <a:gd name="connsiteY54" fmla="*/ 1947862 h 2162175"/>
                <a:gd name="connsiteX55" fmla="*/ 419100 w 1228725"/>
                <a:gd name="connsiteY55" fmla="*/ 1947862 h 2162175"/>
                <a:gd name="connsiteX56" fmla="*/ 442913 w 1228725"/>
                <a:gd name="connsiteY56" fmla="*/ 1909762 h 2162175"/>
                <a:gd name="connsiteX57" fmla="*/ 442913 w 1228725"/>
                <a:gd name="connsiteY57" fmla="*/ 1909762 h 2162175"/>
                <a:gd name="connsiteX58" fmla="*/ 395288 w 1228725"/>
                <a:gd name="connsiteY58" fmla="*/ 1900237 h 2162175"/>
                <a:gd name="connsiteX59" fmla="*/ 376238 w 1228725"/>
                <a:gd name="connsiteY59" fmla="*/ 1895475 h 2162175"/>
                <a:gd name="connsiteX60" fmla="*/ 409575 w 1228725"/>
                <a:gd name="connsiteY60" fmla="*/ 1866900 h 2162175"/>
                <a:gd name="connsiteX61" fmla="*/ 381000 w 1228725"/>
                <a:gd name="connsiteY61" fmla="*/ 1876425 h 2162175"/>
                <a:gd name="connsiteX62" fmla="*/ 352425 w 1228725"/>
                <a:gd name="connsiteY62" fmla="*/ 1862137 h 2162175"/>
                <a:gd name="connsiteX63" fmla="*/ 357188 w 1228725"/>
                <a:gd name="connsiteY63" fmla="*/ 1847850 h 2162175"/>
                <a:gd name="connsiteX64" fmla="*/ 357188 w 1228725"/>
                <a:gd name="connsiteY64" fmla="*/ 1847850 h 2162175"/>
                <a:gd name="connsiteX65" fmla="*/ 371475 w 1228725"/>
                <a:gd name="connsiteY65" fmla="*/ 1776412 h 2162175"/>
                <a:gd name="connsiteX66" fmla="*/ 395288 w 1228725"/>
                <a:gd name="connsiteY66" fmla="*/ 1762125 h 2162175"/>
                <a:gd name="connsiteX67" fmla="*/ 342900 w 1228725"/>
                <a:gd name="connsiteY67" fmla="*/ 1819275 h 2162175"/>
                <a:gd name="connsiteX68" fmla="*/ 314325 w 1228725"/>
                <a:gd name="connsiteY68" fmla="*/ 1804987 h 2162175"/>
                <a:gd name="connsiteX69" fmla="*/ 304800 w 1228725"/>
                <a:gd name="connsiteY69" fmla="*/ 1771650 h 2162175"/>
                <a:gd name="connsiteX70" fmla="*/ 295275 w 1228725"/>
                <a:gd name="connsiteY70" fmla="*/ 1743075 h 2162175"/>
                <a:gd name="connsiteX71" fmla="*/ 295275 w 1228725"/>
                <a:gd name="connsiteY71" fmla="*/ 1743075 h 2162175"/>
                <a:gd name="connsiteX72" fmla="*/ 357188 w 1228725"/>
                <a:gd name="connsiteY72" fmla="*/ 1695450 h 2162175"/>
                <a:gd name="connsiteX73" fmla="*/ 300038 w 1228725"/>
                <a:gd name="connsiteY73" fmla="*/ 1719262 h 2162175"/>
                <a:gd name="connsiteX74" fmla="*/ 290513 w 1228725"/>
                <a:gd name="connsiteY74" fmla="*/ 1704975 h 2162175"/>
                <a:gd name="connsiteX75" fmla="*/ 295275 w 1228725"/>
                <a:gd name="connsiteY75" fmla="*/ 1685925 h 2162175"/>
                <a:gd name="connsiteX76" fmla="*/ 319088 w 1228725"/>
                <a:gd name="connsiteY76" fmla="*/ 1671637 h 2162175"/>
                <a:gd name="connsiteX77" fmla="*/ 319088 w 1228725"/>
                <a:gd name="connsiteY77" fmla="*/ 1671637 h 2162175"/>
                <a:gd name="connsiteX78" fmla="*/ 276225 w 1228725"/>
                <a:gd name="connsiteY78" fmla="*/ 1685925 h 2162175"/>
                <a:gd name="connsiteX79" fmla="*/ 247650 w 1228725"/>
                <a:gd name="connsiteY79" fmla="*/ 1657350 h 2162175"/>
                <a:gd name="connsiteX80" fmla="*/ 266700 w 1228725"/>
                <a:gd name="connsiteY80" fmla="*/ 1624012 h 2162175"/>
                <a:gd name="connsiteX81" fmla="*/ 266700 w 1228725"/>
                <a:gd name="connsiteY81" fmla="*/ 1624012 h 2162175"/>
                <a:gd name="connsiteX82" fmla="*/ 242888 w 1228725"/>
                <a:gd name="connsiteY82" fmla="*/ 1633537 h 2162175"/>
                <a:gd name="connsiteX83" fmla="*/ 209550 w 1228725"/>
                <a:gd name="connsiteY83" fmla="*/ 1609725 h 2162175"/>
                <a:gd name="connsiteX84" fmla="*/ 209550 w 1228725"/>
                <a:gd name="connsiteY84" fmla="*/ 1609725 h 2162175"/>
                <a:gd name="connsiteX85" fmla="*/ 185738 w 1228725"/>
                <a:gd name="connsiteY85" fmla="*/ 1552575 h 2162175"/>
                <a:gd name="connsiteX86" fmla="*/ 185738 w 1228725"/>
                <a:gd name="connsiteY86" fmla="*/ 1552575 h 2162175"/>
                <a:gd name="connsiteX87" fmla="*/ 161925 w 1228725"/>
                <a:gd name="connsiteY87" fmla="*/ 1538287 h 2162175"/>
                <a:gd name="connsiteX88" fmla="*/ 161925 w 1228725"/>
                <a:gd name="connsiteY88" fmla="*/ 1538287 h 2162175"/>
                <a:gd name="connsiteX89" fmla="*/ 142875 w 1228725"/>
                <a:gd name="connsiteY89" fmla="*/ 1500187 h 2162175"/>
                <a:gd name="connsiteX90" fmla="*/ 147638 w 1228725"/>
                <a:gd name="connsiteY90" fmla="*/ 1471612 h 2162175"/>
                <a:gd name="connsiteX91" fmla="*/ 128588 w 1228725"/>
                <a:gd name="connsiteY91" fmla="*/ 1466850 h 2162175"/>
                <a:gd name="connsiteX92" fmla="*/ 142875 w 1228725"/>
                <a:gd name="connsiteY92" fmla="*/ 1443037 h 2162175"/>
                <a:gd name="connsiteX93" fmla="*/ 157163 w 1228725"/>
                <a:gd name="connsiteY93" fmla="*/ 1452562 h 2162175"/>
                <a:gd name="connsiteX94" fmla="*/ 171450 w 1228725"/>
                <a:gd name="connsiteY94" fmla="*/ 1433512 h 2162175"/>
                <a:gd name="connsiteX95" fmla="*/ 161925 w 1228725"/>
                <a:gd name="connsiteY95" fmla="*/ 1409700 h 2162175"/>
                <a:gd name="connsiteX96" fmla="*/ 147638 w 1228725"/>
                <a:gd name="connsiteY96" fmla="*/ 1390650 h 2162175"/>
                <a:gd name="connsiteX97" fmla="*/ 180975 w 1228725"/>
                <a:gd name="connsiteY97" fmla="*/ 1390650 h 2162175"/>
                <a:gd name="connsiteX98" fmla="*/ 185738 w 1228725"/>
                <a:gd name="connsiteY98" fmla="*/ 1371600 h 2162175"/>
                <a:gd name="connsiteX99" fmla="*/ 204788 w 1228725"/>
                <a:gd name="connsiteY99" fmla="*/ 1371600 h 2162175"/>
                <a:gd name="connsiteX100" fmla="*/ 228600 w 1228725"/>
                <a:gd name="connsiteY100" fmla="*/ 1414462 h 2162175"/>
                <a:gd name="connsiteX101" fmla="*/ 223838 w 1228725"/>
                <a:gd name="connsiteY101" fmla="*/ 1371600 h 2162175"/>
                <a:gd name="connsiteX102" fmla="*/ 257175 w 1228725"/>
                <a:gd name="connsiteY102" fmla="*/ 1347787 h 2162175"/>
                <a:gd name="connsiteX103" fmla="*/ 209550 w 1228725"/>
                <a:gd name="connsiteY103" fmla="*/ 1343025 h 2162175"/>
                <a:gd name="connsiteX104" fmla="*/ 223838 w 1228725"/>
                <a:gd name="connsiteY104" fmla="*/ 1328737 h 2162175"/>
                <a:gd name="connsiteX105" fmla="*/ 257175 w 1228725"/>
                <a:gd name="connsiteY105" fmla="*/ 1314450 h 2162175"/>
                <a:gd name="connsiteX106" fmla="*/ 257175 w 1228725"/>
                <a:gd name="connsiteY106" fmla="*/ 1271587 h 2162175"/>
                <a:gd name="connsiteX107" fmla="*/ 257175 w 1228725"/>
                <a:gd name="connsiteY107" fmla="*/ 1271587 h 2162175"/>
                <a:gd name="connsiteX108" fmla="*/ 228600 w 1228725"/>
                <a:gd name="connsiteY108" fmla="*/ 1319212 h 2162175"/>
                <a:gd name="connsiteX109" fmla="*/ 190500 w 1228725"/>
                <a:gd name="connsiteY109" fmla="*/ 1309687 h 2162175"/>
                <a:gd name="connsiteX110" fmla="*/ 180975 w 1228725"/>
                <a:gd name="connsiteY110" fmla="*/ 1319212 h 2162175"/>
                <a:gd name="connsiteX111" fmla="*/ 147638 w 1228725"/>
                <a:gd name="connsiteY111" fmla="*/ 1319212 h 2162175"/>
                <a:gd name="connsiteX112" fmla="*/ 152400 w 1228725"/>
                <a:gd name="connsiteY112" fmla="*/ 1290637 h 2162175"/>
                <a:gd name="connsiteX113" fmla="*/ 152400 w 1228725"/>
                <a:gd name="connsiteY113" fmla="*/ 1290637 h 2162175"/>
                <a:gd name="connsiteX114" fmla="*/ 152400 w 1228725"/>
                <a:gd name="connsiteY114" fmla="*/ 1276350 h 2162175"/>
                <a:gd name="connsiteX115" fmla="*/ 171450 w 1228725"/>
                <a:gd name="connsiteY115" fmla="*/ 1243012 h 2162175"/>
                <a:gd name="connsiteX116" fmla="*/ 142875 w 1228725"/>
                <a:gd name="connsiteY116" fmla="*/ 1243012 h 2162175"/>
                <a:gd name="connsiteX117" fmla="*/ 123825 w 1228725"/>
                <a:gd name="connsiteY117" fmla="*/ 1233487 h 2162175"/>
                <a:gd name="connsiteX118" fmla="*/ 123825 w 1228725"/>
                <a:gd name="connsiteY118" fmla="*/ 1233487 h 2162175"/>
                <a:gd name="connsiteX119" fmla="*/ 109538 w 1228725"/>
                <a:gd name="connsiteY119" fmla="*/ 1185862 h 2162175"/>
                <a:gd name="connsiteX120" fmla="*/ 104775 w 1228725"/>
                <a:gd name="connsiteY120" fmla="*/ 1157287 h 2162175"/>
                <a:gd name="connsiteX121" fmla="*/ 119063 w 1228725"/>
                <a:gd name="connsiteY121" fmla="*/ 1133475 h 2162175"/>
                <a:gd name="connsiteX122" fmla="*/ 119063 w 1228725"/>
                <a:gd name="connsiteY122" fmla="*/ 1133475 h 2162175"/>
                <a:gd name="connsiteX123" fmla="*/ 166688 w 1228725"/>
                <a:gd name="connsiteY123" fmla="*/ 1166812 h 2162175"/>
                <a:gd name="connsiteX124" fmla="*/ 195263 w 1228725"/>
                <a:gd name="connsiteY124" fmla="*/ 1185862 h 2162175"/>
                <a:gd name="connsiteX125" fmla="*/ 166688 w 1228725"/>
                <a:gd name="connsiteY125" fmla="*/ 1138237 h 2162175"/>
                <a:gd name="connsiteX126" fmla="*/ 128588 w 1228725"/>
                <a:gd name="connsiteY126" fmla="*/ 1133475 h 2162175"/>
                <a:gd name="connsiteX127" fmla="*/ 147638 w 1228725"/>
                <a:gd name="connsiteY127" fmla="*/ 1100137 h 2162175"/>
                <a:gd name="connsiteX128" fmla="*/ 176213 w 1228725"/>
                <a:gd name="connsiteY128" fmla="*/ 1109662 h 2162175"/>
                <a:gd name="connsiteX129" fmla="*/ 176213 w 1228725"/>
                <a:gd name="connsiteY129" fmla="*/ 1066800 h 2162175"/>
                <a:gd name="connsiteX130" fmla="*/ 161925 w 1228725"/>
                <a:gd name="connsiteY130" fmla="*/ 1081087 h 2162175"/>
                <a:gd name="connsiteX131" fmla="*/ 128588 w 1228725"/>
                <a:gd name="connsiteY131" fmla="*/ 1076325 h 2162175"/>
                <a:gd name="connsiteX132" fmla="*/ 90488 w 1228725"/>
                <a:gd name="connsiteY132" fmla="*/ 1109662 h 2162175"/>
                <a:gd name="connsiteX133" fmla="*/ 90488 w 1228725"/>
                <a:gd name="connsiteY133" fmla="*/ 1119187 h 2162175"/>
                <a:gd name="connsiteX134" fmla="*/ 71438 w 1228725"/>
                <a:gd name="connsiteY134" fmla="*/ 1090612 h 2162175"/>
                <a:gd name="connsiteX135" fmla="*/ 66675 w 1228725"/>
                <a:gd name="connsiteY135" fmla="*/ 1071562 h 2162175"/>
                <a:gd name="connsiteX136" fmla="*/ 52388 w 1228725"/>
                <a:gd name="connsiteY136" fmla="*/ 1052512 h 2162175"/>
                <a:gd name="connsiteX137" fmla="*/ 42863 w 1228725"/>
                <a:gd name="connsiteY137" fmla="*/ 1038225 h 2162175"/>
                <a:gd name="connsiteX138" fmla="*/ 66675 w 1228725"/>
                <a:gd name="connsiteY138" fmla="*/ 1014412 h 2162175"/>
                <a:gd name="connsiteX139" fmla="*/ 100013 w 1228725"/>
                <a:gd name="connsiteY139" fmla="*/ 1033462 h 2162175"/>
                <a:gd name="connsiteX140" fmla="*/ 71438 w 1228725"/>
                <a:gd name="connsiteY140" fmla="*/ 1004887 h 2162175"/>
                <a:gd name="connsiteX141" fmla="*/ 85725 w 1228725"/>
                <a:gd name="connsiteY141" fmla="*/ 966787 h 2162175"/>
                <a:gd name="connsiteX142" fmla="*/ 66675 w 1228725"/>
                <a:gd name="connsiteY142" fmla="*/ 962025 h 2162175"/>
                <a:gd name="connsiteX143" fmla="*/ 85725 w 1228725"/>
                <a:gd name="connsiteY143" fmla="*/ 933450 h 2162175"/>
                <a:gd name="connsiteX144" fmla="*/ 100013 w 1228725"/>
                <a:gd name="connsiteY144" fmla="*/ 914400 h 2162175"/>
                <a:gd name="connsiteX145" fmla="*/ 133350 w 1228725"/>
                <a:gd name="connsiteY145" fmla="*/ 900112 h 2162175"/>
                <a:gd name="connsiteX146" fmla="*/ 138113 w 1228725"/>
                <a:gd name="connsiteY146" fmla="*/ 885825 h 2162175"/>
                <a:gd name="connsiteX147" fmla="*/ 138113 w 1228725"/>
                <a:gd name="connsiteY147" fmla="*/ 885825 h 2162175"/>
                <a:gd name="connsiteX148" fmla="*/ 133350 w 1228725"/>
                <a:gd name="connsiteY148" fmla="*/ 857250 h 2162175"/>
                <a:gd name="connsiteX149" fmla="*/ 152400 w 1228725"/>
                <a:gd name="connsiteY149" fmla="*/ 847725 h 2162175"/>
                <a:gd name="connsiteX150" fmla="*/ 180975 w 1228725"/>
                <a:gd name="connsiteY150" fmla="*/ 838200 h 2162175"/>
                <a:gd name="connsiteX151" fmla="*/ 180975 w 1228725"/>
                <a:gd name="connsiteY151" fmla="*/ 819150 h 2162175"/>
                <a:gd name="connsiteX152" fmla="*/ 171450 w 1228725"/>
                <a:gd name="connsiteY152" fmla="*/ 814387 h 2162175"/>
                <a:gd name="connsiteX153" fmla="*/ 138113 w 1228725"/>
                <a:gd name="connsiteY153" fmla="*/ 838200 h 2162175"/>
                <a:gd name="connsiteX154" fmla="*/ 123825 w 1228725"/>
                <a:gd name="connsiteY154" fmla="*/ 804862 h 2162175"/>
                <a:gd name="connsiteX155" fmla="*/ 123825 w 1228725"/>
                <a:gd name="connsiteY155" fmla="*/ 804862 h 2162175"/>
                <a:gd name="connsiteX156" fmla="*/ 171450 w 1228725"/>
                <a:gd name="connsiteY156" fmla="*/ 738187 h 2162175"/>
                <a:gd name="connsiteX157" fmla="*/ 152400 w 1228725"/>
                <a:gd name="connsiteY157" fmla="*/ 695325 h 2162175"/>
                <a:gd name="connsiteX158" fmla="*/ 123825 w 1228725"/>
                <a:gd name="connsiteY158" fmla="*/ 666750 h 2162175"/>
                <a:gd name="connsiteX159" fmla="*/ 85725 w 1228725"/>
                <a:gd name="connsiteY159" fmla="*/ 633412 h 2162175"/>
                <a:gd name="connsiteX160" fmla="*/ 66675 w 1228725"/>
                <a:gd name="connsiteY160" fmla="*/ 604837 h 2162175"/>
                <a:gd name="connsiteX161" fmla="*/ 85725 w 1228725"/>
                <a:gd name="connsiteY161" fmla="*/ 566737 h 2162175"/>
                <a:gd name="connsiteX162" fmla="*/ 104775 w 1228725"/>
                <a:gd name="connsiteY162" fmla="*/ 514350 h 2162175"/>
                <a:gd name="connsiteX163" fmla="*/ 71438 w 1228725"/>
                <a:gd name="connsiteY163" fmla="*/ 533400 h 2162175"/>
                <a:gd name="connsiteX164" fmla="*/ 52388 w 1228725"/>
                <a:gd name="connsiteY164" fmla="*/ 504825 h 2162175"/>
                <a:gd name="connsiteX165" fmla="*/ 66675 w 1228725"/>
                <a:gd name="connsiteY165" fmla="*/ 438150 h 2162175"/>
                <a:gd name="connsiteX166" fmla="*/ 47625 w 1228725"/>
                <a:gd name="connsiteY166" fmla="*/ 423862 h 2162175"/>
                <a:gd name="connsiteX167" fmla="*/ 47625 w 1228725"/>
                <a:gd name="connsiteY167" fmla="*/ 271462 h 2162175"/>
                <a:gd name="connsiteX168" fmla="*/ 42863 w 1228725"/>
                <a:gd name="connsiteY168" fmla="*/ 271462 h 2162175"/>
                <a:gd name="connsiteX169" fmla="*/ 42863 w 1228725"/>
                <a:gd name="connsiteY169" fmla="*/ 204787 h 2162175"/>
                <a:gd name="connsiteX170" fmla="*/ 19050 w 1228725"/>
                <a:gd name="connsiteY170" fmla="*/ 204787 h 2162175"/>
                <a:gd name="connsiteX171" fmla="*/ 19050 w 1228725"/>
                <a:gd name="connsiteY171" fmla="*/ 171450 h 2162175"/>
                <a:gd name="connsiteX172" fmla="*/ 19050 w 1228725"/>
                <a:gd name="connsiteY172" fmla="*/ 152400 h 2162175"/>
                <a:gd name="connsiteX173" fmla="*/ 14288 w 1228725"/>
                <a:gd name="connsiteY173" fmla="*/ 138112 h 2162175"/>
                <a:gd name="connsiteX174" fmla="*/ 0 w 1228725"/>
                <a:gd name="connsiteY174" fmla="*/ 119062 h 2162175"/>
                <a:gd name="connsiteX175" fmla="*/ 14288 w 1228725"/>
                <a:gd name="connsiteY175" fmla="*/ 104775 h 2162175"/>
                <a:gd name="connsiteX176" fmla="*/ 14288 w 1228725"/>
                <a:gd name="connsiteY176" fmla="*/ 76200 h 2162175"/>
                <a:gd name="connsiteX177" fmla="*/ 9525 w 1228725"/>
                <a:gd name="connsiteY177" fmla="*/ 42862 h 2162175"/>
                <a:gd name="connsiteX178" fmla="*/ 9525 w 1228725"/>
                <a:gd name="connsiteY178" fmla="*/ 42862 h 2162175"/>
                <a:gd name="connsiteX179" fmla="*/ 9525 w 1228725"/>
                <a:gd name="connsiteY179" fmla="*/ 0 h 21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1228725" h="2162175">
                  <a:moveTo>
                    <a:pt x="9525" y="0"/>
                  </a:moveTo>
                  <a:lnTo>
                    <a:pt x="190500" y="90487"/>
                  </a:lnTo>
                  <a:lnTo>
                    <a:pt x="395288" y="161925"/>
                  </a:lnTo>
                  <a:lnTo>
                    <a:pt x="571500" y="223837"/>
                  </a:lnTo>
                  <a:lnTo>
                    <a:pt x="738188" y="290512"/>
                  </a:lnTo>
                  <a:lnTo>
                    <a:pt x="904875" y="352425"/>
                  </a:lnTo>
                  <a:lnTo>
                    <a:pt x="1123950" y="404812"/>
                  </a:lnTo>
                  <a:lnTo>
                    <a:pt x="1057275" y="657225"/>
                  </a:lnTo>
                  <a:lnTo>
                    <a:pt x="866775" y="1366837"/>
                  </a:lnTo>
                  <a:lnTo>
                    <a:pt x="885825" y="1371600"/>
                  </a:lnTo>
                  <a:lnTo>
                    <a:pt x="885825" y="1400175"/>
                  </a:lnTo>
                  <a:lnTo>
                    <a:pt x="914400" y="1409700"/>
                  </a:lnTo>
                  <a:lnTo>
                    <a:pt x="923925" y="1438275"/>
                  </a:lnTo>
                  <a:lnTo>
                    <a:pt x="947738" y="1428750"/>
                  </a:lnTo>
                  <a:lnTo>
                    <a:pt x="966788" y="1452562"/>
                  </a:lnTo>
                  <a:lnTo>
                    <a:pt x="976313" y="1566862"/>
                  </a:lnTo>
                  <a:lnTo>
                    <a:pt x="1004888" y="1581150"/>
                  </a:lnTo>
                  <a:lnTo>
                    <a:pt x="1028700" y="1585912"/>
                  </a:lnTo>
                  <a:lnTo>
                    <a:pt x="1019175" y="1624012"/>
                  </a:lnTo>
                  <a:lnTo>
                    <a:pt x="1019175" y="1624012"/>
                  </a:lnTo>
                  <a:lnTo>
                    <a:pt x="1062038" y="1638300"/>
                  </a:lnTo>
                  <a:lnTo>
                    <a:pt x="1057275" y="1676400"/>
                  </a:lnTo>
                  <a:lnTo>
                    <a:pt x="1057275" y="1676400"/>
                  </a:lnTo>
                  <a:lnTo>
                    <a:pt x="1095375" y="1695450"/>
                  </a:lnTo>
                  <a:lnTo>
                    <a:pt x="1090613" y="1728787"/>
                  </a:lnTo>
                  <a:lnTo>
                    <a:pt x="1109663" y="1728787"/>
                  </a:lnTo>
                  <a:lnTo>
                    <a:pt x="1104900" y="1771650"/>
                  </a:lnTo>
                  <a:lnTo>
                    <a:pt x="1123950" y="1785937"/>
                  </a:lnTo>
                  <a:lnTo>
                    <a:pt x="1123950" y="1814512"/>
                  </a:lnTo>
                  <a:lnTo>
                    <a:pt x="1152525" y="1824037"/>
                  </a:lnTo>
                  <a:lnTo>
                    <a:pt x="1152525" y="1843087"/>
                  </a:lnTo>
                  <a:lnTo>
                    <a:pt x="1152525" y="1871662"/>
                  </a:lnTo>
                  <a:lnTo>
                    <a:pt x="1171575" y="1876425"/>
                  </a:lnTo>
                  <a:lnTo>
                    <a:pt x="1176338" y="1909762"/>
                  </a:lnTo>
                  <a:lnTo>
                    <a:pt x="1204913" y="1924050"/>
                  </a:lnTo>
                  <a:lnTo>
                    <a:pt x="1204913" y="1938337"/>
                  </a:lnTo>
                  <a:lnTo>
                    <a:pt x="1209675" y="1952625"/>
                  </a:lnTo>
                  <a:lnTo>
                    <a:pt x="1204913" y="1995487"/>
                  </a:lnTo>
                  <a:lnTo>
                    <a:pt x="1204913" y="1995487"/>
                  </a:lnTo>
                  <a:lnTo>
                    <a:pt x="1214438" y="2047875"/>
                  </a:lnTo>
                  <a:lnTo>
                    <a:pt x="1190625" y="2052637"/>
                  </a:lnTo>
                  <a:lnTo>
                    <a:pt x="1190625" y="2076450"/>
                  </a:lnTo>
                  <a:lnTo>
                    <a:pt x="1200150" y="2090737"/>
                  </a:lnTo>
                  <a:lnTo>
                    <a:pt x="1204913" y="2124075"/>
                  </a:lnTo>
                  <a:lnTo>
                    <a:pt x="1228725" y="2152650"/>
                  </a:lnTo>
                  <a:lnTo>
                    <a:pt x="1228725" y="2162175"/>
                  </a:lnTo>
                  <a:lnTo>
                    <a:pt x="1062038" y="2133600"/>
                  </a:lnTo>
                  <a:lnTo>
                    <a:pt x="890588" y="2085975"/>
                  </a:lnTo>
                  <a:lnTo>
                    <a:pt x="709613" y="2047875"/>
                  </a:lnTo>
                  <a:lnTo>
                    <a:pt x="557213" y="1995487"/>
                  </a:lnTo>
                  <a:lnTo>
                    <a:pt x="476250" y="1971675"/>
                  </a:lnTo>
                  <a:lnTo>
                    <a:pt x="414338" y="1962150"/>
                  </a:lnTo>
                  <a:lnTo>
                    <a:pt x="419100" y="1947862"/>
                  </a:lnTo>
                  <a:lnTo>
                    <a:pt x="419100" y="1947862"/>
                  </a:lnTo>
                  <a:lnTo>
                    <a:pt x="419100" y="1947862"/>
                  </a:lnTo>
                  <a:lnTo>
                    <a:pt x="419100" y="1947862"/>
                  </a:lnTo>
                  <a:lnTo>
                    <a:pt x="442913" y="1909762"/>
                  </a:lnTo>
                  <a:lnTo>
                    <a:pt x="442913" y="1909762"/>
                  </a:lnTo>
                  <a:lnTo>
                    <a:pt x="395288" y="1900237"/>
                  </a:lnTo>
                  <a:lnTo>
                    <a:pt x="376238" y="1895475"/>
                  </a:lnTo>
                  <a:lnTo>
                    <a:pt x="409575" y="1866900"/>
                  </a:lnTo>
                  <a:lnTo>
                    <a:pt x="381000" y="1876425"/>
                  </a:lnTo>
                  <a:lnTo>
                    <a:pt x="352425" y="1862137"/>
                  </a:lnTo>
                  <a:lnTo>
                    <a:pt x="357188" y="1847850"/>
                  </a:lnTo>
                  <a:lnTo>
                    <a:pt x="357188" y="1847850"/>
                  </a:lnTo>
                  <a:lnTo>
                    <a:pt x="371475" y="1776412"/>
                  </a:lnTo>
                  <a:lnTo>
                    <a:pt x="395288" y="1762125"/>
                  </a:lnTo>
                  <a:lnTo>
                    <a:pt x="342900" y="1819275"/>
                  </a:lnTo>
                  <a:lnTo>
                    <a:pt x="314325" y="1804987"/>
                  </a:lnTo>
                  <a:lnTo>
                    <a:pt x="304800" y="1771650"/>
                  </a:lnTo>
                  <a:lnTo>
                    <a:pt x="295275" y="1743075"/>
                  </a:lnTo>
                  <a:lnTo>
                    <a:pt x="295275" y="1743075"/>
                  </a:lnTo>
                  <a:lnTo>
                    <a:pt x="357188" y="1695450"/>
                  </a:lnTo>
                  <a:lnTo>
                    <a:pt x="300038" y="1719262"/>
                  </a:lnTo>
                  <a:lnTo>
                    <a:pt x="290513" y="1704975"/>
                  </a:lnTo>
                  <a:lnTo>
                    <a:pt x="295275" y="1685925"/>
                  </a:lnTo>
                  <a:lnTo>
                    <a:pt x="319088" y="1671637"/>
                  </a:lnTo>
                  <a:lnTo>
                    <a:pt x="319088" y="1671637"/>
                  </a:lnTo>
                  <a:lnTo>
                    <a:pt x="276225" y="1685925"/>
                  </a:lnTo>
                  <a:lnTo>
                    <a:pt x="247650" y="1657350"/>
                  </a:lnTo>
                  <a:lnTo>
                    <a:pt x="266700" y="1624012"/>
                  </a:lnTo>
                  <a:lnTo>
                    <a:pt x="266700" y="1624012"/>
                  </a:lnTo>
                  <a:lnTo>
                    <a:pt x="242888" y="1633537"/>
                  </a:lnTo>
                  <a:lnTo>
                    <a:pt x="209550" y="1609725"/>
                  </a:lnTo>
                  <a:lnTo>
                    <a:pt x="209550" y="1609725"/>
                  </a:lnTo>
                  <a:lnTo>
                    <a:pt x="185738" y="1552575"/>
                  </a:lnTo>
                  <a:lnTo>
                    <a:pt x="185738" y="1552575"/>
                  </a:lnTo>
                  <a:lnTo>
                    <a:pt x="161925" y="1538287"/>
                  </a:lnTo>
                  <a:lnTo>
                    <a:pt x="161925" y="1538287"/>
                  </a:lnTo>
                  <a:lnTo>
                    <a:pt x="142875" y="1500187"/>
                  </a:lnTo>
                  <a:lnTo>
                    <a:pt x="147638" y="1471612"/>
                  </a:lnTo>
                  <a:lnTo>
                    <a:pt x="128588" y="1466850"/>
                  </a:lnTo>
                  <a:lnTo>
                    <a:pt x="142875" y="1443037"/>
                  </a:lnTo>
                  <a:lnTo>
                    <a:pt x="157163" y="1452562"/>
                  </a:lnTo>
                  <a:lnTo>
                    <a:pt x="171450" y="1433512"/>
                  </a:lnTo>
                  <a:lnTo>
                    <a:pt x="161925" y="1409700"/>
                  </a:lnTo>
                  <a:lnTo>
                    <a:pt x="147638" y="1390650"/>
                  </a:lnTo>
                  <a:lnTo>
                    <a:pt x="180975" y="1390650"/>
                  </a:lnTo>
                  <a:lnTo>
                    <a:pt x="185738" y="1371600"/>
                  </a:lnTo>
                  <a:lnTo>
                    <a:pt x="204788" y="1371600"/>
                  </a:lnTo>
                  <a:lnTo>
                    <a:pt x="228600" y="1414462"/>
                  </a:lnTo>
                  <a:lnTo>
                    <a:pt x="223838" y="1371600"/>
                  </a:lnTo>
                  <a:lnTo>
                    <a:pt x="257175" y="1347787"/>
                  </a:lnTo>
                  <a:lnTo>
                    <a:pt x="209550" y="1343025"/>
                  </a:lnTo>
                  <a:lnTo>
                    <a:pt x="223838" y="1328737"/>
                  </a:lnTo>
                  <a:lnTo>
                    <a:pt x="257175" y="1314450"/>
                  </a:lnTo>
                  <a:lnTo>
                    <a:pt x="257175" y="1271587"/>
                  </a:lnTo>
                  <a:lnTo>
                    <a:pt x="257175" y="1271587"/>
                  </a:lnTo>
                  <a:lnTo>
                    <a:pt x="228600" y="1319212"/>
                  </a:lnTo>
                  <a:lnTo>
                    <a:pt x="190500" y="1309687"/>
                  </a:lnTo>
                  <a:lnTo>
                    <a:pt x="180975" y="1319212"/>
                  </a:lnTo>
                  <a:lnTo>
                    <a:pt x="147638" y="1319212"/>
                  </a:lnTo>
                  <a:lnTo>
                    <a:pt x="152400" y="1290637"/>
                  </a:lnTo>
                  <a:lnTo>
                    <a:pt x="152400" y="1290637"/>
                  </a:lnTo>
                  <a:lnTo>
                    <a:pt x="152400" y="1276350"/>
                  </a:lnTo>
                  <a:lnTo>
                    <a:pt x="171450" y="1243012"/>
                  </a:lnTo>
                  <a:lnTo>
                    <a:pt x="142875" y="1243012"/>
                  </a:lnTo>
                  <a:lnTo>
                    <a:pt x="123825" y="1233487"/>
                  </a:lnTo>
                  <a:lnTo>
                    <a:pt x="123825" y="1233487"/>
                  </a:lnTo>
                  <a:lnTo>
                    <a:pt x="109538" y="1185862"/>
                  </a:lnTo>
                  <a:lnTo>
                    <a:pt x="104775" y="1157287"/>
                  </a:lnTo>
                  <a:lnTo>
                    <a:pt x="119063" y="1133475"/>
                  </a:lnTo>
                  <a:lnTo>
                    <a:pt x="119063" y="1133475"/>
                  </a:lnTo>
                  <a:lnTo>
                    <a:pt x="166688" y="1166812"/>
                  </a:lnTo>
                  <a:lnTo>
                    <a:pt x="195263" y="1185862"/>
                  </a:lnTo>
                  <a:lnTo>
                    <a:pt x="166688" y="1138237"/>
                  </a:lnTo>
                  <a:lnTo>
                    <a:pt x="128588" y="1133475"/>
                  </a:lnTo>
                  <a:lnTo>
                    <a:pt x="147638" y="1100137"/>
                  </a:lnTo>
                  <a:lnTo>
                    <a:pt x="176213" y="1109662"/>
                  </a:lnTo>
                  <a:lnTo>
                    <a:pt x="176213" y="1066800"/>
                  </a:lnTo>
                  <a:lnTo>
                    <a:pt x="161925" y="1081087"/>
                  </a:lnTo>
                  <a:lnTo>
                    <a:pt x="128588" y="1076325"/>
                  </a:lnTo>
                  <a:lnTo>
                    <a:pt x="90488" y="1109662"/>
                  </a:lnTo>
                  <a:lnTo>
                    <a:pt x="90488" y="1119187"/>
                  </a:lnTo>
                  <a:lnTo>
                    <a:pt x="71438" y="1090612"/>
                  </a:lnTo>
                  <a:lnTo>
                    <a:pt x="66675" y="1071562"/>
                  </a:lnTo>
                  <a:lnTo>
                    <a:pt x="52388" y="1052512"/>
                  </a:lnTo>
                  <a:lnTo>
                    <a:pt x="42863" y="1038225"/>
                  </a:lnTo>
                  <a:lnTo>
                    <a:pt x="66675" y="1014412"/>
                  </a:lnTo>
                  <a:lnTo>
                    <a:pt x="100013" y="1033462"/>
                  </a:lnTo>
                  <a:lnTo>
                    <a:pt x="71438" y="1004887"/>
                  </a:lnTo>
                  <a:lnTo>
                    <a:pt x="85725" y="966787"/>
                  </a:lnTo>
                  <a:lnTo>
                    <a:pt x="66675" y="962025"/>
                  </a:lnTo>
                  <a:lnTo>
                    <a:pt x="85725" y="933450"/>
                  </a:lnTo>
                  <a:lnTo>
                    <a:pt x="100013" y="914400"/>
                  </a:lnTo>
                  <a:lnTo>
                    <a:pt x="133350" y="900112"/>
                  </a:lnTo>
                  <a:lnTo>
                    <a:pt x="138113" y="885825"/>
                  </a:lnTo>
                  <a:lnTo>
                    <a:pt x="138113" y="885825"/>
                  </a:lnTo>
                  <a:lnTo>
                    <a:pt x="133350" y="857250"/>
                  </a:lnTo>
                  <a:lnTo>
                    <a:pt x="152400" y="847725"/>
                  </a:lnTo>
                  <a:lnTo>
                    <a:pt x="180975" y="838200"/>
                  </a:lnTo>
                  <a:lnTo>
                    <a:pt x="180975" y="819150"/>
                  </a:lnTo>
                  <a:lnTo>
                    <a:pt x="171450" y="814387"/>
                  </a:lnTo>
                  <a:lnTo>
                    <a:pt x="138113" y="838200"/>
                  </a:lnTo>
                  <a:lnTo>
                    <a:pt x="123825" y="804862"/>
                  </a:lnTo>
                  <a:lnTo>
                    <a:pt x="123825" y="804862"/>
                  </a:lnTo>
                  <a:lnTo>
                    <a:pt x="171450" y="738187"/>
                  </a:lnTo>
                  <a:lnTo>
                    <a:pt x="152400" y="695325"/>
                  </a:lnTo>
                  <a:lnTo>
                    <a:pt x="123825" y="666750"/>
                  </a:lnTo>
                  <a:lnTo>
                    <a:pt x="85725" y="633412"/>
                  </a:lnTo>
                  <a:lnTo>
                    <a:pt x="66675" y="604837"/>
                  </a:lnTo>
                  <a:lnTo>
                    <a:pt x="85725" y="566737"/>
                  </a:lnTo>
                  <a:lnTo>
                    <a:pt x="104775" y="514350"/>
                  </a:lnTo>
                  <a:lnTo>
                    <a:pt x="71438" y="533400"/>
                  </a:lnTo>
                  <a:lnTo>
                    <a:pt x="52388" y="504825"/>
                  </a:lnTo>
                  <a:lnTo>
                    <a:pt x="66675" y="438150"/>
                  </a:lnTo>
                  <a:lnTo>
                    <a:pt x="47625" y="423862"/>
                  </a:lnTo>
                  <a:lnTo>
                    <a:pt x="47625" y="271462"/>
                  </a:lnTo>
                  <a:lnTo>
                    <a:pt x="42863" y="271462"/>
                  </a:lnTo>
                  <a:lnTo>
                    <a:pt x="42863" y="204787"/>
                  </a:lnTo>
                  <a:lnTo>
                    <a:pt x="19050" y="204787"/>
                  </a:lnTo>
                  <a:lnTo>
                    <a:pt x="19050" y="171450"/>
                  </a:lnTo>
                  <a:lnTo>
                    <a:pt x="19050" y="152400"/>
                  </a:lnTo>
                  <a:lnTo>
                    <a:pt x="14288" y="138112"/>
                  </a:lnTo>
                  <a:lnTo>
                    <a:pt x="0" y="119062"/>
                  </a:lnTo>
                  <a:lnTo>
                    <a:pt x="14288" y="104775"/>
                  </a:lnTo>
                  <a:lnTo>
                    <a:pt x="14288" y="76200"/>
                  </a:lnTo>
                  <a:lnTo>
                    <a:pt x="9525" y="42862"/>
                  </a:lnTo>
                  <a:lnTo>
                    <a:pt x="9525" y="4286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3EFD5"/>
            </a:solidFill>
            <a:ln w="9525" cap="flat" cmpd="sng" algn="ctr">
              <a:solidFill>
                <a:srgbClr val="A6E8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795463" y="4667251"/>
              <a:ext cx="385762" cy="509587"/>
            </a:xfrm>
            <a:custGeom>
              <a:avLst/>
              <a:gdLst>
                <a:gd name="connsiteX0" fmla="*/ 0 w 385762"/>
                <a:gd name="connsiteY0" fmla="*/ 0 h 485775"/>
                <a:gd name="connsiteX1" fmla="*/ 71437 w 385762"/>
                <a:gd name="connsiteY1" fmla="*/ 0 h 485775"/>
                <a:gd name="connsiteX2" fmla="*/ 109537 w 385762"/>
                <a:gd name="connsiteY2" fmla="*/ 38100 h 485775"/>
                <a:gd name="connsiteX3" fmla="*/ 123825 w 385762"/>
                <a:gd name="connsiteY3" fmla="*/ 57150 h 485775"/>
                <a:gd name="connsiteX4" fmla="*/ 142875 w 385762"/>
                <a:gd name="connsiteY4" fmla="*/ 90487 h 485775"/>
                <a:gd name="connsiteX5" fmla="*/ 171450 w 385762"/>
                <a:gd name="connsiteY5" fmla="*/ 95250 h 485775"/>
                <a:gd name="connsiteX6" fmla="*/ 195262 w 385762"/>
                <a:gd name="connsiteY6" fmla="*/ 119062 h 485775"/>
                <a:gd name="connsiteX7" fmla="*/ 200025 w 385762"/>
                <a:gd name="connsiteY7" fmla="*/ 128587 h 485775"/>
                <a:gd name="connsiteX8" fmla="*/ 223837 w 385762"/>
                <a:gd name="connsiteY8" fmla="*/ 133350 h 485775"/>
                <a:gd name="connsiteX9" fmla="*/ 247650 w 385762"/>
                <a:gd name="connsiteY9" fmla="*/ 157162 h 485775"/>
                <a:gd name="connsiteX10" fmla="*/ 252412 w 385762"/>
                <a:gd name="connsiteY10" fmla="*/ 190500 h 485775"/>
                <a:gd name="connsiteX11" fmla="*/ 261937 w 385762"/>
                <a:gd name="connsiteY11" fmla="*/ 238125 h 485775"/>
                <a:gd name="connsiteX12" fmla="*/ 261937 w 385762"/>
                <a:gd name="connsiteY12" fmla="*/ 238125 h 485775"/>
                <a:gd name="connsiteX13" fmla="*/ 261937 w 385762"/>
                <a:gd name="connsiteY13" fmla="*/ 238125 h 485775"/>
                <a:gd name="connsiteX14" fmla="*/ 257175 w 385762"/>
                <a:gd name="connsiteY14" fmla="*/ 300037 h 485775"/>
                <a:gd name="connsiteX15" fmla="*/ 295275 w 385762"/>
                <a:gd name="connsiteY15" fmla="*/ 323850 h 485775"/>
                <a:gd name="connsiteX16" fmla="*/ 333375 w 385762"/>
                <a:gd name="connsiteY16" fmla="*/ 366712 h 485775"/>
                <a:gd name="connsiteX17" fmla="*/ 338137 w 385762"/>
                <a:gd name="connsiteY17" fmla="*/ 409575 h 485775"/>
                <a:gd name="connsiteX18" fmla="*/ 385762 w 385762"/>
                <a:gd name="connsiteY18" fmla="*/ 423862 h 485775"/>
                <a:gd name="connsiteX19" fmla="*/ 371475 w 385762"/>
                <a:gd name="connsiteY19" fmla="*/ 438150 h 485775"/>
                <a:gd name="connsiteX20" fmla="*/ 333375 w 385762"/>
                <a:gd name="connsiteY20" fmla="*/ 433387 h 485775"/>
                <a:gd name="connsiteX21" fmla="*/ 333375 w 385762"/>
                <a:gd name="connsiteY21" fmla="*/ 433387 h 485775"/>
                <a:gd name="connsiteX22" fmla="*/ 347662 w 385762"/>
                <a:gd name="connsiteY22" fmla="*/ 485775 h 485775"/>
                <a:gd name="connsiteX23" fmla="*/ 304800 w 385762"/>
                <a:gd name="connsiteY23" fmla="*/ 481012 h 485775"/>
                <a:gd name="connsiteX24" fmla="*/ 242887 w 385762"/>
                <a:gd name="connsiteY24" fmla="*/ 442912 h 485775"/>
                <a:gd name="connsiteX25" fmla="*/ 228600 w 385762"/>
                <a:gd name="connsiteY25" fmla="*/ 414337 h 485775"/>
                <a:gd name="connsiteX26" fmla="*/ 228600 w 385762"/>
                <a:gd name="connsiteY26" fmla="*/ 381000 h 485775"/>
                <a:gd name="connsiteX27" fmla="*/ 195262 w 385762"/>
                <a:gd name="connsiteY27" fmla="*/ 381000 h 485775"/>
                <a:gd name="connsiteX28" fmla="*/ 190500 w 385762"/>
                <a:gd name="connsiteY28" fmla="*/ 357187 h 485775"/>
                <a:gd name="connsiteX29" fmla="*/ 214312 w 385762"/>
                <a:gd name="connsiteY29" fmla="*/ 352425 h 485775"/>
                <a:gd name="connsiteX30" fmla="*/ 242887 w 385762"/>
                <a:gd name="connsiteY30" fmla="*/ 323850 h 485775"/>
                <a:gd name="connsiteX31" fmla="*/ 228600 w 385762"/>
                <a:gd name="connsiteY31" fmla="*/ 328612 h 485775"/>
                <a:gd name="connsiteX32" fmla="*/ 204787 w 385762"/>
                <a:gd name="connsiteY32" fmla="*/ 342900 h 485775"/>
                <a:gd name="connsiteX33" fmla="*/ 204787 w 385762"/>
                <a:gd name="connsiteY33" fmla="*/ 342900 h 485775"/>
                <a:gd name="connsiteX34" fmla="*/ 152400 w 385762"/>
                <a:gd name="connsiteY34" fmla="*/ 338137 h 485775"/>
                <a:gd name="connsiteX35" fmla="*/ 138112 w 385762"/>
                <a:gd name="connsiteY35" fmla="*/ 314325 h 485775"/>
                <a:gd name="connsiteX36" fmla="*/ 138112 w 385762"/>
                <a:gd name="connsiteY36" fmla="*/ 314325 h 485775"/>
                <a:gd name="connsiteX37" fmla="*/ 147637 w 385762"/>
                <a:gd name="connsiteY37" fmla="*/ 276225 h 485775"/>
                <a:gd name="connsiteX38" fmla="*/ 123825 w 385762"/>
                <a:gd name="connsiteY38" fmla="*/ 271462 h 485775"/>
                <a:gd name="connsiteX39" fmla="*/ 123825 w 385762"/>
                <a:gd name="connsiteY39" fmla="*/ 271462 h 485775"/>
                <a:gd name="connsiteX40" fmla="*/ 109537 w 385762"/>
                <a:gd name="connsiteY40" fmla="*/ 247650 h 485775"/>
                <a:gd name="connsiteX41" fmla="*/ 133350 w 385762"/>
                <a:gd name="connsiteY41" fmla="*/ 228600 h 485775"/>
                <a:gd name="connsiteX42" fmla="*/ 133350 w 385762"/>
                <a:gd name="connsiteY42" fmla="*/ 228600 h 485775"/>
                <a:gd name="connsiteX43" fmla="*/ 95250 w 385762"/>
                <a:gd name="connsiteY43" fmla="*/ 209550 h 485775"/>
                <a:gd name="connsiteX44" fmla="*/ 95250 w 385762"/>
                <a:gd name="connsiteY44" fmla="*/ 209550 h 485775"/>
                <a:gd name="connsiteX45" fmla="*/ 85725 w 385762"/>
                <a:gd name="connsiteY45" fmla="*/ 161925 h 485775"/>
                <a:gd name="connsiteX46" fmla="*/ 71437 w 385762"/>
                <a:gd name="connsiteY46" fmla="*/ 142875 h 485775"/>
                <a:gd name="connsiteX47" fmla="*/ 66675 w 385762"/>
                <a:gd name="connsiteY47" fmla="*/ 128587 h 485775"/>
                <a:gd name="connsiteX48" fmla="*/ 66675 w 385762"/>
                <a:gd name="connsiteY48" fmla="*/ 128587 h 485775"/>
                <a:gd name="connsiteX49" fmla="*/ 14287 w 385762"/>
                <a:gd name="connsiteY49" fmla="*/ 100012 h 485775"/>
                <a:gd name="connsiteX50" fmla="*/ 33337 w 385762"/>
                <a:gd name="connsiteY50" fmla="*/ 76200 h 485775"/>
                <a:gd name="connsiteX51" fmla="*/ 38100 w 385762"/>
                <a:gd name="connsiteY51" fmla="*/ 33337 h 485775"/>
                <a:gd name="connsiteX52" fmla="*/ 0 w 385762"/>
                <a:gd name="connsiteY52" fmla="*/ 0 h 485775"/>
                <a:gd name="connsiteX0" fmla="*/ 0 w 385762"/>
                <a:gd name="connsiteY0" fmla="*/ 23812 h 509587"/>
                <a:gd name="connsiteX1" fmla="*/ 28575 w 385762"/>
                <a:gd name="connsiteY1" fmla="*/ 0 h 509587"/>
                <a:gd name="connsiteX2" fmla="*/ 109537 w 385762"/>
                <a:gd name="connsiteY2" fmla="*/ 61912 h 509587"/>
                <a:gd name="connsiteX3" fmla="*/ 123825 w 385762"/>
                <a:gd name="connsiteY3" fmla="*/ 80962 h 509587"/>
                <a:gd name="connsiteX4" fmla="*/ 142875 w 385762"/>
                <a:gd name="connsiteY4" fmla="*/ 114299 h 509587"/>
                <a:gd name="connsiteX5" fmla="*/ 171450 w 385762"/>
                <a:gd name="connsiteY5" fmla="*/ 119062 h 509587"/>
                <a:gd name="connsiteX6" fmla="*/ 195262 w 385762"/>
                <a:gd name="connsiteY6" fmla="*/ 142874 h 509587"/>
                <a:gd name="connsiteX7" fmla="*/ 200025 w 385762"/>
                <a:gd name="connsiteY7" fmla="*/ 152399 h 509587"/>
                <a:gd name="connsiteX8" fmla="*/ 223837 w 385762"/>
                <a:gd name="connsiteY8" fmla="*/ 157162 h 509587"/>
                <a:gd name="connsiteX9" fmla="*/ 247650 w 385762"/>
                <a:gd name="connsiteY9" fmla="*/ 180974 h 509587"/>
                <a:gd name="connsiteX10" fmla="*/ 252412 w 385762"/>
                <a:gd name="connsiteY10" fmla="*/ 214312 h 509587"/>
                <a:gd name="connsiteX11" fmla="*/ 261937 w 385762"/>
                <a:gd name="connsiteY11" fmla="*/ 261937 h 509587"/>
                <a:gd name="connsiteX12" fmla="*/ 261937 w 385762"/>
                <a:gd name="connsiteY12" fmla="*/ 261937 h 509587"/>
                <a:gd name="connsiteX13" fmla="*/ 261937 w 385762"/>
                <a:gd name="connsiteY13" fmla="*/ 261937 h 509587"/>
                <a:gd name="connsiteX14" fmla="*/ 257175 w 385762"/>
                <a:gd name="connsiteY14" fmla="*/ 323849 h 509587"/>
                <a:gd name="connsiteX15" fmla="*/ 295275 w 385762"/>
                <a:gd name="connsiteY15" fmla="*/ 347662 h 509587"/>
                <a:gd name="connsiteX16" fmla="*/ 333375 w 385762"/>
                <a:gd name="connsiteY16" fmla="*/ 390524 h 509587"/>
                <a:gd name="connsiteX17" fmla="*/ 338137 w 385762"/>
                <a:gd name="connsiteY17" fmla="*/ 433387 h 509587"/>
                <a:gd name="connsiteX18" fmla="*/ 385762 w 385762"/>
                <a:gd name="connsiteY18" fmla="*/ 447674 h 509587"/>
                <a:gd name="connsiteX19" fmla="*/ 371475 w 385762"/>
                <a:gd name="connsiteY19" fmla="*/ 461962 h 509587"/>
                <a:gd name="connsiteX20" fmla="*/ 333375 w 385762"/>
                <a:gd name="connsiteY20" fmla="*/ 457199 h 509587"/>
                <a:gd name="connsiteX21" fmla="*/ 333375 w 385762"/>
                <a:gd name="connsiteY21" fmla="*/ 457199 h 509587"/>
                <a:gd name="connsiteX22" fmla="*/ 347662 w 385762"/>
                <a:gd name="connsiteY22" fmla="*/ 509587 h 509587"/>
                <a:gd name="connsiteX23" fmla="*/ 304800 w 385762"/>
                <a:gd name="connsiteY23" fmla="*/ 504824 h 509587"/>
                <a:gd name="connsiteX24" fmla="*/ 242887 w 385762"/>
                <a:gd name="connsiteY24" fmla="*/ 466724 h 509587"/>
                <a:gd name="connsiteX25" fmla="*/ 228600 w 385762"/>
                <a:gd name="connsiteY25" fmla="*/ 438149 h 509587"/>
                <a:gd name="connsiteX26" fmla="*/ 228600 w 385762"/>
                <a:gd name="connsiteY26" fmla="*/ 404812 h 509587"/>
                <a:gd name="connsiteX27" fmla="*/ 195262 w 385762"/>
                <a:gd name="connsiteY27" fmla="*/ 404812 h 509587"/>
                <a:gd name="connsiteX28" fmla="*/ 190500 w 385762"/>
                <a:gd name="connsiteY28" fmla="*/ 380999 h 509587"/>
                <a:gd name="connsiteX29" fmla="*/ 214312 w 385762"/>
                <a:gd name="connsiteY29" fmla="*/ 376237 h 509587"/>
                <a:gd name="connsiteX30" fmla="*/ 242887 w 385762"/>
                <a:gd name="connsiteY30" fmla="*/ 347662 h 509587"/>
                <a:gd name="connsiteX31" fmla="*/ 228600 w 385762"/>
                <a:gd name="connsiteY31" fmla="*/ 352424 h 509587"/>
                <a:gd name="connsiteX32" fmla="*/ 204787 w 385762"/>
                <a:gd name="connsiteY32" fmla="*/ 366712 h 509587"/>
                <a:gd name="connsiteX33" fmla="*/ 204787 w 385762"/>
                <a:gd name="connsiteY33" fmla="*/ 366712 h 509587"/>
                <a:gd name="connsiteX34" fmla="*/ 152400 w 385762"/>
                <a:gd name="connsiteY34" fmla="*/ 361949 h 509587"/>
                <a:gd name="connsiteX35" fmla="*/ 138112 w 385762"/>
                <a:gd name="connsiteY35" fmla="*/ 338137 h 509587"/>
                <a:gd name="connsiteX36" fmla="*/ 138112 w 385762"/>
                <a:gd name="connsiteY36" fmla="*/ 338137 h 509587"/>
                <a:gd name="connsiteX37" fmla="*/ 147637 w 385762"/>
                <a:gd name="connsiteY37" fmla="*/ 300037 h 509587"/>
                <a:gd name="connsiteX38" fmla="*/ 123825 w 385762"/>
                <a:gd name="connsiteY38" fmla="*/ 295274 h 509587"/>
                <a:gd name="connsiteX39" fmla="*/ 123825 w 385762"/>
                <a:gd name="connsiteY39" fmla="*/ 295274 h 509587"/>
                <a:gd name="connsiteX40" fmla="*/ 109537 w 385762"/>
                <a:gd name="connsiteY40" fmla="*/ 271462 h 509587"/>
                <a:gd name="connsiteX41" fmla="*/ 133350 w 385762"/>
                <a:gd name="connsiteY41" fmla="*/ 252412 h 509587"/>
                <a:gd name="connsiteX42" fmla="*/ 133350 w 385762"/>
                <a:gd name="connsiteY42" fmla="*/ 252412 h 509587"/>
                <a:gd name="connsiteX43" fmla="*/ 95250 w 385762"/>
                <a:gd name="connsiteY43" fmla="*/ 233362 h 509587"/>
                <a:gd name="connsiteX44" fmla="*/ 95250 w 385762"/>
                <a:gd name="connsiteY44" fmla="*/ 233362 h 509587"/>
                <a:gd name="connsiteX45" fmla="*/ 85725 w 385762"/>
                <a:gd name="connsiteY45" fmla="*/ 185737 h 509587"/>
                <a:gd name="connsiteX46" fmla="*/ 71437 w 385762"/>
                <a:gd name="connsiteY46" fmla="*/ 166687 h 509587"/>
                <a:gd name="connsiteX47" fmla="*/ 66675 w 385762"/>
                <a:gd name="connsiteY47" fmla="*/ 152399 h 509587"/>
                <a:gd name="connsiteX48" fmla="*/ 66675 w 385762"/>
                <a:gd name="connsiteY48" fmla="*/ 152399 h 509587"/>
                <a:gd name="connsiteX49" fmla="*/ 14287 w 385762"/>
                <a:gd name="connsiteY49" fmla="*/ 123824 h 509587"/>
                <a:gd name="connsiteX50" fmla="*/ 33337 w 385762"/>
                <a:gd name="connsiteY50" fmla="*/ 100012 h 509587"/>
                <a:gd name="connsiteX51" fmla="*/ 38100 w 385762"/>
                <a:gd name="connsiteY51" fmla="*/ 57149 h 509587"/>
                <a:gd name="connsiteX52" fmla="*/ 0 w 385762"/>
                <a:gd name="connsiteY52" fmla="*/ 23812 h 509587"/>
                <a:gd name="connsiteX0" fmla="*/ 0 w 385762"/>
                <a:gd name="connsiteY0" fmla="*/ 23812 h 509587"/>
                <a:gd name="connsiteX1" fmla="*/ 28575 w 385762"/>
                <a:gd name="connsiteY1" fmla="*/ 0 h 509587"/>
                <a:gd name="connsiteX2" fmla="*/ 109537 w 385762"/>
                <a:gd name="connsiteY2" fmla="*/ 61912 h 509587"/>
                <a:gd name="connsiteX3" fmla="*/ 100012 w 385762"/>
                <a:gd name="connsiteY3" fmla="*/ 47624 h 509587"/>
                <a:gd name="connsiteX4" fmla="*/ 142875 w 385762"/>
                <a:gd name="connsiteY4" fmla="*/ 114299 h 509587"/>
                <a:gd name="connsiteX5" fmla="*/ 171450 w 385762"/>
                <a:gd name="connsiteY5" fmla="*/ 119062 h 509587"/>
                <a:gd name="connsiteX6" fmla="*/ 195262 w 385762"/>
                <a:gd name="connsiteY6" fmla="*/ 142874 h 509587"/>
                <a:gd name="connsiteX7" fmla="*/ 200025 w 385762"/>
                <a:gd name="connsiteY7" fmla="*/ 152399 h 509587"/>
                <a:gd name="connsiteX8" fmla="*/ 223837 w 385762"/>
                <a:gd name="connsiteY8" fmla="*/ 157162 h 509587"/>
                <a:gd name="connsiteX9" fmla="*/ 247650 w 385762"/>
                <a:gd name="connsiteY9" fmla="*/ 180974 h 509587"/>
                <a:gd name="connsiteX10" fmla="*/ 252412 w 385762"/>
                <a:gd name="connsiteY10" fmla="*/ 214312 h 509587"/>
                <a:gd name="connsiteX11" fmla="*/ 261937 w 385762"/>
                <a:gd name="connsiteY11" fmla="*/ 261937 h 509587"/>
                <a:gd name="connsiteX12" fmla="*/ 261937 w 385762"/>
                <a:gd name="connsiteY12" fmla="*/ 261937 h 509587"/>
                <a:gd name="connsiteX13" fmla="*/ 261937 w 385762"/>
                <a:gd name="connsiteY13" fmla="*/ 261937 h 509587"/>
                <a:gd name="connsiteX14" fmla="*/ 257175 w 385762"/>
                <a:gd name="connsiteY14" fmla="*/ 323849 h 509587"/>
                <a:gd name="connsiteX15" fmla="*/ 295275 w 385762"/>
                <a:gd name="connsiteY15" fmla="*/ 347662 h 509587"/>
                <a:gd name="connsiteX16" fmla="*/ 333375 w 385762"/>
                <a:gd name="connsiteY16" fmla="*/ 390524 h 509587"/>
                <a:gd name="connsiteX17" fmla="*/ 338137 w 385762"/>
                <a:gd name="connsiteY17" fmla="*/ 433387 h 509587"/>
                <a:gd name="connsiteX18" fmla="*/ 385762 w 385762"/>
                <a:gd name="connsiteY18" fmla="*/ 447674 h 509587"/>
                <a:gd name="connsiteX19" fmla="*/ 371475 w 385762"/>
                <a:gd name="connsiteY19" fmla="*/ 461962 h 509587"/>
                <a:gd name="connsiteX20" fmla="*/ 333375 w 385762"/>
                <a:gd name="connsiteY20" fmla="*/ 457199 h 509587"/>
                <a:gd name="connsiteX21" fmla="*/ 333375 w 385762"/>
                <a:gd name="connsiteY21" fmla="*/ 457199 h 509587"/>
                <a:gd name="connsiteX22" fmla="*/ 347662 w 385762"/>
                <a:gd name="connsiteY22" fmla="*/ 509587 h 509587"/>
                <a:gd name="connsiteX23" fmla="*/ 304800 w 385762"/>
                <a:gd name="connsiteY23" fmla="*/ 504824 h 509587"/>
                <a:gd name="connsiteX24" fmla="*/ 242887 w 385762"/>
                <a:gd name="connsiteY24" fmla="*/ 466724 h 509587"/>
                <a:gd name="connsiteX25" fmla="*/ 228600 w 385762"/>
                <a:gd name="connsiteY25" fmla="*/ 438149 h 509587"/>
                <a:gd name="connsiteX26" fmla="*/ 228600 w 385762"/>
                <a:gd name="connsiteY26" fmla="*/ 404812 h 509587"/>
                <a:gd name="connsiteX27" fmla="*/ 195262 w 385762"/>
                <a:gd name="connsiteY27" fmla="*/ 404812 h 509587"/>
                <a:gd name="connsiteX28" fmla="*/ 190500 w 385762"/>
                <a:gd name="connsiteY28" fmla="*/ 380999 h 509587"/>
                <a:gd name="connsiteX29" fmla="*/ 214312 w 385762"/>
                <a:gd name="connsiteY29" fmla="*/ 376237 h 509587"/>
                <a:gd name="connsiteX30" fmla="*/ 242887 w 385762"/>
                <a:gd name="connsiteY30" fmla="*/ 347662 h 509587"/>
                <a:gd name="connsiteX31" fmla="*/ 228600 w 385762"/>
                <a:gd name="connsiteY31" fmla="*/ 352424 h 509587"/>
                <a:gd name="connsiteX32" fmla="*/ 204787 w 385762"/>
                <a:gd name="connsiteY32" fmla="*/ 366712 h 509587"/>
                <a:gd name="connsiteX33" fmla="*/ 204787 w 385762"/>
                <a:gd name="connsiteY33" fmla="*/ 366712 h 509587"/>
                <a:gd name="connsiteX34" fmla="*/ 152400 w 385762"/>
                <a:gd name="connsiteY34" fmla="*/ 361949 h 509587"/>
                <a:gd name="connsiteX35" fmla="*/ 138112 w 385762"/>
                <a:gd name="connsiteY35" fmla="*/ 338137 h 509587"/>
                <a:gd name="connsiteX36" fmla="*/ 138112 w 385762"/>
                <a:gd name="connsiteY36" fmla="*/ 338137 h 509587"/>
                <a:gd name="connsiteX37" fmla="*/ 147637 w 385762"/>
                <a:gd name="connsiteY37" fmla="*/ 300037 h 509587"/>
                <a:gd name="connsiteX38" fmla="*/ 123825 w 385762"/>
                <a:gd name="connsiteY38" fmla="*/ 295274 h 509587"/>
                <a:gd name="connsiteX39" fmla="*/ 123825 w 385762"/>
                <a:gd name="connsiteY39" fmla="*/ 295274 h 509587"/>
                <a:gd name="connsiteX40" fmla="*/ 109537 w 385762"/>
                <a:gd name="connsiteY40" fmla="*/ 271462 h 509587"/>
                <a:gd name="connsiteX41" fmla="*/ 133350 w 385762"/>
                <a:gd name="connsiteY41" fmla="*/ 252412 h 509587"/>
                <a:gd name="connsiteX42" fmla="*/ 133350 w 385762"/>
                <a:gd name="connsiteY42" fmla="*/ 252412 h 509587"/>
                <a:gd name="connsiteX43" fmla="*/ 95250 w 385762"/>
                <a:gd name="connsiteY43" fmla="*/ 233362 h 509587"/>
                <a:gd name="connsiteX44" fmla="*/ 95250 w 385762"/>
                <a:gd name="connsiteY44" fmla="*/ 233362 h 509587"/>
                <a:gd name="connsiteX45" fmla="*/ 85725 w 385762"/>
                <a:gd name="connsiteY45" fmla="*/ 185737 h 509587"/>
                <a:gd name="connsiteX46" fmla="*/ 71437 w 385762"/>
                <a:gd name="connsiteY46" fmla="*/ 166687 h 509587"/>
                <a:gd name="connsiteX47" fmla="*/ 66675 w 385762"/>
                <a:gd name="connsiteY47" fmla="*/ 152399 h 509587"/>
                <a:gd name="connsiteX48" fmla="*/ 66675 w 385762"/>
                <a:gd name="connsiteY48" fmla="*/ 152399 h 509587"/>
                <a:gd name="connsiteX49" fmla="*/ 14287 w 385762"/>
                <a:gd name="connsiteY49" fmla="*/ 123824 h 509587"/>
                <a:gd name="connsiteX50" fmla="*/ 33337 w 385762"/>
                <a:gd name="connsiteY50" fmla="*/ 100012 h 509587"/>
                <a:gd name="connsiteX51" fmla="*/ 38100 w 385762"/>
                <a:gd name="connsiteY51" fmla="*/ 57149 h 509587"/>
                <a:gd name="connsiteX52" fmla="*/ 0 w 385762"/>
                <a:gd name="connsiteY52" fmla="*/ 23812 h 509587"/>
                <a:gd name="connsiteX0" fmla="*/ 0 w 385762"/>
                <a:gd name="connsiteY0" fmla="*/ 23812 h 509587"/>
                <a:gd name="connsiteX1" fmla="*/ 28575 w 385762"/>
                <a:gd name="connsiteY1" fmla="*/ 0 h 509587"/>
                <a:gd name="connsiteX2" fmla="*/ 109537 w 385762"/>
                <a:gd name="connsiteY2" fmla="*/ 61912 h 509587"/>
                <a:gd name="connsiteX3" fmla="*/ 100012 w 385762"/>
                <a:gd name="connsiteY3" fmla="*/ 47624 h 509587"/>
                <a:gd name="connsiteX4" fmla="*/ 142875 w 385762"/>
                <a:gd name="connsiteY4" fmla="*/ 114299 h 509587"/>
                <a:gd name="connsiteX5" fmla="*/ 171450 w 385762"/>
                <a:gd name="connsiteY5" fmla="*/ 119062 h 509587"/>
                <a:gd name="connsiteX6" fmla="*/ 195262 w 385762"/>
                <a:gd name="connsiteY6" fmla="*/ 142874 h 509587"/>
                <a:gd name="connsiteX7" fmla="*/ 200025 w 385762"/>
                <a:gd name="connsiteY7" fmla="*/ 152399 h 509587"/>
                <a:gd name="connsiteX8" fmla="*/ 223837 w 385762"/>
                <a:gd name="connsiteY8" fmla="*/ 157162 h 509587"/>
                <a:gd name="connsiteX9" fmla="*/ 247650 w 385762"/>
                <a:gd name="connsiteY9" fmla="*/ 180974 h 509587"/>
                <a:gd name="connsiteX10" fmla="*/ 252412 w 385762"/>
                <a:gd name="connsiteY10" fmla="*/ 214312 h 509587"/>
                <a:gd name="connsiteX11" fmla="*/ 261937 w 385762"/>
                <a:gd name="connsiteY11" fmla="*/ 261937 h 509587"/>
                <a:gd name="connsiteX12" fmla="*/ 261937 w 385762"/>
                <a:gd name="connsiteY12" fmla="*/ 261937 h 509587"/>
                <a:gd name="connsiteX13" fmla="*/ 261937 w 385762"/>
                <a:gd name="connsiteY13" fmla="*/ 261937 h 509587"/>
                <a:gd name="connsiteX14" fmla="*/ 257175 w 385762"/>
                <a:gd name="connsiteY14" fmla="*/ 323849 h 509587"/>
                <a:gd name="connsiteX15" fmla="*/ 295275 w 385762"/>
                <a:gd name="connsiteY15" fmla="*/ 347662 h 509587"/>
                <a:gd name="connsiteX16" fmla="*/ 333375 w 385762"/>
                <a:gd name="connsiteY16" fmla="*/ 390524 h 509587"/>
                <a:gd name="connsiteX17" fmla="*/ 338137 w 385762"/>
                <a:gd name="connsiteY17" fmla="*/ 433387 h 509587"/>
                <a:gd name="connsiteX18" fmla="*/ 385762 w 385762"/>
                <a:gd name="connsiteY18" fmla="*/ 447674 h 509587"/>
                <a:gd name="connsiteX19" fmla="*/ 371475 w 385762"/>
                <a:gd name="connsiteY19" fmla="*/ 461962 h 509587"/>
                <a:gd name="connsiteX20" fmla="*/ 333375 w 385762"/>
                <a:gd name="connsiteY20" fmla="*/ 457199 h 509587"/>
                <a:gd name="connsiteX21" fmla="*/ 333375 w 385762"/>
                <a:gd name="connsiteY21" fmla="*/ 457199 h 509587"/>
                <a:gd name="connsiteX22" fmla="*/ 347662 w 385762"/>
                <a:gd name="connsiteY22" fmla="*/ 509587 h 509587"/>
                <a:gd name="connsiteX23" fmla="*/ 304800 w 385762"/>
                <a:gd name="connsiteY23" fmla="*/ 504824 h 509587"/>
                <a:gd name="connsiteX24" fmla="*/ 242887 w 385762"/>
                <a:gd name="connsiteY24" fmla="*/ 466724 h 509587"/>
                <a:gd name="connsiteX25" fmla="*/ 228600 w 385762"/>
                <a:gd name="connsiteY25" fmla="*/ 438149 h 509587"/>
                <a:gd name="connsiteX26" fmla="*/ 228600 w 385762"/>
                <a:gd name="connsiteY26" fmla="*/ 404812 h 509587"/>
                <a:gd name="connsiteX27" fmla="*/ 195262 w 385762"/>
                <a:gd name="connsiteY27" fmla="*/ 404812 h 509587"/>
                <a:gd name="connsiteX28" fmla="*/ 190500 w 385762"/>
                <a:gd name="connsiteY28" fmla="*/ 380999 h 509587"/>
                <a:gd name="connsiteX29" fmla="*/ 214312 w 385762"/>
                <a:gd name="connsiteY29" fmla="*/ 376237 h 509587"/>
                <a:gd name="connsiteX30" fmla="*/ 242887 w 385762"/>
                <a:gd name="connsiteY30" fmla="*/ 347662 h 509587"/>
                <a:gd name="connsiteX31" fmla="*/ 228600 w 385762"/>
                <a:gd name="connsiteY31" fmla="*/ 352424 h 509587"/>
                <a:gd name="connsiteX32" fmla="*/ 204787 w 385762"/>
                <a:gd name="connsiteY32" fmla="*/ 366712 h 509587"/>
                <a:gd name="connsiteX33" fmla="*/ 204787 w 385762"/>
                <a:gd name="connsiteY33" fmla="*/ 366712 h 509587"/>
                <a:gd name="connsiteX34" fmla="*/ 152400 w 385762"/>
                <a:gd name="connsiteY34" fmla="*/ 361949 h 509587"/>
                <a:gd name="connsiteX35" fmla="*/ 138112 w 385762"/>
                <a:gd name="connsiteY35" fmla="*/ 338137 h 509587"/>
                <a:gd name="connsiteX36" fmla="*/ 138112 w 385762"/>
                <a:gd name="connsiteY36" fmla="*/ 338137 h 509587"/>
                <a:gd name="connsiteX37" fmla="*/ 147637 w 385762"/>
                <a:gd name="connsiteY37" fmla="*/ 300037 h 509587"/>
                <a:gd name="connsiteX38" fmla="*/ 123825 w 385762"/>
                <a:gd name="connsiteY38" fmla="*/ 295274 h 509587"/>
                <a:gd name="connsiteX39" fmla="*/ 123825 w 385762"/>
                <a:gd name="connsiteY39" fmla="*/ 295274 h 509587"/>
                <a:gd name="connsiteX40" fmla="*/ 109537 w 385762"/>
                <a:gd name="connsiteY40" fmla="*/ 271462 h 509587"/>
                <a:gd name="connsiteX41" fmla="*/ 133350 w 385762"/>
                <a:gd name="connsiteY41" fmla="*/ 252412 h 509587"/>
                <a:gd name="connsiteX42" fmla="*/ 133350 w 385762"/>
                <a:gd name="connsiteY42" fmla="*/ 252412 h 509587"/>
                <a:gd name="connsiteX43" fmla="*/ 95250 w 385762"/>
                <a:gd name="connsiteY43" fmla="*/ 233362 h 509587"/>
                <a:gd name="connsiteX44" fmla="*/ 95250 w 385762"/>
                <a:gd name="connsiteY44" fmla="*/ 233362 h 509587"/>
                <a:gd name="connsiteX45" fmla="*/ 85725 w 385762"/>
                <a:gd name="connsiteY45" fmla="*/ 185737 h 509587"/>
                <a:gd name="connsiteX46" fmla="*/ 71437 w 385762"/>
                <a:gd name="connsiteY46" fmla="*/ 166687 h 509587"/>
                <a:gd name="connsiteX47" fmla="*/ 66675 w 385762"/>
                <a:gd name="connsiteY47" fmla="*/ 152399 h 509587"/>
                <a:gd name="connsiteX48" fmla="*/ 66675 w 385762"/>
                <a:gd name="connsiteY48" fmla="*/ 152399 h 509587"/>
                <a:gd name="connsiteX49" fmla="*/ 14287 w 385762"/>
                <a:gd name="connsiteY49" fmla="*/ 123824 h 509587"/>
                <a:gd name="connsiteX50" fmla="*/ 33337 w 385762"/>
                <a:gd name="connsiteY50" fmla="*/ 100012 h 509587"/>
                <a:gd name="connsiteX51" fmla="*/ 23813 w 385762"/>
                <a:gd name="connsiteY51" fmla="*/ 66674 h 509587"/>
                <a:gd name="connsiteX52" fmla="*/ 0 w 385762"/>
                <a:gd name="connsiteY52" fmla="*/ 23812 h 509587"/>
                <a:gd name="connsiteX0" fmla="*/ 0 w 385762"/>
                <a:gd name="connsiteY0" fmla="*/ 23812 h 509587"/>
                <a:gd name="connsiteX1" fmla="*/ 28575 w 385762"/>
                <a:gd name="connsiteY1" fmla="*/ 0 h 509587"/>
                <a:gd name="connsiteX2" fmla="*/ 109537 w 385762"/>
                <a:gd name="connsiteY2" fmla="*/ 61912 h 509587"/>
                <a:gd name="connsiteX3" fmla="*/ 95250 w 385762"/>
                <a:gd name="connsiteY3" fmla="*/ 114299 h 509587"/>
                <a:gd name="connsiteX4" fmla="*/ 142875 w 385762"/>
                <a:gd name="connsiteY4" fmla="*/ 114299 h 509587"/>
                <a:gd name="connsiteX5" fmla="*/ 171450 w 385762"/>
                <a:gd name="connsiteY5" fmla="*/ 119062 h 509587"/>
                <a:gd name="connsiteX6" fmla="*/ 195262 w 385762"/>
                <a:gd name="connsiteY6" fmla="*/ 142874 h 509587"/>
                <a:gd name="connsiteX7" fmla="*/ 200025 w 385762"/>
                <a:gd name="connsiteY7" fmla="*/ 152399 h 509587"/>
                <a:gd name="connsiteX8" fmla="*/ 223837 w 385762"/>
                <a:gd name="connsiteY8" fmla="*/ 157162 h 509587"/>
                <a:gd name="connsiteX9" fmla="*/ 247650 w 385762"/>
                <a:gd name="connsiteY9" fmla="*/ 180974 h 509587"/>
                <a:gd name="connsiteX10" fmla="*/ 252412 w 385762"/>
                <a:gd name="connsiteY10" fmla="*/ 214312 h 509587"/>
                <a:gd name="connsiteX11" fmla="*/ 261937 w 385762"/>
                <a:gd name="connsiteY11" fmla="*/ 261937 h 509587"/>
                <a:gd name="connsiteX12" fmla="*/ 261937 w 385762"/>
                <a:gd name="connsiteY12" fmla="*/ 261937 h 509587"/>
                <a:gd name="connsiteX13" fmla="*/ 261937 w 385762"/>
                <a:gd name="connsiteY13" fmla="*/ 261937 h 509587"/>
                <a:gd name="connsiteX14" fmla="*/ 257175 w 385762"/>
                <a:gd name="connsiteY14" fmla="*/ 323849 h 509587"/>
                <a:gd name="connsiteX15" fmla="*/ 295275 w 385762"/>
                <a:gd name="connsiteY15" fmla="*/ 347662 h 509587"/>
                <a:gd name="connsiteX16" fmla="*/ 333375 w 385762"/>
                <a:gd name="connsiteY16" fmla="*/ 390524 h 509587"/>
                <a:gd name="connsiteX17" fmla="*/ 338137 w 385762"/>
                <a:gd name="connsiteY17" fmla="*/ 433387 h 509587"/>
                <a:gd name="connsiteX18" fmla="*/ 385762 w 385762"/>
                <a:gd name="connsiteY18" fmla="*/ 447674 h 509587"/>
                <a:gd name="connsiteX19" fmla="*/ 371475 w 385762"/>
                <a:gd name="connsiteY19" fmla="*/ 461962 h 509587"/>
                <a:gd name="connsiteX20" fmla="*/ 333375 w 385762"/>
                <a:gd name="connsiteY20" fmla="*/ 457199 h 509587"/>
                <a:gd name="connsiteX21" fmla="*/ 333375 w 385762"/>
                <a:gd name="connsiteY21" fmla="*/ 457199 h 509587"/>
                <a:gd name="connsiteX22" fmla="*/ 347662 w 385762"/>
                <a:gd name="connsiteY22" fmla="*/ 509587 h 509587"/>
                <a:gd name="connsiteX23" fmla="*/ 304800 w 385762"/>
                <a:gd name="connsiteY23" fmla="*/ 504824 h 509587"/>
                <a:gd name="connsiteX24" fmla="*/ 242887 w 385762"/>
                <a:gd name="connsiteY24" fmla="*/ 466724 h 509587"/>
                <a:gd name="connsiteX25" fmla="*/ 228600 w 385762"/>
                <a:gd name="connsiteY25" fmla="*/ 438149 h 509587"/>
                <a:gd name="connsiteX26" fmla="*/ 228600 w 385762"/>
                <a:gd name="connsiteY26" fmla="*/ 404812 h 509587"/>
                <a:gd name="connsiteX27" fmla="*/ 195262 w 385762"/>
                <a:gd name="connsiteY27" fmla="*/ 404812 h 509587"/>
                <a:gd name="connsiteX28" fmla="*/ 190500 w 385762"/>
                <a:gd name="connsiteY28" fmla="*/ 380999 h 509587"/>
                <a:gd name="connsiteX29" fmla="*/ 214312 w 385762"/>
                <a:gd name="connsiteY29" fmla="*/ 376237 h 509587"/>
                <a:gd name="connsiteX30" fmla="*/ 242887 w 385762"/>
                <a:gd name="connsiteY30" fmla="*/ 347662 h 509587"/>
                <a:gd name="connsiteX31" fmla="*/ 228600 w 385762"/>
                <a:gd name="connsiteY31" fmla="*/ 352424 h 509587"/>
                <a:gd name="connsiteX32" fmla="*/ 204787 w 385762"/>
                <a:gd name="connsiteY32" fmla="*/ 366712 h 509587"/>
                <a:gd name="connsiteX33" fmla="*/ 204787 w 385762"/>
                <a:gd name="connsiteY33" fmla="*/ 366712 h 509587"/>
                <a:gd name="connsiteX34" fmla="*/ 152400 w 385762"/>
                <a:gd name="connsiteY34" fmla="*/ 361949 h 509587"/>
                <a:gd name="connsiteX35" fmla="*/ 138112 w 385762"/>
                <a:gd name="connsiteY35" fmla="*/ 338137 h 509587"/>
                <a:gd name="connsiteX36" fmla="*/ 138112 w 385762"/>
                <a:gd name="connsiteY36" fmla="*/ 338137 h 509587"/>
                <a:gd name="connsiteX37" fmla="*/ 147637 w 385762"/>
                <a:gd name="connsiteY37" fmla="*/ 300037 h 509587"/>
                <a:gd name="connsiteX38" fmla="*/ 123825 w 385762"/>
                <a:gd name="connsiteY38" fmla="*/ 295274 h 509587"/>
                <a:gd name="connsiteX39" fmla="*/ 123825 w 385762"/>
                <a:gd name="connsiteY39" fmla="*/ 295274 h 509587"/>
                <a:gd name="connsiteX40" fmla="*/ 109537 w 385762"/>
                <a:gd name="connsiteY40" fmla="*/ 271462 h 509587"/>
                <a:gd name="connsiteX41" fmla="*/ 133350 w 385762"/>
                <a:gd name="connsiteY41" fmla="*/ 252412 h 509587"/>
                <a:gd name="connsiteX42" fmla="*/ 133350 w 385762"/>
                <a:gd name="connsiteY42" fmla="*/ 252412 h 509587"/>
                <a:gd name="connsiteX43" fmla="*/ 95250 w 385762"/>
                <a:gd name="connsiteY43" fmla="*/ 233362 h 509587"/>
                <a:gd name="connsiteX44" fmla="*/ 95250 w 385762"/>
                <a:gd name="connsiteY44" fmla="*/ 233362 h 509587"/>
                <a:gd name="connsiteX45" fmla="*/ 85725 w 385762"/>
                <a:gd name="connsiteY45" fmla="*/ 185737 h 509587"/>
                <a:gd name="connsiteX46" fmla="*/ 71437 w 385762"/>
                <a:gd name="connsiteY46" fmla="*/ 166687 h 509587"/>
                <a:gd name="connsiteX47" fmla="*/ 66675 w 385762"/>
                <a:gd name="connsiteY47" fmla="*/ 152399 h 509587"/>
                <a:gd name="connsiteX48" fmla="*/ 66675 w 385762"/>
                <a:gd name="connsiteY48" fmla="*/ 152399 h 509587"/>
                <a:gd name="connsiteX49" fmla="*/ 14287 w 385762"/>
                <a:gd name="connsiteY49" fmla="*/ 123824 h 509587"/>
                <a:gd name="connsiteX50" fmla="*/ 33337 w 385762"/>
                <a:gd name="connsiteY50" fmla="*/ 100012 h 509587"/>
                <a:gd name="connsiteX51" fmla="*/ 23813 w 385762"/>
                <a:gd name="connsiteY51" fmla="*/ 66674 h 509587"/>
                <a:gd name="connsiteX52" fmla="*/ 0 w 385762"/>
                <a:gd name="connsiteY52" fmla="*/ 23812 h 509587"/>
                <a:gd name="connsiteX0" fmla="*/ 0 w 385762"/>
                <a:gd name="connsiteY0" fmla="*/ 23812 h 509587"/>
                <a:gd name="connsiteX1" fmla="*/ 28575 w 385762"/>
                <a:gd name="connsiteY1" fmla="*/ 0 h 509587"/>
                <a:gd name="connsiteX2" fmla="*/ 80962 w 385762"/>
                <a:gd name="connsiteY2" fmla="*/ 33337 h 509587"/>
                <a:gd name="connsiteX3" fmla="*/ 95250 w 385762"/>
                <a:gd name="connsiteY3" fmla="*/ 114299 h 509587"/>
                <a:gd name="connsiteX4" fmla="*/ 142875 w 385762"/>
                <a:gd name="connsiteY4" fmla="*/ 114299 h 509587"/>
                <a:gd name="connsiteX5" fmla="*/ 171450 w 385762"/>
                <a:gd name="connsiteY5" fmla="*/ 119062 h 509587"/>
                <a:gd name="connsiteX6" fmla="*/ 195262 w 385762"/>
                <a:gd name="connsiteY6" fmla="*/ 142874 h 509587"/>
                <a:gd name="connsiteX7" fmla="*/ 200025 w 385762"/>
                <a:gd name="connsiteY7" fmla="*/ 152399 h 509587"/>
                <a:gd name="connsiteX8" fmla="*/ 223837 w 385762"/>
                <a:gd name="connsiteY8" fmla="*/ 157162 h 509587"/>
                <a:gd name="connsiteX9" fmla="*/ 247650 w 385762"/>
                <a:gd name="connsiteY9" fmla="*/ 180974 h 509587"/>
                <a:gd name="connsiteX10" fmla="*/ 252412 w 385762"/>
                <a:gd name="connsiteY10" fmla="*/ 214312 h 509587"/>
                <a:gd name="connsiteX11" fmla="*/ 261937 w 385762"/>
                <a:gd name="connsiteY11" fmla="*/ 261937 h 509587"/>
                <a:gd name="connsiteX12" fmla="*/ 261937 w 385762"/>
                <a:gd name="connsiteY12" fmla="*/ 261937 h 509587"/>
                <a:gd name="connsiteX13" fmla="*/ 261937 w 385762"/>
                <a:gd name="connsiteY13" fmla="*/ 261937 h 509587"/>
                <a:gd name="connsiteX14" fmla="*/ 257175 w 385762"/>
                <a:gd name="connsiteY14" fmla="*/ 323849 h 509587"/>
                <a:gd name="connsiteX15" fmla="*/ 295275 w 385762"/>
                <a:gd name="connsiteY15" fmla="*/ 347662 h 509587"/>
                <a:gd name="connsiteX16" fmla="*/ 333375 w 385762"/>
                <a:gd name="connsiteY16" fmla="*/ 390524 h 509587"/>
                <a:gd name="connsiteX17" fmla="*/ 338137 w 385762"/>
                <a:gd name="connsiteY17" fmla="*/ 433387 h 509587"/>
                <a:gd name="connsiteX18" fmla="*/ 385762 w 385762"/>
                <a:gd name="connsiteY18" fmla="*/ 447674 h 509587"/>
                <a:gd name="connsiteX19" fmla="*/ 371475 w 385762"/>
                <a:gd name="connsiteY19" fmla="*/ 461962 h 509587"/>
                <a:gd name="connsiteX20" fmla="*/ 333375 w 385762"/>
                <a:gd name="connsiteY20" fmla="*/ 457199 h 509587"/>
                <a:gd name="connsiteX21" fmla="*/ 333375 w 385762"/>
                <a:gd name="connsiteY21" fmla="*/ 457199 h 509587"/>
                <a:gd name="connsiteX22" fmla="*/ 347662 w 385762"/>
                <a:gd name="connsiteY22" fmla="*/ 509587 h 509587"/>
                <a:gd name="connsiteX23" fmla="*/ 304800 w 385762"/>
                <a:gd name="connsiteY23" fmla="*/ 504824 h 509587"/>
                <a:gd name="connsiteX24" fmla="*/ 242887 w 385762"/>
                <a:gd name="connsiteY24" fmla="*/ 466724 h 509587"/>
                <a:gd name="connsiteX25" fmla="*/ 228600 w 385762"/>
                <a:gd name="connsiteY25" fmla="*/ 438149 h 509587"/>
                <a:gd name="connsiteX26" fmla="*/ 228600 w 385762"/>
                <a:gd name="connsiteY26" fmla="*/ 404812 h 509587"/>
                <a:gd name="connsiteX27" fmla="*/ 195262 w 385762"/>
                <a:gd name="connsiteY27" fmla="*/ 404812 h 509587"/>
                <a:gd name="connsiteX28" fmla="*/ 190500 w 385762"/>
                <a:gd name="connsiteY28" fmla="*/ 380999 h 509587"/>
                <a:gd name="connsiteX29" fmla="*/ 214312 w 385762"/>
                <a:gd name="connsiteY29" fmla="*/ 376237 h 509587"/>
                <a:gd name="connsiteX30" fmla="*/ 242887 w 385762"/>
                <a:gd name="connsiteY30" fmla="*/ 347662 h 509587"/>
                <a:gd name="connsiteX31" fmla="*/ 228600 w 385762"/>
                <a:gd name="connsiteY31" fmla="*/ 352424 h 509587"/>
                <a:gd name="connsiteX32" fmla="*/ 204787 w 385762"/>
                <a:gd name="connsiteY32" fmla="*/ 366712 h 509587"/>
                <a:gd name="connsiteX33" fmla="*/ 204787 w 385762"/>
                <a:gd name="connsiteY33" fmla="*/ 366712 h 509587"/>
                <a:gd name="connsiteX34" fmla="*/ 152400 w 385762"/>
                <a:gd name="connsiteY34" fmla="*/ 361949 h 509587"/>
                <a:gd name="connsiteX35" fmla="*/ 138112 w 385762"/>
                <a:gd name="connsiteY35" fmla="*/ 338137 h 509587"/>
                <a:gd name="connsiteX36" fmla="*/ 138112 w 385762"/>
                <a:gd name="connsiteY36" fmla="*/ 338137 h 509587"/>
                <a:gd name="connsiteX37" fmla="*/ 147637 w 385762"/>
                <a:gd name="connsiteY37" fmla="*/ 300037 h 509587"/>
                <a:gd name="connsiteX38" fmla="*/ 123825 w 385762"/>
                <a:gd name="connsiteY38" fmla="*/ 295274 h 509587"/>
                <a:gd name="connsiteX39" fmla="*/ 123825 w 385762"/>
                <a:gd name="connsiteY39" fmla="*/ 295274 h 509587"/>
                <a:gd name="connsiteX40" fmla="*/ 109537 w 385762"/>
                <a:gd name="connsiteY40" fmla="*/ 271462 h 509587"/>
                <a:gd name="connsiteX41" fmla="*/ 133350 w 385762"/>
                <a:gd name="connsiteY41" fmla="*/ 252412 h 509587"/>
                <a:gd name="connsiteX42" fmla="*/ 133350 w 385762"/>
                <a:gd name="connsiteY42" fmla="*/ 252412 h 509587"/>
                <a:gd name="connsiteX43" fmla="*/ 95250 w 385762"/>
                <a:gd name="connsiteY43" fmla="*/ 233362 h 509587"/>
                <a:gd name="connsiteX44" fmla="*/ 95250 w 385762"/>
                <a:gd name="connsiteY44" fmla="*/ 233362 h 509587"/>
                <a:gd name="connsiteX45" fmla="*/ 85725 w 385762"/>
                <a:gd name="connsiteY45" fmla="*/ 185737 h 509587"/>
                <a:gd name="connsiteX46" fmla="*/ 71437 w 385762"/>
                <a:gd name="connsiteY46" fmla="*/ 166687 h 509587"/>
                <a:gd name="connsiteX47" fmla="*/ 66675 w 385762"/>
                <a:gd name="connsiteY47" fmla="*/ 152399 h 509587"/>
                <a:gd name="connsiteX48" fmla="*/ 66675 w 385762"/>
                <a:gd name="connsiteY48" fmla="*/ 152399 h 509587"/>
                <a:gd name="connsiteX49" fmla="*/ 14287 w 385762"/>
                <a:gd name="connsiteY49" fmla="*/ 123824 h 509587"/>
                <a:gd name="connsiteX50" fmla="*/ 33337 w 385762"/>
                <a:gd name="connsiteY50" fmla="*/ 100012 h 509587"/>
                <a:gd name="connsiteX51" fmla="*/ 23813 w 385762"/>
                <a:gd name="connsiteY51" fmla="*/ 66674 h 509587"/>
                <a:gd name="connsiteX52" fmla="*/ 0 w 385762"/>
                <a:gd name="connsiteY52" fmla="*/ 23812 h 509587"/>
                <a:gd name="connsiteX0" fmla="*/ 0 w 385762"/>
                <a:gd name="connsiteY0" fmla="*/ 23812 h 509587"/>
                <a:gd name="connsiteX1" fmla="*/ 28575 w 385762"/>
                <a:gd name="connsiteY1" fmla="*/ 0 h 509587"/>
                <a:gd name="connsiteX2" fmla="*/ 80962 w 385762"/>
                <a:gd name="connsiteY2" fmla="*/ 33337 h 509587"/>
                <a:gd name="connsiteX3" fmla="*/ 100013 w 385762"/>
                <a:gd name="connsiteY3" fmla="*/ 76199 h 509587"/>
                <a:gd name="connsiteX4" fmla="*/ 142875 w 385762"/>
                <a:gd name="connsiteY4" fmla="*/ 114299 h 509587"/>
                <a:gd name="connsiteX5" fmla="*/ 171450 w 385762"/>
                <a:gd name="connsiteY5" fmla="*/ 119062 h 509587"/>
                <a:gd name="connsiteX6" fmla="*/ 195262 w 385762"/>
                <a:gd name="connsiteY6" fmla="*/ 142874 h 509587"/>
                <a:gd name="connsiteX7" fmla="*/ 200025 w 385762"/>
                <a:gd name="connsiteY7" fmla="*/ 152399 h 509587"/>
                <a:gd name="connsiteX8" fmla="*/ 223837 w 385762"/>
                <a:gd name="connsiteY8" fmla="*/ 157162 h 509587"/>
                <a:gd name="connsiteX9" fmla="*/ 247650 w 385762"/>
                <a:gd name="connsiteY9" fmla="*/ 180974 h 509587"/>
                <a:gd name="connsiteX10" fmla="*/ 252412 w 385762"/>
                <a:gd name="connsiteY10" fmla="*/ 214312 h 509587"/>
                <a:gd name="connsiteX11" fmla="*/ 261937 w 385762"/>
                <a:gd name="connsiteY11" fmla="*/ 261937 h 509587"/>
                <a:gd name="connsiteX12" fmla="*/ 261937 w 385762"/>
                <a:gd name="connsiteY12" fmla="*/ 261937 h 509587"/>
                <a:gd name="connsiteX13" fmla="*/ 261937 w 385762"/>
                <a:gd name="connsiteY13" fmla="*/ 261937 h 509587"/>
                <a:gd name="connsiteX14" fmla="*/ 257175 w 385762"/>
                <a:gd name="connsiteY14" fmla="*/ 323849 h 509587"/>
                <a:gd name="connsiteX15" fmla="*/ 295275 w 385762"/>
                <a:gd name="connsiteY15" fmla="*/ 347662 h 509587"/>
                <a:gd name="connsiteX16" fmla="*/ 333375 w 385762"/>
                <a:gd name="connsiteY16" fmla="*/ 390524 h 509587"/>
                <a:gd name="connsiteX17" fmla="*/ 338137 w 385762"/>
                <a:gd name="connsiteY17" fmla="*/ 433387 h 509587"/>
                <a:gd name="connsiteX18" fmla="*/ 385762 w 385762"/>
                <a:gd name="connsiteY18" fmla="*/ 447674 h 509587"/>
                <a:gd name="connsiteX19" fmla="*/ 371475 w 385762"/>
                <a:gd name="connsiteY19" fmla="*/ 461962 h 509587"/>
                <a:gd name="connsiteX20" fmla="*/ 333375 w 385762"/>
                <a:gd name="connsiteY20" fmla="*/ 457199 h 509587"/>
                <a:gd name="connsiteX21" fmla="*/ 333375 w 385762"/>
                <a:gd name="connsiteY21" fmla="*/ 457199 h 509587"/>
                <a:gd name="connsiteX22" fmla="*/ 347662 w 385762"/>
                <a:gd name="connsiteY22" fmla="*/ 509587 h 509587"/>
                <a:gd name="connsiteX23" fmla="*/ 304800 w 385762"/>
                <a:gd name="connsiteY23" fmla="*/ 504824 h 509587"/>
                <a:gd name="connsiteX24" fmla="*/ 242887 w 385762"/>
                <a:gd name="connsiteY24" fmla="*/ 466724 h 509587"/>
                <a:gd name="connsiteX25" fmla="*/ 228600 w 385762"/>
                <a:gd name="connsiteY25" fmla="*/ 438149 h 509587"/>
                <a:gd name="connsiteX26" fmla="*/ 228600 w 385762"/>
                <a:gd name="connsiteY26" fmla="*/ 404812 h 509587"/>
                <a:gd name="connsiteX27" fmla="*/ 195262 w 385762"/>
                <a:gd name="connsiteY27" fmla="*/ 404812 h 509587"/>
                <a:gd name="connsiteX28" fmla="*/ 190500 w 385762"/>
                <a:gd name="connsiteY28" fmla="*/ 380999 h 509587"/>
                <a:gd name="connsiteX29" fmla="*/ 214312 w 385762"/>
                <a:gd name="connsiteY29" fmla="*/ 376237 h 509587"/>
                <a:gd name="connsiteX30" fmla="*/ 242887 w 385762"/>
                <a:gd name="connsiteY30" fmla="*/ 347662 h 509587"/>
                <a:gd name="connsiteX31" fmla="*/ 228600 w 385762"/>
                <a:gd name="connsiteY31" fmla="*/ 352424 h 509587"/>
                <a:gd name="connsiteX32" fmla="*/ 204787 w 385762"/>
                <a:gd name="connsiteY32" fmla="*/ 366712 h 509587"/>
                <a:gd name="connsiteX33" fmla="*/ 204787 w 385762"/>
                <a:gd name="connsiteY33" fmla="*/ 366712 h 509587"/>
                <a:gd name="connsiteX34" fmla="*/ 152400 w 385762"/>
                <a:gd name="connsiteY34" fmla="*/ 361949 h 509587"/>
                <a:gd name="connsiteX35" fmla="*/ 138112 w 385762"/>
                <a:gd name="connsiteY35" fmla="*/ 338137 h 509587"/>
                <a:gd name="connsiteX36" fmla="*/ 138112 w 385762"/>
                <a:gd name="connsiteY36" fmla="*/ 338137 h 509587"/>
                <a:gd name="connsiteX37" fmla="*/ 147637 w 385762"/>
                <a:gd name="connsiteY37" fmla="*/ 300037 h 509587"/>
                <a:gd name="connsiteX38" fmla="*/ 123825 w 385762"/>
                <a:gd name="connsiteY38" fmla="*/ 295274 h 509587"/>
                <a:gd name="connsiteX39" fmla="*/ 123825 w 385762"/>
                <a:gd name="connsiteY39" fmla="*/ 295274 h 509587"/>
                <a:gd name="connsiteX40" fmla="*/ 109537 w 385762"/>
                <a:gd name="connsiteY40" fmla="*/ 271462 h 509587"/>
                <a:gd name="connsiteX41" fmla="*/ 133350 w 385762"/>
                <a:gd name="connsiteY41" fmla="*/ 252412 h 509587"/>
                <a:gd name="connsiteX42" fmla="*/ 133350 w 385762"/>
                <a:gd name="connsiteY42" fmla="*/ 252412 h 509587"/>
                <a:gd name="connsiteX43" fmla="*/ 95250 w 385762"/>
                <a:gd name="connsiteY43" fmla="*/ 233362 h 509587"/>
                <a:gd name="connsiteX44" fmla="*/ 95250 w 385762"/>
                <a:gd name="connsiteY44" fmla="*/ 233362 h 509587"/>
                <a:gd name="connsiteX45" fmla="*/ 85725 w 385762"/>
                <a:gd name="connsiteY45" fmla="*/ 185737 h 509587"/>
                <a:gd name="connsiteX46" fmla="*/ 71437 w 385762"/>
                <a:gd name="connsiteY46" fmla="*/ 166687 h 509587"/>
                <a:gd name="connsiteX47" fmla="*/ 66675 w 385762"/>
                <a:gd name="connsiteY47" fmla="*/ 152399 h 509587"/>
                <a:gd name="connsiteX48" fmla="*/ 66675 w 385762"/>
                <a:gd name="connsiteY48" fmla="*/ 152399 h 509587"/>
                <a:gd name="connsiteX49" fmla="*/ 14287 w 385762"/>
                <a:gd name="connsiteY49" fmla="*/ 123824 h 509587"/>
                <a:gd name="connsiteX50" fmla="*/ 33337 w 385762"/>
                <a:gd name="connsiteY50" fmla="*/ 100012 h 509587"/>
                <a:gd name="connsiteX51" fmla="*/ 23813 w 385762"/>
                <a:gd name="connsiteY51" fmla="*/ 66674 h 509587"/>
                <a:gd name="connsiteX52" fmla="*/ 0 w 385762"/>
                <a:gd name="connsiteY52" fmla="*/ 23812 h 50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5762" h="509587">
                  <a:moveTo>
                    <a:pt x="0" y="23812"/>
                  </a:moveTo>
                  <a:lnTo>
                    <a:pt x="28575" y="0"/>
                  </a:lnTo>
                  <a:lnTo>
                    <a:pt x="80962" y="33337"/>
                  </a:lnTo>
                  <a:lnTo>
                    <a:pt x="100013" y="76199"/>
                  </a:lnTo>
                  <a:lnTo>
                    <a:pt x="142875" y="114299"/>
                  </a:lnTo>
                  <a:lnTo>
                    <a:pt x="171450" y="119062"/>
                  </a:lnTo>
                  <a:lnTo>
                    <a:pt x="195262" y="142874"/>
                  </a:lnTo>
                  <a:lnTo>
                    <a:pt x="200025" y="152399"/>
                  </a:lnTo>
                  <a:lnTo>
                    <a:pt x="223837" y="157162"/>
                  </a:lnTo>
                  <a:lnTo>
                    <a:pt x="247650" y="180974"/>
                  </a:lnTo>
                  <a:lnTo>
                    <a:pt x="252412" y="214312"/>
                  </a:lnTo>
                  <a:lnTo>
                    <a:pt x="261937" y="261937"/>
                  </a:lnTo>
                  <a:lnTo>
                    <a:pt x="261937" y="261937"/>
                  </a:lnTo>
                  <a:lnTo>
                    <a:pt x="261937" y="261937"/>
                  </a:lnTo>
                  <a:lnTo>
                    <a:pt x="257175" y="323849"/>
                  </a:lnTo>
                  <a:lnTo>
                    <a:pt x="295275" y="347662"/>
                  </a:lnTo>
                  <a:lnTo>
                    <a:pt x="333375" y="390524"/>
                  </a:lnTo>
                  <a:lnTo>
                    <a:pt x="338137" y="433387"/>
                  </a:lnTo>
                  <a:lnTo>
                    <a:pt x="385762" y="447674"/>
                  </a:lnTo>
                  <a:lnTo>
                    <a:pt x="371475" y="461962"/>
                  </a:lnTo>
                  <a:lnTo>
                    <a:pt x="333375" y="457199"/>
                  </a:lnTo>
                  <a:lnTo>
                    <a:pt x="333375" y="457199"/>
                  </a:lnTo>
                  <a:lnTo>
                    <a:pt x="347662" y="509587"/>
                  </a:lnTo>
                  <a:lnTo>
                    <a:pt x="304800" y="504824"/>
                  </a:lnTo>
                  <a:lnTo>
                    <a:pt x="242887" y="466724"/>
                  </a:lnTo>
                  <a:lnTo>
                    <a:pt x="228600" y="438149"/>
                  </a:lnTo>
                  <a:lnTo>
                    <a:pt x="228600" y="404812"/>
                  </a:lnTo>
                  <a:lnTo>
                    <a:pt x="195262" y="404812"/>
                  </a:lnTo>
                  <a:lnTo>
                    <a:pt x="190500" y="380999"/>
                  </a:lnTo>
                  <a:lnTo>
                    <a:pt x="214312" y="376237"/>
                  </a:lnTo>
                  <a:lnTo>
                    <a:pt x="242887" y="347662"/>
                  </a:lnTo>
                  <a:lnTo>
                    <a:pt x="228600" y="352424"/>
                  </a:lnTo>
                  <a:lnTo>
                    <a:pt x="204787" y="366712"/>
                  </a:lnTo>
                  <a:lnTo>
                    <a:pt x="204787" y="366712"/>
                  </a:lnTo>
                  <a:lnTo>
                    <a:pt x="152400" y="361949"/>
                  </a:lnTo>
                  <a:lnTo>
                    <a:pt x="138112" y="338137"/>
                  </a:lnTo>
                  <a:lnTo>
                    <a:pt x="138112" y="338137"/>
                  </a:lnTo>
                  <a:lnTo>
                    <a:pt x="147637" y="300037"/>
                  </a:lnTo>
                  <a:lnTo>
                    <a:pt x="123825" y="295274"/>
                  </a:lnTo>
                  <a:lnTo>
                    <a:pt x="123825" y="295274"/>
                  </a:lnTo>
                  <a:lnTo>
                    <a:pt x="109537" y="271462"/>
                  </a:lnTo>
                  <a:lnTo>
                    <a:pt x="133350" y="252412"/>
                  </a:lnTo>
                  <a:lnTo>
                    <a:pt x="133350" y="252412"/>
                  </a:lnTo>
                  <a:lnTo>
                    <a:pt x="95250" y="233362"/>
                  </a:lnTo>
                  <a:lnTo>
                    <a:pt x="95250" y="233362"/>
                  </a:lnTo>
                  <a:lnTo>
                    <a:pt x="85725" y="185737"/>
                  </a:lnTo>
                  <a:lnTo>
                    <a:pt x="71437" y="166687"/>
                  </a:lnTo>
                  <a:lnTo>
                    <a:pt x="66675" y="152399"/>
                  </a:lnTo>
                  <a:lnTo>
                    <a:pt x="66675" y="152399"/>
                  </a:lnTo>
                  <a:lnTo>
                    <a:pt x="14287" y="123824"/>
                  </a:lnTo>
                  <a:lnTo>
                    <a:pt x="33337" y="100012"/>
                  </a:lnTo>
                  <a:lnTo>
                    <a:pt x="23813" y="66674"/>
                  </a:lnTo>
                  <a:lnTo>
                    <a:pt x="0" y="23812"/>
                  </a:lnTo>
                  <a:close/>
                </a:path>
              </a:pathLst>
            </a:custGeom>
            <a:solidFill>
              <a:srgbClr val="C3EFD5"/>
            </a:solidFill>
            <a:ln w="9525" cap="flat" cmpd="sng" algn="ctr">
              <a:solidFill>
                <a:srgbClr val="A6E8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Technical Requirements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4"/>
            <a:ext cx="9387840" cy="2248540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>
                <a:solidFill>
                  <a:srgbClr val="1B671F"/>
                </a:solidFill>
                <a:latin typeface="Arial" panose="020B0604020202020204" pitchFamily="34" charset="0"/>
              </a:rPr>
              <a:t>Acts</a:t>
            </a:r>
          </a:p>
          <a:p>
            <a:pPr>
              <a:spcBef>
                <a:spcPct val="20000"/>
              </a:spcBef>
            </a:pP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BC Building Act 2015</a:t>
            </a:r>
          </a:p>
          <a:p>
            <a:pPr>
              <a:spcBef>
                <a:spcPct val="20000"/>
              </a:spcBef>
            </a:pP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BC Manufactured Home Act</a:t>
            </a:r>
          </a:p>
          <a:p>
            <a:pPr>
              <a:spcBef>
                <a:spcPct val="20000"/>
              </a:spcBef>
            </a:pP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 Energy Efficiency Standards Act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4 -</a:t>
            </a:r>
            <a:endParaRPr lang="en-CA" dirty="0"/>
          </a:p>
        </p:txBody>
      </p:sp>
      <p:grpSp>
        <p:nvGrpSpPr>
          <p:cNvPr id="18" name="Group 17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9" name="Group 18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28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197838" y="1556173"/>
            <a:ext cx="2992138" cy="4513060"/>
            <a:chOff x="1576388" y="3138487"/>
            <a:chExt cx="1433512" cy="2162175"/>
          </a:xfrm>
        </p:grpSpPr>
        <p:sp>
          <p:nvSpPr>
            <p:cNvPr id="10" name="Freeform 9"/>
            <p:cNvSpPr/>
            <p:nvPr/>
          </p:nvSpPr>
          <p:spPr bwMode="auto">
            <a:xfrm>
              <a:off x="1576388" y="4057650"/>
              <a:ext cx="133350" cy="352425"/>
            </a:xfrm>
            <a:custGeom>
              <a:avLst/>
              <a:gdLst>
                <a:gd name="connsiteX0" fmla="*/ 61912 w 133350"/>
                <a:gd name="connsiteY0" fmla="*/ 352425 h 352425"/>
                <a:gd name="connsiteX1" fmla="*/ 76200 w 133350"/>
                <a:gd name="connsiteY1" fmla="*/ 300038 h 352425"/>
                <a:gd name="connsiteX2" fmla="*/ 71437 w 133350"/>
                <a:gd name="connsiteY2" fmla="*/ 276225 h 352425"/>
                <a:gd name="connsiteX3" fmla="*/ 57150 w 133350"/>
                <a:gd name="connsiteY3" fmla="*/ 261938 h 352425"/>
                <a:gd name="connsiteX4" fmla="*/ 61912 w 133350"/>
                <a:gd name="connsiteY4" fmla="*/ 238125 h 352425"/>
                <a:gd name="connsiteX5" fmla="*/ 52387 w 133350"/>
                <a:gd name="connsiteY5" fmla="*/ 219075 h 352425"/>
                <a:gd name="connsiteX6" fmla="*/ 66675 w 133350"/>
                <a:gd name="connsiteY6" fmla="*/ 200025 h 352425"/>
                <a:gd name="connsiteX7" fmla="*/ 85725 w 133350"/>
                <a:gd name="connsiteY7" fmla="*/ 176213 h 352425"/>
                <a:gd name="connsiteX8" fmla="*/ 61912 w 133350"/>
                <a:gd name="connsiteY8" fmla="*/ 166688 h 352425"/>
                <a:gd name="connsiteX9" fmla="*/ 61912 w 133350"/>
                <a:gd name="connsiteY9" fmla="*/ 166688 h 352425"/>
                <a:gd name="connsiteX10" fmla="*/ 71437 w 133350"/>
                <a:gd name="connsiteY10" fmla="*/ 114300 h 352425"/>
                <a:gd name="connsiteX11" fmla="*/ 90487 w 133350"/>
                <a:gd name="connsiteY11" fmla="*/ 76200 h 352425"/>
                <a:gd name="connsiteX12" fmla="*/ 100012 w 133350"/>
                <a:gd name="connsiteY12" fmla="*/ 66675 h 352425"/>
                <a:gd name="connsiteX13" fmla="*/ 133350 w 133350"/>
                <a:gd name="connsiteY13" fmla="*/ 38100 h 352425"/>
                <a:gd name="connsiteX14" fmla="*/ 109537 w 133350"/>
                <a:gd name="connsiteY14" fmla="*/ 38100 h 352425"/>
                <a:gd name="connsiteX15" fmla="*/ 100012 w 133350"/>
                <a:gd name="connsiteY15" fmla="*/ 38100 h 352425"/>
                <a:gd name="connsiteX16" fmla="*/ 52387 w 133350"/>
                <a:gd name="connsiteY16" fmla="*/ 9525 h 352425"/>
                <a:gd name="connsiteX17" fmla="*/ 38100 w 133350"/>
                <a:gd name="connsiteY17" fmla="*/ 0 h 352425"/>
                <a:gd name="connsiteX18" fmla="*/ 38100 w 133350"/>
                <a:gd name="connsiteY18" fmla="*/ 0 h 352425"/>
                <a:gd name="connsiteX19" fmla="*/ 19050 w 133350"/>
                <a:gd name="connsiteY19" fmla="*/ 4763 h 352425"/>
                <a:gd name="connsiteX20" fmla="*/ 4762 w 133350"/>
                <a:gd name="connsiteY20" fmla="*/ 28575 h 352425"/>
                <a:gd name="connsiteX21" fmla="*/ 4762 w 133350"/>
                <a:gd name="connsiteY21" fmla="*/ 28575 h 352425"/>
                <a:gd name="connsiteX22" fmla="*/ 0 w 133350"/>
                <a:gd name="connsiteY22" fmla="*/ 90488 h 352425"/>
                <a:gd name="connsiteX23" fmla="*/ 9525 w 133350"/>
                <a:gd name="connsiteY23" fmla="*/ 119063 h 352425"/>
                <a:gd name="connsiteX24" fmla="*/ 0 w 133350"/>
                <a:gd name="connsiteY24" fmla="*/ 152400 h 352425"/>
                <a:gd name="connsiteX25" fmla="*/ 14287 w 133350"/>
                <a:gd name="connsiteY25" fmla="*/ 166688 h 352425"/>
                <a:gd name="connsiteX26" fmla="*/ 19050 w 133350"/>
                <a:gd name="connsiteY26" fmla="*/ 161925 h 352425"/>
                <a:gd name="connsiteX27" fmla="*/ 19050 w 133350"/>
                <a:gd name="connsiteY27" fmla="*/ 161925 h 352425"/>
                <a:gd name="connsiteX28" fmla="*/ 28575 w 133350"/>
                <a:gd name="connsiteY28" fmla="*/ 219075 h 352425"/>
                <a:gd name="connsiteX29" fmla="*/ 42862 w 133350"/>
                <a:gd name="connsiteY29" fmla="*/ 252413 h 352425"/>
                <a:gd name="connsiteX30" fmla="*/ 38100 w 133350"/>
                <a:gd name="connsiteY30" fmla="*/ 300038 h 352425"/>
                <a:gd name="connsiteX31" fmla="*/ 61912 w 133350"/>
                <a:gd name="connsiteY31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3350" h="352425">
                  <a:moveTo>
                    <a:pt x="61912" y="352425"/>
                  </a:moveTo>
                  <a:lnTo>
                    <a:pt x="76200" y="300038"/>
                  </a:lnTo>
                  <a:lnTo>
                    <a:pt x="71437" y="276225"/>
                  </a:lnTo>
                  <a:lnTo>
                    <a:pt x="57150" y="261938"/>
                  </a:lnTo>
                  <a:lnTo>
                    <a:pt x="61912" y="238125"/>
                  </a:lnTo>
                  <a:lnTo>
                    <a:pt x="52387" y="219075"/>
                  </a:lnTo>
                  <a:lnTo>
                    <a:pt x="66675" y="200025"/>
                  </a:lnTo>
                  <a:lnTo>
                    <a:pt x="85725" y="176213"/>
                  </a:lnTo>
                  <a:lnTo>
                    <a:pt x="61912" y="166688"/>
                  </a:lnTo>
                  <a:lnTo>
                    <a:pt x="61912" y="166688"/>
                  </a:lnTo>
                  <a:lnTo>
                    <a:pt x="71437" y="114300"/>
                  </a:lnTo>
                  <a:lnTo>
                    <a:pt x="90487" y="76200"/>
                  </a:lnTo>
                  <a:lnTo>
                    <a:pt x="100012" y="66675"/>
                  </a:lnTo>
                  <a:lnTo>
                    <a:pt x="133350" y="38100"/>
                  </a:lnTo>
                  <a:lnTo>
                    <a:pt x="109537" y="38100"/>
                  </a:lnTo>
                  <a:lnTo>
                    <a:pt x="100012" y="38100"/>
                  </a:lnTo>
                  <a:lnTo>
                    <a:pt x="52387" y="9525"/>
                  </a:lnTo>
                  <a:lnTo>
                    <a:pt x="38100" y="0"/>
                  </a:lnTo>
                  <a:lnTo>
                    <a:pt x="38100" y="0"/>
                  </a:lnTo>
                  <a:lnTo>
                    <a:pt x="19050" y="4763"/>
                  </a:lnTo>
                  <a:lnTo>
                    <a:pt x="4762" y="28575"/>
                  </a:lnTo>
                  <a:lnTo>
                    <a:pt x="4762" y="28575"/>
                  </a:lnTo>
                  <a:lnTo>
                    <a:pt x="0" y="90488"/>
                  </a:lnTo>
                  <a:lnTo>
                    <a:pt x="9525" y="119063"/>
                  </a:lnTo>
                  <a:lnTo>
                    <a:pt x="0" y="152400"/>
                  </a:lnTo>
                  <a:lnTo>
                    <a:pt x="14287" y="166688"/>
                  </a:lnTo>
                  <a:lnTo>
                    <a:pt x="19050" y="161925"/>
                  </a:lnTo>
                  <a:lnTo>
                    <a:pt x="19050" y="161925"/>
                  </a:lnTo>
                  <a:lnTo>
                    <a:pt x="28575" y="219075"/>
                  </a:lnTo>
                  <a:lnTo>
                    <a:pt x="42862" y="252413"/>
                  </a:lnTo>
                  <a:lnTo>
                    <a:pt x="38100" y="300038"/>
                  </a:lnTo>
                  <a:lnTo>
                    <a:pt x="61912" y="352425"/>
                  </a:lnTo>
                  <a:close/>
                </a:path>
              </a:pathLst>
            </a:custGeom>
            <a:solidFill>
              <a:srgbClr val="C3EFD5"/>
            </a:solidFill>
            <a:ln w="9525" cap="flat" cmpd="sng" algn="ctr">
              <a:solidFill>
                <a:srgbClr val="A6E8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762125" y="3976688"/>
              <a:ext cx="576263" cy="1114425"/>
            </a:xfrm>
            <a:custGeom>
              <a:avLst/>
              <a:gdLst>
                <a:gd name="connsiteX0" fmla="*/ 152400 w 576263"/>
                <a:gd name="connsiteY0" fmla="*/ 0 h 1114425"/>
                <a:gd name="connsiteX1" fmla="*/ 100013 w 576263"/>
                <a:gd name="connsiteY1" fmla="*/ 52387 h 1114425"/>
                <a:gd name="connsiteX2" fmla="*/ 100013 w 576263"/>
                <a:gd name="connsiteY2" fmla="*/ 52387 h 1114425"/>
                <a:gd name="connsiteX3" fmla="*/ 76200 w 576263"/>
                <a:gd name="connsiteY3" fmla="*/ 80962 h 1114425"/>
                <a:gd name="connsiteX4" fmla="*/ 76200 w 576263"/>
                <a:gd name="connsiteY4" fmla="*/ 109537 h 1114425"/>
                <a:gd name="connsiteX5" fmla="*/ 57150 w 576263"/>
                <a:gd name="connsiteY5" fmla="*/ 104775 h 1114425"/>
                <a:gd name="connsiteX6" fmla="*/ 42863 w 576263"/>
                <a:gd name="connsiteY6" fmla="*/ 71437 h 1114425"/>
                <a:gd name="connsiteX7" fmla="*/ 52388 w 576263"/>
                <a:gd name="connsiteY7" fmla="*/ 114300 h 1114425"/>
                <a:gd name="connsiteX8" fmla="*/ 52388 w 576263"/>
                <a:gd name="connsiteY8" fmla="*/ 114300 h 1114425"/>
                <a:gd name="connsiteX9" fmla="*/ 71438 w 576263"/>
                <a:gd name="connsiteY9" fmla="*/ 161925 h 1114425"/>
                <a:gd name="connsiteX10" fmla="*/ 71438 w 576263"/>
                <a:gd name="connsiteY10" fmla="*/ 180975 h 1114425"/>
                <a:gd name="connsiteX11" fmla="*/ 47625 w 576263"/>
                <a:gd name="connsiteY11" fmla="*/ 142875 h 1114425"/>
                <a:gd name="connsiteX12" fmla="*/ 47625 w 576263"/>
                <a:gd name="connsiteY12" fmla="*/ 142875 h 1114425"/>
                <a:gd name="connsiteX13" fmla="*/ 23813 w 576263"/>
                <a:gd name="connsiteY13" fmla="*/ 166687 h 1114425"/>
                <a:gd name="connsiteX14" fmla="*/ 0 w 576263"/>
                <a:gd name="connsiteY14" fmla="*/ 166687 h 1114425"/>
                <a:gd name="connsiteX15" fmla="*/ 33338 w 576263"/>
                <a:gd name="connsiteY15" fmla="*/ 209550 h 1114425"/>
                <a:gd name="connsiteX16" fmla="*/ 23813 w 576263"/>
                <a:gd name="connsiteY16" fmla="*/ 219075 h 1114425"/>
                <a:gd name="connsiteX17" fmla="*/ 23813 w 576263"/>
                <a:gd name="connsiteY17" fmla="*/ 219075 h 1114425"/>
                <a:gd name="connsiteX18" fmla="*/ 9525 w 576263"/>
                <a:gd name="connsiteY18" fmla="*/ 266700 h 1114425"/>
                <a:gd name="connsiteX19" fmla="*/ 28575 w 576263"/>
                <a:gd name="connsiteY19" fmla="*/ 261937 h 1114425"/>
                <a:gd name="connsiteX20" fmla="*/ 28575 w 576263"/>
                <a:gd name="connsiteY20" fmla="*/ 261937 h 1114425"/>
                <a:gd name="connsiteX21" fmla="*/ 52388 w 576263"/>
                <a:gd name="connsiteY21" fmla="*/ 285750 h 1114425"/>
                <a:gd name="connsiteX22" fmla="*/ 47625 w 576263"/>
                <a:gd name="connsiteY22" fmla="*/ 319087 h 1114425"/>
                <a:gd name="connsiteX23" fmla="*/ 57150 w 576263"/>
                <a:gd name="connsiteY23" fmla="*/ 342900 h 1114425"/>
                <a:gd name="connsiteX24" fmla="*/ 57150 w 576263"/>
                <a:gd name="connsiteY24" fmla="*/ 342900 h 1114425"/>
                <a:gd name="connsiteX25" fmla="*/ 104775 w 576263"/>
                <a:gd name="connsiteY25" fmla="*/ 347662 h 1114425"/>
                <a:gd name="connsiteX26" fmla="*/ 104775 w 576263"/>
                <a:gd name="connsiteY26" fmla="*/ 366712 h 1114425"/>
                <a:gd name="connsiteX27" fmla="*/ 76200 w 576263"/>
                <a:gd name="connsiteY27" fmla="*/ 400050 h 1114425"/>
                <a:gd name="connsiteX28" fmla="*/ 100013 w 576263"/>
                <a:gd name="connsiteY28" fmla="*/ 447675 h 1114425"/>
                <a:gd name="connsiteX29" fmla="*/ 100013 w 576263"/>
                <a:gd name="connsiteY29" fmla="*/ 490537 h 1114425"/>
                <a:gd name="connsiteX30" fmla="*/ 100013 w 576263"/>
                <a:gd name="connsiteY30" fmla="*/ 490537 h 1114425"/>
                <a:gd name="connsiteX31" fmla="*/ 123825 w 576263"/>
                <a:gd name="connsiteY31" fmla="*/ 519112 h 1114425"/>
                <a:gd name="connsiteX32" fmla="*/ 138113 w 576263"/>
                <a:gd name="connsiteY32" fmla="*/ 557212 h 1114425"/>
                <a:gd name="connsiteX33" fmla="*/ 133350 w 576263"/>
                <a:gd name="connsiteY33" fmla="*/ 581025 h 1114425"/>
                <a:gd name="connsiteX34" fmla="*/ 95250 w 576263"/>
                <a:gd name="connsiteY34" fmla="*/ 585787 h 1114425"/>
                <a:gd name="connsiteX35" fmla="*/ 104775 w 576263"/>
                <a:gd name="connsiteY35" fmla="*/ 619125 h 1114425"/>
                <a:gd name="connsiteX36" fmla="*/ 123825 w 576263"/>
                <a:gd name="connsiteY36" fmla="*/ 642937 h 1114425"/>
                <a:gd name="connsiteX37" fmla="*/ 123825 w 576263"/>
                <a:gd name="connsiteY37" fmla="*/ 685800 h 1114425"/>
                <a:gd name="connsiteX38" fmla="*/ 142875 w 576263"/>
                <a:gd name="connsiteY38" fmla="*/ 685800 h 1114425"/>
                <a:gd name="connsiteX39" fmla="*/ 147638 w 576263"/>
                <a:gd name="connsiteY39" fmla="*/ 704850 h 1114425"/>
                <a:gd name="connsiteX40" fmla="*/ 171450 w 576263"/>
                <a:gd name="connsiteY40" fmla="*/ 747712 h 1114425"/>
                <a:gd name="connsiteX41" fmla="*/ 195263 w 576263"/>
                <a:gd name="connsiteY41" fmla="*/ 747712 h 1114425"/>
                <a:gd name="connsiteX42" fmla="*/ 200025 w 576263"/>
                <a:gd name="connsiteY42" fmla="*/ 766762 h 1114425"/>
                <a:gd name="connsiteX43" fmla="*/ 185738 w 576263"/>
                <a:gd name="connsiteY43" fmla="*/ 785812 h 1114425"/>
                <a:gd name="connsiteX44" fmla="*/ 185738 w 576263"/>
                <a:gd name="connsiteY44" fmla="*/ 847725 h 1114425"/>
                <a:gd name="connsiteX45" fmla="*/ 338138 w 576263"/>
                <a:gd name="connsiteY45" fmla="*/ 928687 h 1114425"/>
                <a:gd name="connsiteX46" fmla="*/ 366713 w 576263"/>
                <a:gd name="connsiteY46" fmla="*/ 985837 h 1114425"/>
                <a:gd name="connsiteX47" fmla="*/ 319088 w 576263"/>
                <a:gd name="connsiteY47" fmla="*/ 1009650 h 1114425"/>
                <a:gd name="connsiteX48" fmla="*/ 300038 w 576263"/>
                <a:gd name="connsiteY48" fmla="*/ 1028700 h 1114425"/>
                <a:gd name="connsiteX49" fmla="*/ 300038 w 576263"/>
                <a:gd name="connsiteY49" fmla="*/ 1028700 h 1114425"/>
                <a:gd name="connsiteX50" fmla="*/ 395288 w 576263"/>
                <a:gd name="connsiteY50" fmla="*/ 1004887 h 1114425"/>
                <a:gd name="connsiteX51" fmla="*/ 466725 w 576263"/>
                <a:gd name="connsiteY51" fmla="*/ 1038225 h 1114425"/>
                <a:gd name="connsiteX52" fmla="*/ 423863 w 576263"/>
                <a:gd name="connsiteY52" fmla="*/ 1071562 h 1114425"/>
                <a:gd name="connsiteX53" fmla="*/ 419100 w 576263"/>
                <a:gd name="connsiteY53" fmla="*/ 1114425 h 1114425"/>
                <a:gd name="connsiteX54" fmla="*/ 419100 w 576263"/>
                <a:gd name="connsiteY54" fmla="*/ 1114425 h 1114425"/>
                <a:gd name="connsiteX55" fmla="*/ 576263 w 576263"/>
                <a:gd name="connsiteY55" fmla="*/ 1023937 h 1114425"/>
                <a:gd name="connsiteX56" fmla="*/ 152400 w 576263"/>
                <a:gd name="connsiteY56" fmla="*/ 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76263" h="1114425">
                  <a:moveTo>
                    <a:pt x="152400" y="0"/>
                  </a:moveTo>
                  <a:lnTo>
                    <a:pt x="100013" y="52387"/>
                  </a:lnTo>
                  <a:lnTo>
                    <a:pt x="100013" y="52387"/>
                  </a:lnTo>
                  <a:lnTo>
                    <a:pt x="76200" y="80962"/>
                  </a:lnTo>
                  <a:lnTo>
                    <a:pt x="76200" y="109537"/>
                  </a:lnTo>
                  <a:lnTo>
                    <a:pt x="57150" y="104775"/>
                  </a:lnTo>
                  <a:lnTo>
                    <a:pt x="42863" y="71437"/>
                  </a:lnTo>
                  <a:lnTo>
                    <a:pt x="52388" y="114300"/>
                  </a:lnTo>
                  <a:lnTo>
                    <a:pt x="52388" y="114300"/>
                  </a:lnTo>
                  <a:lnTo>
                    <a:pt x="71438" y="161925"/>
                  </a:lnTo>
                  <a:lnTo>
                    <a:pt x="71438" y="180975"/>
                  </a:lnTo>
                  <a:lnTo>
                    <a:pt x="47625" y="142875"/>
                  </a:lnTo>
                  <a:lnTo>
                    <a:pt x="47625" y="142875"/>
                  </a:lnTo>
                  <a:lnTo>
                    <a:pt x="23813" y="166687"/>
                  </a:lnTo>
                  <a:lnTo>
                    <a:pt x="0" y="166687"/>
                  </a:lnTo>
                  <a:lnTo>
                    <a:pt x="33338" y="209550"/>
                  </a:lnTo>
                  <a:lnTo>
                    <a:pt x="23813" y="219075"/>
                  </a:lnTo>
                  <a:lnTo>
                    <a:pt x="23813" y="219075"/>
                  </a:lnTo>
                  <a:lnTo>
                    <a:pt x="9525" y="266700"/>
                  </a:lnTo>
                  <a:lnTo>
                    <a:pt x="28575" y="261937"/>
                  </a:lnTo>
                  <a:lnTo>
                    <a:pt x="28575" y="261937"/>
                  </a:lnTo>
                  <a:lnTo>
                    <a:pt x="52388" y="285750"/>
                  </a:lnTo>
                  <a:lnTo>
                    <a:pt x="47625" y="319087"/>
                  </a:lnTo>
                  <a:lnTo>
                    <a:pt x="57150" y="342900"/>
                  </a:lnTo>
                  <a:lnTo>
                    <a:pt x="57150" y="342900"/>
                  </a:lnTo>
                  <a:lnTo>
                    <a:pt x="104775" y="347662"/>
                  </a:lnTo>
                  <a:lnTo>
                    <a:pt x="104775" y="366712"/>
                  </a:lnTo>
                  <a:lnTo>
                    <a:pt x="76200" y="400050"/>
                  </a:lnTo>
                  <a:lnTo>
                    <a:pt x="100013" y="447675"/>
                  </a:lnTo>
                  <a:lnTo>
                    <a:pt x="100013" y="490537"/>
                  </a:lnTo>
                  <a:lnTo>
                    <a:pt x="100013" y="490537"/>
                  </a:lnTo>
                  <a:lnTo>
                    <a:pt x="123825" y="519112"/>
                  </a:lnTo>
                  <a:lnTo>
                    <a:pt x="138113" y="557212"/>
                  </a:lnTo>
                  <a:lnTo>
                    <a:pt x="133350" y="581025"/>
                  </a:lnTo>
                  <a:lnTo>
                    <a:pt x="95250" y="585787"/>
                  </a:lnTo>
                  <a:lnTo>
                    <a:pt x="104775" y="619125"/>
                  </a:lnTo>
                  <a:lnTo>
                    <a:pt x="123825" y="642937"/>
                  </a:lnTo>
                  <a:lnTo>
                    <a:pt x="123825" y="685800"/>
                  </a:lnTo>
                  <a:lnTo>
                    <a:pt x="142875" y="685800"/>
                  </a:lnTo>
                  <a:lnTo>
                    <a:pt x="147638" y="704850"/>
                  </a:lnTo>
                  <a:lnTo>
                    <a:pt x="171450" y="747712"/>
                  </a:lnTo>
                  <a:lnTo>
                    <a:pt x="195263" y="747712"/>
                  </a:lnTo>
                  <a:lnTo>
                    <a:pt x="200025" y="766762"/>
                  </a:lnTo>
                  <a:lnTo>
                    <a:pt x="185738" y="785812"/>
                  </a:lnTo>
                  <a:lnTo>
                    <a:pt x="185738" y="847725"/>
                  </a:lnTo>
                  <a:lnTo>
                    <a:pt x="338138" y="928687"/>
                  </a:lnTo>
                  <a:lnTo>
                    <a:pt x="366713" y="985837"/>
                  </a:lnTo>
                  <a:lnTo>
                    <a:pt x="319088" y="1009650"/>
                  </a:lnTo>
                  <a:lnTo>
                    <a:pt x="300038" y="1028700"/>
                  </a:lnTo>
                  <a:lnTo>
                    <a:pt x="300038" y="1028700"/>
                  </a:lnTo>
                  <a:lnTo>
                    <a:pt x="395288" y="1004887"/>
                  </a:lnTo>
                  <a:lnTo>
                    <a:pt x="466725" y="1038225"/>
                  </a:lnTo>
                  <a:lnTo>
                    <a:pt x="423863" y="1071562"/>
                  </a:lnTo>
                  <a:lnTo>
                    <a:pt x="419100" y="1114425"/>
                  </a:lnTo>
                  <a:lnTo>
                    <a:pt x="419100" y="1114425"/>
                  </a:lnTo>
                  <a:lnTo>
                    <a:pt x="576263" y="102393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C3EFD5"/>
            </a:solidFill>
            <a:ln w="9525" cap="flat" cmpd="sng" algn="ctr">
              <a:solidFill>
                <a:srgbClr val="A6E8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1781175" y="3138487"/>
              <a:ext cx="1228725" cy="2162175"/>
            </a:xfrm>
            <a:custGeom>
              <a:avLst/>
              <a:gdLst>
                <a:gd name="connsiteX0" fmla="*/ 66675 w 1228725"/>
                <a:gd name="connsiteY0" fmla="*/ 0 h 2133600"/>
                <a:gd name="connsiteX1" fmla="*/ 190500 w 1228725"/>
                <a:gd name="connsiteY1" fmla="*/ 61912 h 2133600"/>
                <a:gd name="connsiteX2" fmla="*/ 395288 w 1228725"/>
                <a:gd name="connsiteY2" fmla="*/ 133350 h 2133600"/>
                <a:gd name="connsiteX3" fmla="*/ 571500 w 1228725"/>
                <a:gd name="connsiteY3" fmla="*/ 195262 h 2133600"/>
                <a:gd name="connsiteX4" fmla="*/ 738188 w 1228725"/>
                <a:gd name="connsiteY4" fmla="*/ 261937 h 2133600"/>
                <a:gd name="connsiteX5" fmla="*/ 904875 w 1228725"/>
                <a:gd name="connsiteY5" fmla="*/ 323850 h 2133600"/>
                <a:gd name="connsiteX6" fmla="*/ 1123950 w 1228725"/>
                <a:gd name="connsiteY6" fmla="*/ 376237 h 2133600"/>
                <a:gd name="connsiteX7" fmla="*/ 1057275 w 1228725"/>
                <a:gd name="connsiteY7" fmla="*/ 628650 h 2133600"/>
                <a:gd name="connsiteX8" fmla="*/ 866775 w 1228725"/>
                <a:gd name="connsiteY8" fmla="*/ 1338262 h 2133600"/>
                <a:gd name="connsiteX9" fmla="*/ 885825 w 1228725"/>
                <a:gd name="connsiteY9" fmla="*/ 1343025 h 2133600"/>
                <a:gd name="connsiteX10" fmla="*/ 885825 w 1228725"/>
                <a:gd name="connsiteY10" fmla="*/ 1371600 h 2133600"/>
                <a:gd name="connsiteX11" fmla="*/ 914400 w 1228725"/>
                <a:gd name="connsiteY11" fmla="*/ 1381125 h 2133600"/>
                <a:gd name="connsiteX12" fmla="*/ 923925 w 1228725"/>
                <a:gd name="connsiteY12" fmla="*/ 1409700 h 2133600"/>
                <a:gd name="connsiteX13" fmla="*/ 947738 w 1228725"/>
                <a:gd name="connsiteY13" fmla="*/ 1400175 h 2133600"/>
                <a:gd name="connsiteX14" fmla="*/ 966788 w 1228725"/>
                <a:gd name="connsiteY14" fmla="*/ 1423987 h 2133600"/>
                <a:gd name="connsiteX15" fmla="*/ 976313 w 1228725"/>
                <a:gd name="connsiteY15" fmla="*/ 1538287 h 2133600"/>
                <a:gd name="connsiteX16" fmla="*/ 1004888 w 1228725"/>
                <a:gd name="connsiteY16" fmla="*/ 1552575 h 2133600"/>
                <a:gd name="connsiteX17" fmla="*/ 1028700 w 1228725"/>
                <a:gd name="connsiteY17" fmla="*/ 1557337 h 2133600"/>
                <a:gd name="connsiteX18" fmla="*/ 1019175 w 1228725"/>
                <a:gd name="connsiteY18" fmla="*/ 1595437 h 2133600"/>
                <a:gd name="connsiteX19" fmla="*/ 1019175 w 1228725"/>
                <a:gd name="connsiteY19" fmla="*/ 1595437 h 2133600"/>
                <a:gd name="connsiteX20" fmla="*/ 1062038 w 1228725"/>
                <a:gd name="connsiteY20" fmla="*/ 1609725 h 2133600"/>
                <a:gd name="connsiteX21" fmla="*/ 1057275 w 1228725"/>
                <a:gd name="connsiteY21" fmla="*/ 1647825 h 2133600"/>
                <a:gd name="connsiteX22" fmla="*/ 1057275 w 1228725"/>
                <a:gd name="connsiteY22" fmla="*/ 1647825 h 2133600"/>
                <a:gd name="connsiteX23" fmla="*/ 1095375 w 1228725"/>
                <a:gd name="connsiteY23" fmla="*/ 1666875 h 2133600"/>
                <a:gd name="connsiteX24" fmla="*/ 1090613 w 1228725"/>
                <a:gd name="connsiteY24" fmla="*/ 1700212 h 2133600"/>
                <a:gd name="connsiteX25" fmla="*/ 1109663 w 1228725"/>
                <a:gd name="connsiteY25" fmla="*/ 1700212 h 2133600"/>
                <a:gd name="connsiteX26" fmla="*/ 1104900 w 1228725"/>
                <a:gd name="connsiteY26" fmla="*/ 1743075 h 2133600"/>
                <a:gd name="connsiteX27" fmla="*/ 1123950 w 1228725"/>
                <a:gd name="connsiteY27" fmla="*/ 1757362 h 2133600"/>
                <a:gd name="connsiteX28" fmla="*/ 1123950 w 1228725"/>
                <a:gd name="connsiteY28" fmla="*/ 1785937 h 2133600"/>
                <a:gd name="connsiteX29" fmla="*/ 1152525 w 1228725"/>
                <a:gd name="connsiteY29" fmla="*/ 1795462 h 2133600"/>
                <a:gd name="connsiteX30" fmla="*/ 1152525 w 1228725"/>
                <a:gd name="connsiteY30" fmla="*/ 1814512 h 2133600"/>
                <a:gd name="connsiteX31" fmla="*/ 1152525 w 1228725"/>
                <a:gd name="connsiteY31" fmla="*/ 1843087 h 2133600"/>
                <a:gd name="connsiteX32" fmla="*/ 1171575 w 1228725"/>
                <a:gd name="connsiteY32" fmla="*/ 1847850 h 2133600"/>
                <a:gd name="connsiteX33" fmla="*/ 1176338 w 1228725"/>
                <a:gd name="connsiteY33" fmla="*/ 1881187 h 2133600"/>
                <a:gd name="connsiteX34" fmla="*/ 1204913 w 1228725"/>
                <a:gd name="connsiteY34" fmla="*/ 1895475 h 2133600"/>
                <a:gd name="connsiteX35" fmla="*/ 1204913 w 1228725"/>
                <a:gd name="connsiteY35" fmla="*/ 1909762 h 2133600"/>
                <a:gd name="connsiteX36" fmla="*/ 1209675 w 1228725"/>
                <a:gd name="connsiteY36" fmla="*/ 1924050 h 2133600"/>
                <a:gd name="connsiteX37" fmla="*/ 1204913 w 1228725"/>
                <a:gd name="connsiteY37" fmla="*/ 1966912 h 2133600"/>
                <a:gd name="connsiteX38" fmla="*/ 1204913 w 1228725"/>
                <a:gd name="connsiteY38" fmla="*/ 1966912 h 2133600"/>
                <a:gd name="connsiteX39" fmla="*/ 1214438 w 1228725"/>
                <a:gd name="connsiteY39" fmla="*/ 2019300 h 2133600"/>
                <a:gd name="connsiteX40" fmla="*/ 1190625 w 1228725"/>
                <a:gd name="connsiteY40" fmla="*/ 2024062 h 2133600"/>
                <a:gd name="connsiteX41" fmla="*/ 1190625 w 1228725"/>
                <a:gd name="connsiteY41" fmla="*/ 2047875 h 2133600"/>
                <a:gd name="connsiteX42" fmla="*/ 1200150 w 1228725"/>
                <a:gd name="connsiteY42" fmla="*/ 2062162 h 2133600"/>
                <a:gd name="connsiteX43" fmla="*/ 1204913 w 1228725"/>
                <a:gd name="connsiteY43" fmla="*/ 2095500 h 2133600"/>
                <a:gd name="connsiteX44" fmla="*/ 1228725 w 1228725"/>
                <a:gd name="connsiteY44" fmla="*/ 2124075 h 2133600"/>
                <a:gd name="connsiteX45" fmla="*/ 1228725 w 1228725"/>
                <a:gd name="connsiteY45" fmla="*/ 2133600 h 2133600"/>
                <a:gd name="connsiteX46" fmla="*/ 1062038 w 1228725"/>
                <a:gd name="connsiteY46" fmla="*/ 2105025 h 2133600"/>
                <a:gd name="connsiteX47" fmla="*/ 890588 w 1228725"/>
                <a:gd name="connsiteY47" fmla="*/ 2057400 h 2133600"/>
                <a:gd name="connsiteX48" fmla="*/ 709613 w 1228725"/>
                <a:gd name="connsiteY48" fmla="*/ 2019300 h 2133600"/>
                <a:gd name="connsiteX49" fmla="*/ 557213 w 1228725"/>
                <a:gd name="connsiteY49" fmla="*/ 1966912 h 2133600"/>
                <a:gd name="connsiteX50" fmla="*/ 476250 w 1228725"/>
                <a:gd name="connsiteY50" fmla="*/ 1943100 h 2133600"/>
                <a:gd name="connsiteX51" fmla="*/ 414338 w 1228725"/>
                <a:gd name="connsiteY51" fmla="*/ 1933575 h 2133600"/>
                <a:gd name="connsiteX52" fmla="*/ 419100 w 1228725"/>
                <a:gd name="connsiteY52" fmla="*/ 1919287 h 2133600"/>
                <a:gd name="connsiteX53" fmla="*/ 419100 w 1228725"/>
                <a:gd name="connsiteY53" fmla="*/ 1919287 h 2133600"/>
                <a:gd name="connsiteX54" fmla="*/ 419100 w 1228725"/>
                <a:gd name="connsiteY54" fmla="*/ 1919287 h 2133600"/>
                <a:gd name="connsiteX55" fmla="*/ 419100 w 1228725"/>
                <a:gd name="connsiteY55" fmla="*/ 1919287 h 2133600"/>
                <a:gd name="connsiteX56" fmla="*/ 442913 w 1228725"/>
                <a:gd name="connsiteY56" fmla="*/ 1881187 h 2133600"/>
                <a:gd name="connsiteX57" fmla="*/ 442913 w 1228725"/>
                <a:gd name="connsiteY57" fmla="*/ 1881187 h 2133600"/>
                <a:gd name="connsiteX58" fmla="*/ 395288 w 1228725"/>
                <a:gd name="connsiteY58" fmla="*/ 1871662 h 2133600"/>
                <a:gd name="connsiteX59" fmla="*/ 376238 w 1228725"/>
                <a:gd name="connsiteY59" fmla="*/ 1866900 h 2133600"/>
                <a:gd name="connsiteX60" fmla="*/ 409575 w 1228725"/>
                <a:gd name="connsiteY60" fmla="*/ 1838325 h 2133600"/>
                <a:gd name="connsiteX61" fmla="*/ 381000 w 1228725"/>
                <a:gd name="connsiteY61" fmla="*/ 1847850 h 2133600"/>
                <a:gd name="connsiteX62" fmla="*/ 352425 w 1228725"/>
                <a:gd name="connsiteY62" fmla="*/ 1833562 h 2133600"/>
                <a:gd name="connsiteX63" fmla="*/ 357188 w 1228725"/>
                <a:gd name="connsiteY63" fmla="*/ 1819275 h 2133600"/>
                <a:gd name="connsiteX64" fmla="*/ 357188 w 1228725"/>
                <a:gd name="connsiteY64" fmla="*/ 1819275 h 2133600"/>
                <a:gd name="connsiteX65" fmla="*/ 371475 w 1228725"/>
                <a:gd name="connsiteY65" fmla="*/ 1747837 h 2133600"/>
                <a:gd name="connsiteX66" fmla="*/ 395288 w 1228725"/>
                <a:gd name="connsiteY66" fmla="*/ 1733550 h 2133600"/>
                <a:gd name="connsiteX67" fmla="*/ 342900 w 1228725"/>
                <a:gd name="connsiteY67" fmla="*/ 1790700 h 2133600"/>
                <a:gd name="connsiteX68" fmla="*/ 314325 w 1228725"/>
                <a:gd name="connsiteY68" fmla="*/ 1776412 h 2133600"/>
                <a:gd name="connsiteX69" fmla="*/ 304800 w 1228725"/>
                <a:gd name="connsiteY69" fmla="*/ 1743075 h 2133600"/>
                <a:gd name="connsiteX70" fmla="*/ 295275 w 1228725"/>
                <a:gd name="connsiteY70" fmla="*/ 1714500 h 2133600"/>
                <a:gd name="connsiteX71" fmla="*/ 295275 w 1228725"/>
                <a:gd name="connsiteY71" fmla="*/ 1714500 h 2133600"/>
                <a:gd name="connsiteX72" fmla="*/ 357188 w 1228725"/>
                <a:gd name="connsiteY72" fmla="*/ 1666875 h 2133600"/>
                <a:gd name="connsiteX73" fmla="*/ 300038 w 1228725"/>
                <a:gd name="connsiteY73" fmla="*/ 1690687 h 2133600"/>
                <a:gd name="connsiteX74" fmla="*/ 290513 w 1228725"/>
                <a:gd name="connsiteY74" fmla="*/ 1676400 h 2133600"/>
                <a:gd name="connsiteX75" fmla="*/ 295275 w 1228725"/>
                <a:gd name="connsiteY75" fmla="*/ 1657350 h 2133600"/>
                <a:gd name="connsiteX76" fmla="*/ 319088 w 1228725"/>
                <a:gd name="connsiteY76" fmla="*/ 1643062 h 2133600"/>
                <a:gd name="connsiteX77" fmla="*/ 319088 w 1228725"/>
                <a:gd name="connsiteY77" fmla="*/ 1643062 h 2133600"/>
                <a:gd name="connsiteX78" fmla="*/ 276225 w 1228725"/>
                <a:gd name="connsiteY78" fmla="*/ 1657350 h 2133600"/>
                <a:gd name="connsiteX79" fmla="*/ 247650 w 1228725"/>
                <a:gd name="connsiteY79" fmla="*/ 1628775 h 2133600"/>
                <a:gd name="connsiteX80" fmla="*/ 266700 w 1228725"/>
                <a:gd name="connsiteY80" fmla="*/ 1595437 h 2133600"/>
                <a:gd name="connsiteX81" fmla="*/ 266700 w 1228725"/>
                <a:gd name="connsiteY81" fmla="*/ 1595437 h 2133600"/>
                <a:gd name="connsiteX82" fmla="*/ 242888 w 1228725"/>
                <a:gd name="connsiteY82" fmla="*/ 1604962 h 2133600"/>
                <a:gd name="connsiteX83" fmla="*/ 209550 w 1228725"/>
                <a:gd name="connsiteY83" fmla="*/ 1581150 h 2133600"/>
                <a:gd name="connsiteX84" fmla="*/ 209550 w 1228725"/>
                <a:gd name="connsiteY84" fmla="*/ 1581150 h 2133600"/>
                <a:gd name="connsiteX85" fmla="*/ 185738 w 1228725"/>
                <a:gd name="connsiteY85" fmla="*/ 1524000 h 2133600"/>
                <a:gd name="connsiteX86" fmla="*/ 185738 w 1228725"/>
                <a:gd name="connsiteY86" fmla="*/ 1524000 h 2133600"/>
                <a:gd name="connsiteX87" fmla="*/ 161925 w 1228725"/>
                <a:gd name="connsiteY87" fmla="*/ 1509712 h 2133600"/>
                <a:gd name="connsiteX88" fmla="*/ 161925 w 1228725"/>
                <a:gd name="connsiteY88" fmla="*/ 1509712 h 2133600"/>
                <a:gd name="connsiteX89" fmla="*/ 142875 w 1228725"/>
                <a:gd name="connsiteY89" fmla="*/ 1471612 h 2133600"/>
                <a:gd name="connsiteX90" fmla="*/ 147638 w 1228725"/>
                <a:gd name="connsiteY90" fmla="*/ 1443037 h 2133600"/>
                <a:gd name="connsiteX91" fmla="*/ 128588 w 1228725"/>
                <a:gd name="connsiteY91" fmla="*/ 1438275 h 2133600"/>
                <a:gd name="connsiteX92" fmla="*/ 142875 w 1228725"/>
                <a:gd name="connsiteY92" fmla="*/ 1414462 h 2133600"/>
                <a:gd name="connsiteX93" fmla="*/ 157163 w 1228725"/>
                <a:gd name="connsiteY93" fmla="*/ 1423987 h 2133600"/>
                <a:gd name="connsiteX94" fmla="*/ 171450 w 1228725"/>
                <a:gd name="connsiteY94" fmla="*/ 1404937 h 2133600"/>
                <a:gd name="connsiteX95" fmla="*/ 161925 w 1228725"/>
                <a:gd name="connsiteY95" fmla="*/ 1381125 h 2133600"/>
                <a:gd name="connsiteX96" fmla="*/ 147638 w 1228725"/>
                <a:gd name="connsiteY96" fmla="*/ 1362075 h 2133600"/>
                <a:gd name="connsiteX97" fmla="*/ 180975 w 1228725"/>
                <a:gd name="connsiteY97" fmla="*/ 1362075 h 2133600"/>
                <a:gd name="connsiteX98" fmla="*/ 185738 w 1228725"/>
                <a:gd name="connsiteY98" fmla="*/ 1343025 h 2133600"/>
                <a:gd name="connsiteX99" fmla="*/ 204788 w 1228725"/>
                <a:gd name="connsiteY99" fmla="*/ 1343025 h 2133600"/>
                <a:gd name="connsiteX100" fmla="*/ 228600 w 1228725"/>
                <a:gd name="connsiteY100" fmla="*/ 1385887 h 2133600"/>
                <a:gd name="connsiteX101" fmla="*/ 223838 w 1228725"/>
                <a:gd name="connsiteY101" fmla="*/ 1343025 h 2133600"/>
                <a:gd name="connsiteX102" fmla="*/ 257175 w 1228725"/>
                <a:gd name="connsiteY102" fmla="*/ 1319212 h 2133600"/>
                <a:gd name="connsiteX103" fmla="*/ 209550 w 1228725"/>
                <a:gd name="connsiteY103" fmla="*/ 1314450 h 2133600"/>
                <a:gd name="connsiteX104" fmla="*/ 223838 w 1228725"/>
                <a:gd name="connsiteY104" fmla="*/ 1300162 h 2133600"/>
                <a:gd name="connsiteX105" fmla="*/ 257175 w 1228725"/>
                <a:gd name="connsiteY105" fmla="*/ 1285875 h 2133600"/>
                <a:gd name="connsiteX106" fmla="*/ 257175 w 1228725"/>
                <a:gd name="connsiteY106" fmla="*/ 1243012 h 2133600"/>
                <a:gd name="connsiteX107" fmla="*/ 257175 w 1228725"/>
                <a:gd name="connsiteY107" fmla="*/ 1243012 h 2133600"/>
                <a:gd name="connsiteX108" fmla="*/ 228600 w 1228725"/>
                <a:gd name="connsiteY108" fmla="*/ 1290637 h 2133600"/>
                <a:gd name="connsiteX109" fmla="*/ 190500 w 1228725"/>
                <a:gd name="connsiteY109" fmla="*/ 1281112 h 2133600"/>
                <a:gd name="connsiteX110" fmla="*/ 180975 w 1228725"/>
                <a:gd name="connsiteY110" fmla="*/ 1290637 h 2133600"/>
                <a:gd name="connsiteX111" fmla="*/ 147638 w 1228725"/>
                <a:gd name="connsiteY111" fmla="*/ 1290637 h 2133600"/>
                <a:gd name="connsiteX112" fmla="*/ 152400 w 1228725"/>
                <a:gd name="connsiteY112" fmla="*/ 1262062 h 2133600"/>
                <a:gd name="connsiteX113" fmla="*/ 152400 w 1228725"/>
                <a:gd name="connsiteY113" fmla="*/ 1262062 h 2133600"/>
                <a:gd name="connsiteX114" fmla="*/ 152400 w 1228725"/>
                <a:gd name="connsiteY114" fmla="*/ 1247775 h 2133600"/>
                <a:gd name="connsiteX115" fmla="*/ 171450 w 1228725"/>
                <a:gd name="connsiteY115" fmla="*/ 1214437 h 2133600"/>
                <a:gd name="connsiteX116" fmla="*/ 142875 w 1228725"/>
                <a:gd name="connsiteY116" fmla="*/ 1214437 h 2133600"/>
                <a:gd name="connsiteX117" fmla="*/ 123825 w 1228725"/>
                <a:gd name="connsiteY117" fmla="*/ 1204912 h 2133600"/>
                <a:gd name="connsiteX118" fmla="*/ 123825 w 1228725"/>
                <a:gd name="connsiteY118" fmla="*/ 1204912 h 2133600"/>
                <a:gd name="connsiteX119" fmla="*/ 109538 w 1228725"/>
                <a:gd name="connsiteY119" fmla="*/ 1157287 h 2133600"/>
                <a:gd name="connsiteX120" fmla="*/ 104775 w 1228725"/>
                <a:gd name="connsiteY120" fmla="*/ 1128712 h 2133600"/>
                <a:gd name="connsiteX121" fmla="*/ 119063 w 1228725"/>
                <a:gd name="connsiteY121" fmla="*/ 1104900 h 2133600"/>
                <a:gd name="connsiteX122" fmla="*/ 119063 w 1228725"/>
                <a:gd name="connsiteY122" fmla="*/ 1104900 h 2133600"/>
                <a:gd name="connsiteX123" fmla="*/ 166688 w 1228725"/>
                <a:gd name="connsiteY123" fmla="*/ 1138237 h 2133600"/>
                <a:gd name="connsiteX124" fmla="*/ 195263 w 1228725"/>
                <a:gd name="connsiteY124" fmla="*/ 1157287 h 2133600"/>
                <a:gd name="connsiteX125" fmla="*/ 166688 w 1228725"/>
                <a:gd name="connsiteY125" fmla="*/ 1109662 h 2133600"/>
                <a:gd name="connsiteX126" fmla="*/ 128588 w 1228725"/>
                <a:gd name="connsiteY126" fmla="*/ 1104900 h 2133600"/>
                <a:gd name="connsiteX127" fmla="*/ 147638 w 1228725"/>
                <a:gd name="connsiteY127" fmla="*/ 1071562 h 2133600"/>
                <a:gd name="connsiteX128" fmla="*/ 176213 w 1228725"/>
                <a:gd name="connsiteY128" fmla="*/ 1081087 h 2133600"/>
                <a:gd name="connsiteX129" fmla="*/ 176213 w 1228725"/>
                <a:gd name="connsiteY129" fmla="*/ 1038225 h 2133600"/>
                <a:gd name="connsiteX130" fmla="*/ 161925 w 1228725"/>
                <a:gd name="connsiteY130" fmla="*/ 1052512 h 2133600"/>
                <a:gd name="connsiteX131" fmla="*/ 128588 w 1228725"/>
                <a:gd name="connsiteY131" fmla="*/ 1047750 h 2133600"/>
                <a:gd name="connsiteX132" fmla="*/ 90488 w 1228725"/>
                <a:gd name="connsiteY132" fmla="*/ 1081087 h 2133600"/>
                <a:gd name="connsiteX133" fmla="*/ 90488 w 1228725"/>
                <a:gd name="connsiteY133" fmla="*/ 1090612 h 2133600"/>
                <a:gd name="connsiteX134" fmla="*/ 71438 w 1228725"/>
                <a:gd name="connsiteY134" fmla="*/ 1062037 h 2133600"/>
                <a:gd name="connsiteX135" fmla="*/ 66675 w 1228725"/>
                <a:gd name="connsiteY135" fmla="*/ 1042987 h 2133600"/>
                <a:gd name="connsiteX136" fmla="*/ 52388 w 1228725"/>
                <a:gd name="connsiteY136" fmla="*/ 1023937 h 2133600"/>
                <a:gd name="connsiteX137" fmla="*/ 42863 w 1228725"/>
                <a:gd name="connsiteY137" fmla="*/ 1009650 h 2133600"/>
                <a:gd name="connsiteX138" fmla="*/ 66675 w 1228725"/>
                <a:gd name="connsiteY138" fmla="*/ 985837 h 2133600"/>
                <a:gd name="connsiteX139" fmla="*/ 100013 w 1228725"/>
                <a:gd name="connsiteY139" fmla="*/ 1004887 h 2133600"/>
                <a:gd name="connsiteX140" fmla="*/ 71438 w 1228725"/>
                <a:gd name="connsiteY140" fmla="*/ 976312 h 2133600"/>
                <a:gd name="connsiteX141" fmla="*/ 85725 w 1228725"/>
                <a:gd name="connsiteY141" fmla="*/ 938212 h 2133600"/>
                <a:gd name="connsiteX142" fmla="*/ 66675 w 1228725"/>
                <a:gd name="connsiteY142" fmla="*/ 933450 h 2133600"/>
                <a:gd name="connsiteX143" fmla="*/ 85725 w 1228725"/>
                <a:gd name="connsiteY143" fmla="*/ 904875 h 2133600"/>
                <a:gd name="connsiteX144" fmla="*/ 100013 w 1228725"/>
                <a:gd name="connsiteY144" fmla="*/ 885825 h 2133600"/>
                <a:gd name="connsiteX145" fmla="*/ 133350 w 1228725"/>
                <a:gd name="connsiteY145" fmla="*/ 871537 h 2133600"/>
                <a:gd name="connsiteX146" fmla="*/ 138113 w 1228725"/>
                <a:gd name="connsiteY146" fmla="*/ 857250 h 2133600"/>
                <a:gd name="connsiteX147" fmla="*/ 138113 w 1228725"/>
                <a:gd name="connsiteY147" fmla="*/ 857250 h 2133600"/>
                <a:gd name="connsiteX148" fmla="*/ 133350 w 1228725"/>
                <a:gd name="connsiteY148" fmla="*/ 828675 h 2133600"/>
                <a:gd name="connsiteX149" fmla="*/ 152400 w 1228725"/>
                <a:gd name="connsiteY149" fmla="*/ 819150 h 2133600"/>
                <a:gd name="connsiteX150" fmla="*/ 180975 w 1228725"/>
                <a:gd name="connsiteY150" fmla="*/ 809625 h 2133600"/>
                <a:gd name="connsiteX151" fmla="*/ 180975 w 1228725"/>
                <a:gd name="connsiteY151" fmla="*/ 790575 h 2133600"/>
                <a:gd name="connsiteX152" fmla="*/ 171450 w 1228725"/>
                <a:gd name="connsiteY152" fmla="*/ 785812 h 2133600"/>
                <a:gd name="connsiteX153" fmla="*/ 138113 w 1228725"/>
                <a:gd name="connsiteY153" fmla="*/ 809625 h 2133600"/>
                <a:gd name="connsiteX154" fmla="*/ 123825 w 1228725"/>
                <a:gd name="connsiteY154" fmla="*/ 776287 h 2133600"/>
                <a:gd name="connsiteX155" fmla="*/ 123825 w 1228725"/>
                <a:gd name="connsiteY155" fmla="*/ 776287 h 2133600"/>
                <a:gd name="connsiteX156" fmla="*/ 171450 w 1228725"/>
                <a:gd name="connsiteY156" fmla="*/ 709612 h 2133600"/>
                <a:gd name="connsiteX157" fmla="*/ 152400 w 1228725"/>
                <a:gd name="connsiteY157" fmla="*/ 666750 h 2133600"/>
                <a:gd name="connsiteX158" fmla="*/ 123825 w 1228725"/>
                <a:gd name="connsiteY158" fmla="*/ 638175 h 2133600"/>
                <a:gd name="connsiteX159" fmla="*/ 85725 w 1228725"/>
                <a:gd name="connsiteY159" fmla="*/ 604837 h 2133600"/>
                <a:gd name="connsiteX160" fmla="*/ 66675 w 1228725"/>
                <a:gd name="connsiteY160" fmla="*/ 576262 h 2133600"/>
                <a:gd name="connsiteX161" fmla="*/ 85725 w 1228725"/>
                <a:gd name="connsiteY161" fmla="*/ 538162 h 2133600"/>
                <a:gd name="connsiteX162" fmla="*/ 104775 w 1228725"/>
                <a:gd name="connsiteY162" fmla="*/ 485775 h 2133600"/>
                <a:gd name="connsiteX163" fmla="*/ 71438 w 1228725"/>
                <a:gd name="connsiteY163" fmla="*/ 504825 h 2133600"/>
                <a:gd name="connsiteX164" fmla="*/ 52388 w 1228725"/>
                <a:gd name="connsiteY164" fmla="*/ 476250 h 2133600"/>
                <a:gd name="connsiteX165" fmla="*/ 66675 w 1228725"/>
                <a:gd name="connsiteY165" fmla="*/ 409575 h 2133600"/>
                <a:gd name="connsiteX166" fmla="*/ 47625 w 1228725"/>
                <a:gd name="connsiteY166" fmla="*/ 395287 h 2133600"/>
                <a:gd name="connsiteX167" fmla="*/ 47625 w 1228725"/>
                <a:gd name="connsiteY167" fmla="*/ 242887 h 2133600"/>
                <a:gd name="connsiteX168" fmla="*/ 42863 w 1228725"/>
                <a:gd name="connsiteY168" fmla="*/ 242887 h 2133600"/>
                <a:gd name="connsiteX169" fmla="*/ 42863 w 1228725"/>
                <a:gd name="connsiteY169" fmla="*/ 176212 h 2133600"/>
                <a:gd name="connsiteX170" fmla="*/ 19050 w 1228725"/>
                <a:gd name="connsiteY170" fmla="*/ 176212 h 2133600"/>
                <a:gd name="connsiteX171" fmla="*/ 19050 w 1228725"/>
                <a:gd name="connsiteY171" fmla="*/ 142875 h 2133600"/>
                <a:gd name="connsiteX172" fmla="*/ 19050 w 1228725"/>
                <a:gd name="connsiteY172" fmla="*/ 123825 h 2133600"/>
                <a:gd name="connsiteX173" fmla="*/ 14288 w 1228725"/>
                <a:gd name="connsiteY173" fmla="*/ 109537 h 2133600"/>
                <a:gd name="connsiteX174" fmla="*/ 0 w 1228725"/>
                <a:gd name="connsiteY174" fmla="*/ 90487 h 2133600"/>
                <a:gd name="connsiteX175" fmla="*/ 14288 w 1228725"/>
                <a:gd name="connsiteY175" fmla="*/ 76200 h 2133600"/>
                <a:gd name="connsiteX176" fmla="*/ 14288 w 1228725"/>
                <a:gd name="connsiteY176" fmla="*/ 47625 h 2133600"/>
                <a:gd name="connsiteX177" fmla="*/ 9525 w 1228725"/>
                <a:gd name="connsiteY177" fmla="*/ 14287 h 2133600"/>
                <a:gd name="connsiteX178" fmla="*/ 9525 w 1228725"/>
                <a:gd name="connsiteY178" fmla="*/ 14287 h 2133600"/>
                <a:gd name="connsiteX179" fmla="*/ 66675 w 1228725"/>
                <a:gd name="connsiteY179" fmla="*/ 0 h 2133600"/>
                <a:gd name="connsiteX0" fmla="*/ 9525 w 1228725"/>
                <a:gd name="connsiteY0" fmla="*/ 0 h 2162175"/>
                <a:gd name="connsiteX1" fmla="*/ 190500 w 1228725"/>
                <a:gd name="connsiteY1" fmla="*/ 90487 h 2162175"/>
                <a:gd name="connsiteX2" fmla="*/ 395288 w 1228725"/>
                <a:gd name="connsiteY2" fmla="*/ 161925 h 2162175"/>
                <a:gd name="connsiteX3" fmla="*/ 571500 w 1228725"/>
                <a:gd name="connsiteY3" fmla="*/ 223837 h 2162175"/>
                <a:gd name="connsiteX4" fmla="*/ 738188 w 1228725"/>
                <a:gd name="connsiteY4" fmla="*/ 290512 h 2162175"/>
                <a:gd name="connsiteX5" fmla="*/ 904875 w 1228725"/>
                <a:gd name="connsiteY5" fmla="*/ 352425 h 2162175"/>
                <a:gd name="connsiteX6" fmla="*/ 1123950 w 1228725"/>
                <a:gd name="connsiteY6" fmla="*/ 404812 h 2162175"/>
                <a:gd name="connsiteX7" fmla="*/ 1057275 w 1228725"/>
                <a:gd name="connsiteY7" fmla="*/ 657225 h 2162175"/>
                <a:gd name="connsiteX8" fmla="*/ 866775 w 1228725"/>
                <a:gd name="connsiteY8" fmla="*/ 1366837 h 2162175"/>
                <a:gd name="connsiteX9" fmla="*/ 885825 w 1228725"/>
                <a:gd name="connsiteY9" fmla="*/ 1371600 h 2162175"/>
                <a:gd name="connsiteX10" fmla="*/ 885825 w 1228725"/>
                <a:gd name="connsiteY10" fmla="*/ 1400175 h 2162175"/>
                <a:gd name="connsiteX11" fmla="*/ 914400 w 1228725"/>
                <a:gd name="connsiteY11" fmla="*/ 1409700 h 2162175"/>
                <a:gd name="connsiteX12" fmla="*/ 923925 w 1228725"/>
                <a:gd name="connsiteY12" fmla="*/ 1438275 h 2162175"/>
                <a:gd name="connsiteX13" fmla="*/ 947738 w 1228725"/>
                <a:gd name="connsiteY13" fmla="*/ 1428750 h 2162175"/>
                <a:gd name="connsiteX14" fmla="*/ 966788 w 1228725"/>
                <a:gd name="connsiteY14" fmla="*/ 1452562 h 2162175"/>
                <a:gd name="connsiteX15" fmla="*/ 976313 w 1228725"/>
                <a:gd name="connsiteY15" fmla="*/ 1566862 h 2162175"/>
                <a:gd name="connsiteX16" fmla="*/ 1004888 w 1228725"/>
                <a:gd name="connsiteY16" fmla="*/ 1581150 h 2162175"/>
                <a:gd name="connsiteX17" fmla="*/ 1028700 w 1228725"/>
                <a:gd name="connsiteY17" fmla="*/ 1585912 h 2162175"/>
                <a:gd name="connsiteX18" fmla="*/ 1019175 w 1228725"/>
                <a:gd name="connsiteY18" fmla="*/ 1624012 h 2162175"/>
                <a:gd name="connsiteX19" fmla="*/ 1019175 w 1228725"/>
                <a:gd name="connsiteY19" fmla="*/ 1624012 h 2162175"/>
                <a:gd name="connsiteX20" fmla="*/ 1062038 w 1228725"/>
                <a:gd name="connsiteY20" fmla="*/ 1638300 h 2162175"/>
                <a:gd name="connsiteX21" fmla="*/ 1057275 w 1228725"/>
                <a:gd name="connsiteY21" fmla="*/ 1676400 h 2162175"/>
                <a:gd name="connsiteX22" fmla="*/ 1057275 w 1228725"/>
                <a:gd name="connsiteY22" fmla="*/ 1676400 h 2162175"/>
                <a:gd name="connsiteX23" fmla="*/ 1095375 w 1228725"/>
                <a:gd name="connsiteY23" fmla="*/ 1695450 h 2162175"/>
                <a:gd name="connsiteX24" fmla="*/ 1090613 w 1228725"/>
                <a:gd name="connsiteY24" fmla="*/ 1728787 h 2162175"/>
                <a:gd name="connsiteX25" fmla="*/ 1109663 w 1228725"/>
                <a:gd name="connsiteY25" fmla="*/ 1728787 h 2162175"/>
                <a:gd name="connsiteX26" fmla="*/ 1104900 w 1228725"/>
                <a:gd name="connsiteY26" fmla="*/ 1771650 h 2162175"/>
                <a:gd name="connsiteX27" fmla="*/ 1123950 w 1228725"/>
                <a:gd name="connsiteY27" fmla="*/ 1785937 h 2162175"/>
                <a:gd name="connsiteX28" fmla="*/ 1123950 w 1228725"/>
                <a:gd name="connsiteY28" fmla="*/ 1814512 h 2162175"/>
                <a:gd name="connsiteX29" fmla="*/ 1152525 w 1228725"/>
                <a:gd name="connsiteY29" fmla="*/ 1824037 h 2162175"/>
                <a:gd name="connsiteX30" fmla="*/ 1152525 w 1228725"/>
                <a:gd name="connsiteY30" fmla="*/ 1843087 h 2162175"/>
                <a:gd name="connsiteX31" fmla="*/ 1152525 w 1228725"/>
                <a:gd name="connsiteY31" fmla="*/ 1871662 h 2162175"/>
                <a:gd name="connsiteX32" fmla="*/ 1171575 w 1228725"/>
                <a:gd name="connsiteY32" fmla="*/ 1876425 h 2162175"/>
                <a:gd name="connsiteX33" fmla="*/ 1176338 w 1228725"/>
                <a:gd name="connsiteY33" fmla="*/ 1909762 h 2162175"/>
                <a:gd name="connsiteX34" fmla="*/ 1204913 w 1228725"/>
                <a:gd name="connsiteY34" fmla="*/ 1924050 h 2162175"/>
                <a:gd name="connsiteX35" fmla="*/ 1204913 w 1228725"/>
                <a:gd name="connsiteY35" fmla="*/ 1938337 h 2162175"/>
                <a:gd name="connsiteX36" fmla="*/ 1209675 w 1228725"/>
                <a:gd name="connsiteY36" fmla="*/ 1952625 h 2162175"/>
                <a:gd name="connsiteX37" fmla="*/ 1204913 w 1228725"/>
                <a:gd name="connsiteY37" fmla="*/ 1995487 h 2162175"/>
                <a:gd name="connsiteX38" fmla="*/ 1204913 w 1228725"/>
                <a:gd name="connsiteY38" fmla="*/ 1995487 h 2162175"/>
                <a:gd name="connsiteX39" fmla="*/ 1214438 w 1228725"/>
                <a:gd name="connsiteY39" fmla="*/ 2047875 h 2162175"/>
                <a:gd name="connsiteX40" fmla="*/ 1190625 w 1228725"/>
                <a:gd name="connsiteY40" fmla="*/ 2052637 h 2162175"/>
                <a:gd name="connsiteX41" fmla="*/ 1190625 w 1228725"/>
                <a:gd name="connsiteY41" fmla="*/ 2076450 h 2162175"/>
                <a:gd name="connsiteX42" fmla="*/ 1200150 w 1228725"/>
                <a:gd name="connsiteY42" fmla="*/ 2090737 h 2162175"/>
                <a:gd name="connsiteX43" fmla="*/ 1204913 w 1228725"/>
                <a:gd name="connsiteY43" fmla="*/ 2124075 h 2162175"/>
                <a:gd name="connsiteX44" fmla="*/ 1228725 w 1228725"/>
                <a:gd name="connsiteY44" fmla="*/ 2152650 h 2162175"/>
                <a:gd name="connsiteX45" fmla="*/ 1228725 w 1228725"/>
                <a:gd name="connsiteY45" fmla="*/ 2162175 h 2162175"/>
                <a:gd name="connsiteX46" fmla="*/ 1062038 w 1228725"/>
                <a:gd name="connsiteY46" fmla="*/ 2133600 h 2162175"/>
                <a:gd name="connsiteX47" fmla="*/ 890588 w 1228725"/>
                <a:gd name="connsiteY47" fmla="*/ 2085975 h 2162175"/>
                <a:gd name="connsiteX48" fmla="*/ 709613 w 1228725"/>
                <a:gd name="connsiteY48" fmla="*/ 2047875 h 2162175"/>
                <a:gd name="connsiteX49" fmla="*/ 557213 w 1228725"/>
                <a:gd name="connsiteY49" fmla="*/ 1995487 h 2162175"/>
                <a:gd name="connsiteX50" fmla="*/ 476250 w 1228725"/>
                <a:gd name="connsiteY50" fmla="*/ 1971675 h 2162175"/>
                <a:gd name="connsiteX51" fmla="*/ 414338 w 1228725"/>
                <a:gd name="connsiteY51" fmla="*/ 1962150 h 2162175"/>
                <a:gd name="connsiteX52" fmla="*/ 419100 w 1228725"/>
                <a:gd name="connsiteY52" fmla="*/ 1947862 h 2162175"/>
                <a:gd name="connsiteX53" fmla="*/ 419100 w 1228725"/>
                <a:gd name="connsiteY53" fmla="*/ 1947862 h 2162175"/>
                <a:gd name="connsiteX54" fmla="*/ 419100 w 1228725"/>
                <a:gd name="connsiteY54" fmla="*/ 1947862 h 2162175"/>
                <a:gd name="connsiteX55" fmla="*/ 419100 w 1228725"/>
                <a:gd name="connsiteY55" fmla="*/ 1947862 h 2162175"/>
                <a:gd name="connsiteX56" fmla="*/ 442913 w 1228725"/>
                <a:gd name="connsiteY56" fmla="*/ 1909762 h 2162175"/>
                <a:gd name="connsiteX57" fmla="*/ 442913 w 1228725"/>
                <a:gd name="connsiteY57" fmla="*/ 1909762 h 2162175"/>
                <a:gd name="connsiteX58" fmla="*/ 395288 w 1228725"/>
                <a:gd name="connsiteY58" fmla="*/ 1900237 h 2162175"/>
                <a:gd name="connsiteX59" fmla="*/ 376238 w 1228725"/>
                <a:gd name="connsiteY59" fmla="*/ 1895475 h 2162175"/>
                <a:gd name="connsiteX60" fmla="*/ 409575 w 1228725"/>
                <a:gd name="connsiteY60" fmla="*/ 1866900 h 2162175"/>
                <a:gd name="connsiteX61" fmla="*/ 381000 w 1228725"/>
                <a:gd name="connsiteY61" fmla="*/ 1876425 h 2162175"/>
                <a:gd name="connsiteX62" fmla="*/ 352425 w 1228725"/>
                <a:gd name="connsiteY62" fmla="*/ 1862137 h 2162175"/>
                <a:gd name="connsiteX63" fmla="*/ 357188 w 1228725"/>
                <a:gd name="connsiteY63" fmla="*/ 1847850 h 2162175"/>
                <a:gd name="connsiteX64" fmla="*/ 357188 w 1228725"/>
                <a:gd name="connsiteY64" fmla="*/ 1847850 h 2162175"/>
                <a:gd name="connsiteX65" fmla="*/ 371475 w 1228725"/>
                <a:gd name="connsiteY65" fmla="*/ 1776412 h 2162175"/>
                <a:gd name="connsiteX66" fmla="*/ 395288 w 1228725"/>
                <a:gd name="connsiteY66" fmla="*/ 1762125 h 2162175"/>
                <a:gd name="connsiteX67" fmla="*/ 342900 w 1228725"/>
                <a:gd name="connsiteY67" fmla="*/ 1819275 h 2162175"/>
                <a:gd name="connsiteX68" fmla="*/ 314325 w 1228725"/>
                <a:gd name="connsiteY68" fmla="*/ 1804987 h 2162175"/>
                <a:gd name="connsiteX69" fmla="*/ 304800 w 1228725"/>
                <a:gd name="connsiteY69" fmla="*/ 1771650 h 2162175"/>
                <a:gd name="connsiteX70" fmla="*/ 295275 w 1228725"/>
                <a:gd name="connsiteY70" fmla="*/ 1743075 h 2162175"/>
                <a:gd name="connsiteX71" fmla="*/ 295275 w 1228725"/>
                <a:gd name="connsiteY71" fmla="*/ 1743075 h 2162175"/>
                <a:gd name="connsiteX72" fmla="*/ 357188 w 1228725"/>
                <a:gd name="connsiteY72" fmla="*/ 1695450 h 2162175"/>
                <a:gd name="connsiteX73" fmla="*/ 300038 w 1228725"/>
                <a:gd name="connsiteY73" fmla="*/ 1719262 h 2162175"/>
                <a:gd name="connsiteX74" fmla="*/ 290513 w 1228725"/>
                <a:gd name="connsiteY74" fmla="*/ 1704975 h 2162175"/>
                <a:gd name="connsiteX75" fmla="*/ 295275 w 1228725"/>
                <a:gd name="connsiteY75" fmla="*/ 1685925 h 2162175"/>
                <a:gd name="connsiteX76" fmla="*/ 319088 w 1228725"/>
                <a:gd name="connsiteY76" fmla="*/ 1671637 h 2162175"/>
                <a:gd name="connsiteX77" fmla="*/ 319088 w 1228725"/>
                <a:gd name="connsiteY77" fmla="*/ 1671637 h 2162175"/>
                <a:gd name="connsiteX78" fmla="*/ 276225 w 1228725"/>
                <a:gd name="connsiteY78" fmla="*/ 1685925 h 2162175"/>
                <a:gd name="connsiteX79" fmla="*/ 247650 w 1228725"/>
                <a:gd name="connsiteY79" fmla="*/ 1657350 h 2162175"/>
                <a:gd name="connsiteX80" fmla="*/ 266700 w 1228725"/>
                <a:gd name="connsiteY80" fmla="*/ 1624012 h 2162175"/>
                <a:gd name="connsiteX81" fmla="*/ 266700 w 1228725"/>
                <a:gd name="connsiteY81" fmla="*/ 1624012 h 2162175"/>
                <a:gd name="connsiteX82" fmla="*/ 242888 w 1228725"/>
                <a:gd name="connsiteY82" fmla="*/ 1633537 h 2162175"/>
                <a:gd name="connsiteX83" fmla="*/ 209550 w 1228725"/>
                <a:gd name="connsiteY83" fmla="*/ 1609725 h 2162175"/>
                <a:gd name="connsiteX84" fmla="*/ 209550 w 1228725"/>
                <a:gd name="connsiteY84" fmla="*/ 1609725 h 2162175"/>
                <a:gd name="connsiteX85" fmla="*/ 185738 w 1228725"/>
                <a:gd name="connsiteY85" fmla="*/ 1552575 h 2162175"/>
                <a:gd name="connsiteX86" fmla="*/ 185738 w 1228725"/>
                <a:gd name="connsiteY86" fmla="*/ 1552575 h 2162175"/>
                <a:gd name="connsiteX87" fmla="*/ 161925 w 1228725"/>
                <a:gd name="connsiteY87" fmla="*/ 1538287 h 2162175"/>
                <a:gd name="connsiteX88" fmla="*/ 161925 w 1228725"/>
                <a:gd name="connsiteY88" fmla="*/ 1538287 h 2162175"/>
                <a:gd name="connsiteX89" fmla="*/ 142875 w 1228725"/>
                <a:gd name="connsiteY89" fmla="*/ 1500187 h 2162175"/>
                <a:gd name="connsiteX90" fmla="*/ 147638 w 1228725"/>
                <a:gd name="connsiteY90" fmla="*/ 1471612 h 2162175"/>
                <a:gd name="connsiteX91" fmla="*/ 128588 w 1228725"/>
                <a:gd name="connsiteY91" fmla="*/ 1466850 h 2162175"/>
                <a:gd name="connsiteX92" fmla="*/ 142875 w 1228725"/>
                <a:gd name="connsiteY92" fmla="*/ 1443037 h 2162175"/>
                <a:gd name="connsiteX93" fmla="*/ 157163 w 1228725"/>
                <a:gd name="connsiteY93" fmla="*/ 1452562 h 2162175"/>
                <a:gd name="connsiteX94" fmla="*/ 171450 w 1228725"/>
                <a:gd name="connsiteY94" fmla="*/ 1433512 h 2162175"/>
                <a:gd name="connsiteX95" fmla="*/ 161925 w 1228725"/>
                <a:gd name="connsiteY95" fmla="*/ 1409700 h 2162175"/>
                <a:gd name="connsiteX96" fmla="*/ 147638 w 1228725"/>
                <a:gd name="connsiteY96" fmla="*/ 1390650 h 2162175"/>
                <a:gd name="connsiteX97" fmla="*/ 180975 w 1228725"/>
                <a:gd name="connsiteY97" fmla="*/ 1390650 h 2162175"/>
                <a:gd name="connsiteX98" fmla="*/ 185738 w 1228725"/>
                <a:gd name="connsiteY98" fmla="*/ 1371600 h 2162175"/>
                <a:gd name="connsiteX99" fmla="*/ 204788 w 1228725"/>
                <a:gd name="connsiteY99" fmla="*/ 1371600 h 2162175"/>
                <a:gd name="connsiteX100" fmla="*/ 228600 w 1228725"/>
                <a:gd name="connsiteY100" fmla="*/ 1414462 h 2162175"/>
                <a:gd name="connsiteX101" fmla="*/ 223838 w 1228725"/>
                <a:gd name="connsiteY101" fmla="*/ 1371600 h 2162175"/>
                <a:gd name="connsiteX102" fmla="*/ 257175 w 1228725"/>
                <a:gd name="connsiteY102" fmla="*/ 1347787 h 2162175"/>
                <a:gd name="connsiteX103" fmla="*/ 209550 w 1228725"/>
                <a:gd name="connsiteY103" fmla="*/ 1343025 h 2162175"/>
                <a:gd name="connsiteX104" fmla="*/ 223838 w 1228725"/>
                <a:gd name="connsiteY104" fmla="*/ 1328737 h 2162175"/>
                <a:gd name="connsiteX105" fmla="*/ 257175 w 1228725"/>
                <a:gd name="connsiteY105" fmla="*/ 1314450 h 2162175"/>
                <a:gd name="connsiteX106" fmla="*/ 257175 w 1228725"/>
                <a:gd name="connsiteY106" fmla="*/ 1271587 h 2162175"/>
                <a:gd name="connsiteX107" fmla="*/ 257175 w 1228725"/>
                <a:gd name="connsiteY107" fmla="*/ 1271587 h 2162175"/>
                <a:gd name="connsiteX108" fmla="*/ 228600 w 1228725"/>
                <a:gd name="connsiteY108" fmla="*/ 1319212 h 2162175"/>
                <a:gd name="connsiteX109" fmla="*/ 190500 w 1228725"/>
                <a:gd name="connsiteY109" fmla="*/ 1309687 h 2162175"/>
                <a:gd name="connsiteX110" fmla="*/ 180975 w 1228725"/>
                <a:gd name="connsiteY110" fmla="*/ 1319212 h 2162175"/>
                <a:gd name="connsiteX111" fmla="*/ 147638 w 1228725"/>
                <a:gd name="connsiteY111" fmla="*/ 1319212 h 2162175"/>
                <a:gd name="connsiteX112" fmla="*/ 152400 w 1228725"/>
                <a:gd name="connsiteY112" fmla="*/ 1290637 h 2162175"/>
                <a:gd name="connsiteX113" fmla="*/ 152400 w 1228725"/>
                <a:gd name="connsiteY113" fmla="*/ 1290637 h 2162175"/>
                <a:gd name="connsiteX114" fmla="*/ 152400 w 1228725"/>
                <a:gd name="connsiteY114" fmla="*/ 1276350 h 2162175"/>
                <a:gd name="connsiteX115" fmla="*/ 171450 w 1228725"/>
                <a:gd name="connsiteY115" fmla="*/ 1243012 h 2162175"/>
                <a:gd name="connsiteX116" fmla="*/ 142875 w 1228725"/>
                <a:gd name="connsiteY116" fmla="*/ 1243012 h 2162175"/>
                <a:gd name="connsiteX117" fmla="*/ 123825 w 1228725"/>
                <a:gd name="connsiteY117" fmla="*/ 1233487 h 2162175"/>
                <a:gd name="connsiteX118" fmla="*/ 123825 w 1228725"/>
                <a:gd name="connsiteY118" fmla="*/ 1233487 h 2162175"/>
                <a:gd name="connsiteX119" fmla="*/ 109538 w 1228725"/>
                <a:gd name="connsiteY119" fmla="*/ 1185862 h 2162175"/>
                <a:gd name="connsiteX120" fmla="*/ 104775 w 1228725"/>
                <a:gd name="connsiteY120" fmla="*/ 1157287 h 2162175"/>
                <a:gd name="connsiteX121" fmla="*/ 119063 w 1228725"/>
                <a:gd name="connsiteY121" fmla="*/ 1133475 h 2162175"/>
                <a:gd name="connsiteX122" fmla="*/ 119063 w 1228725"/>
                <a:gd name="connsiteY122" fmla="*/ 1133475 h 2162175"/>
                <a:gd name="connsiteX123" fmla="*/ 166688 w 1228725"/>
                <a:gd name="connsiteY123" fmla="*/ 1166812 h 2162175"/>
                <a:gd name="connsiteX124" fmla="*/ 195263 w 1228725"/>
                <a:gd name="connsiteY124" fmla="*/ 1185862 h 2162175"/>
                <a:gd name="connsiteX125" fmla="*/ 166688 w 1228725"/>
                <a:gd name="connsiteY125" fmla="*/ 1138237 h 2162175"/>
                <a:gd name="connsiteX126" fmla="*/ 128588 w 1228725"/>
                <a:gd name="connsiteY126" fmla="*/ 1133475 h 2162175"/>
                <a:gd name="connsiteX127" fmla="*/ 147638 w 1228725"/>
                <a:gd name="connsiteY127" fmla="*/ 1100137 h 2162175"/>
                <a:gd name="connsiteX128" fmla="*/ 176213 w 1228725"/>
                <a:gd name="connsiteY128" fmla="*/ 1109662 h 2162175"/>
                <a:gd name="connsiteX129" fmla="*/ 176213 w 1228725"/>
                <a:gd name="connsiteY129" fmla="*/ 1066800 h 2162175"/>
                <a:gd name="connsiteX130" fmla="*/ 161925 w 1228725"/>
                <a:gd name="connsiteY130" fmla="*/ 1081087 h 2162175"/>
                <a:gd name="connsiteX131" fmla="*/ 128588 w 1228725"/>
                <a:gd name="connsiteY131" fmla="*/ 1076325 h 2162175"/>
                <a:gd name="connsiteX132" fmla="*/ 90488 w 1228725"/>
                <a:gd name="connsiteY132" fmla="*/ 1109662 h 2162175"/>
                <a:gd name="connsiteX133" fmla="*/ 90488 w 1228725"/>
                <a:gd name="connsiteY133" fmla="*/ 1119187 h 2162175"/>
                <a:gd name="connsiteX134" fmla="*/ 71438 w 1228725"/>
                <a:gd name="connsiteY134" fmla="*/ 1090612 h 2162175"/>
                <a:gd name="connsiteX135" fmla="*/ 66675 w 1228725"/>
                <a:gd name="connsiteY135" fmla="*/ 1071562 h 2162175"/>
                <a:gd name="connsiteX136" fmla="*/ 52388 w 1228725"/>
                <a:gd name="connsiteY136" fmla="*/ 1052512 h 2162175"/>
                <a:gd name="connsiteX137" fmla="*/ 42863 w 1228725"/>
                <a:gd name="connsiteY137" fmla="*/ 1038225 h 2162175"/>
                <a:gd name="connsiteX138" fmla="*/ 66675 w 1228725"/>
                <a:gd name="connsiteY138" fmla="*/ 1014412 h 2162175"/>
                <a:gd name="connsiteX139" fmla="*/ 100013 w 1228725"/>
                <a:gd name="connsiteY139" fmla="*/ 1033462 h 2162175"/>
                <a:gd name="connsiteX140" fmla="*/ 71438 w 1228725"/>
                <a:gd name="connsiteY140" fmla="*/ 1004887 h 2162175"/>
                <a:gd name="connsiteX141" fmla="*/ 85725 w 1228725"/>
                <a:gd name="connsiteY141" fmla="*/ 966787 h 2162175"/>
                <a:gd name="connsiteX142" fmla="*/ 66675 w 1228725"/>
                <a:gd name="connsiteY142" fmla="*/ 962025 h 2162175"/>
                <a:gd name="connsiteX143" fmla="*/ 85725 w 1228725"/>
                <a:gd name="connsiteY143" fmla="*/ 933450 h 2162175"/>
                <a:gd name="connsiteX144" fmla="*/ 100013 w 1228725"/>
                <a:gd name="connsiteY144" fmla="*/ 914400 h 2162175"/>
                <a:gd name="connsiteX145" fmla="*/ 133350 w 1228725"/>
                <a:gd name="connsiteY145" fmla="*/ 900112 h 2162175"/>
                <a:gd name="connsiteX146" fmla="*/ 138113 w 1228725"/>
                <a:gd name="connsiteY146" fmla="*/ 885825 h 2162175"/>
                <a:gd name="connsiteX147" fmla="*/ 138113 w 1228725"/>
                <a:gd name="connsiteY147" fmla="*/ 885825 h 2162175"/>
                <a:gd name="connsiteX148" fmla="*/ 133350 w 1228725"/>
                <a:gd name="connsiteY148" fmla="*/ 857250 h 2162175"/>
                <a:gd name="connsiteX149" fmla="*/ 152400 w 1228725"/>
                <a:gd name="connsiteY149" fmla="*/ 847725 h 2162175"/>
                <a:gd name="connsiteX150" fmla="*/ 180975 w 1228725"/>
                <a:gd name="connsiteY150" fmla="*/ 838200 h 2162175"/>
                <a:gd name="connsiteX151" fmla="*/ 180975 w 1228725"/>
                <a:gd name="connsiteY151" fmla="*/ 819150 h 2162175"/>
                <a:gd name="connsiteX152" fmla="*/ 171450 w 1228725"/>
                <a:gd name="connsiteY152" fmla="*/ 814387 h 2162175"/>
                <a:gd name="connsiteX153" fmla="*/ 138113 w 1228725"/>
                <a:gd name="connsiteY153" fmla="*/ 838200 h 2162175"/>
                <a:gd name="connsiteX154" fmla="*/ 123825 w 1228725"/>
                <a:gd name="connsiteY154" fmla="*/ 804862 h 2162175"/>
                <a:gd name="connsiteX155" fmla="*/ 123825 w 1228725"/>
                <a:gd name="connsiteY155" fmla="*/ 804862 h 2162175"/>
                <a:gd name="connsiteX156" fmla="*/ 171450 w 1228725"/>
                <a:gd name="connsiteY156" fmla="*/ 738187 h 2162175"/>
                <a:gd name="connsiteX157" fmla="*/ 152400 w 1228725"/>
                <a:gd name="connsiteY157" fmla="*/ 695325 h 2162175"/>
                <a:gd name="connsiteX158" fmla="*/ 123825 w 1228725"/>
                <a:gd name="connsiteY158" fmla="*/ 666750 h 2162175"/>
                <a:gd name="connsiteX159" fmla="*/ 85725 w 1228725"/>
                <a:gd name="connsiteY159" fmla="*/ 633412 h 2162175"/>
                <a:gd name="connsiteX160" fmla="*/ 66675 w 1228725"/>
                <a:gd name="connsiteY160" fmla="*/ 604837 h 2162175"/>
                <a:gd name="connsiteX161" fmla="*/ 85725 w 1228725"/>
                <a:gd name="connsiteY161" fmla="*/ 566737 h 2162175"/>
                <a:gd name="connsiteX162" fmla="*/ 104775 w 1228725"/>
                <a:gd name="connsiteY162" fmla="*/ 514350 h 2162175"/>
                <a:gd name="connsiteX163" fmla="*/ 71438 w 1228725"/>
                <a:gd name="connsiteY163" fmla="*/ 533400 h 2162175"/>
                <a:gd name="connsiteX164" fmla="*/ 52388 w 1228725"/>
                <a:gd name="connsiteY164" fmla="*/ 504825 h 2162175"/>
                <a:gd name="connsiteX165" fmla="*/ 66675 w 1228725"/>
                <a:gd name="connsiteY165" fmla="*/ 438150 h 2162175"/>
                <a:gd name="connsiteX166" fmla="*/ 47625 w 1228725"/>
                <a:gd name="connsiteY166" fmla="*/ 423862 h 2162175"/>
                <a:gd name="connsiteX167" fmla="*/ 47625 w 1228725"/>
                <a:gd name="connsiteY167" fmla="*/ 271462 h 2162175"/>
                <a:gd name="connsiteX168" fmla="*/ 42863 w 1228725"/>
                <a:gd name="connsiteY168" fmla="*/ 271462 h 2162175"/>
                <a:gd name="connsiteX169" fmla="*/ 42863 w 1228725"/>
                <a:gd name="connsiteY169" fmla="*/ 204787 h 2162175"/>
                <a:gd name="connsiteX170" fmla="*/ 19050 w 1228725"/>
                <a:gd name="connsiteY170" fmla="*/ 204787 h 2162175"/>
                <a:gd name="connsiteX171" fmla="*/ 19050 w 1228725"/>
                <a:gd name="connsiteY171" fmla="*/ 171450 h 2162175"/>
                <a:gd name="connsiteX172" fmla="*/ 19050 w 1228725"/>
                <a:gd name="connsiteY172" fmla="*/ 152400 h 2162175"/>
                <a:gd name="connsiteX173" fmla="*/ 14288 w 1228725"/>
                <a:gd name="connsiteY173" fmla="*/ 138112 h 2162175"/>
                <a:gd name="connsiteX174" fmla="*/ 0 w 1228725"/>
                <a:gd name="connsiteY174" fmla="*/ 119062 h 2162175"/>
                <a:gd name="connsiteX175" fmla="*/ 14288 w 1228725"/>
                <a:gd name="connsiteY175" fmla="*/ 104775 h 2162175"/>
                <a:gd name="connsiteX176" fmla="*/ 14288 w 1228725"/>
                <a:gd name="connsiteY176" fmla="*/ 76200 h 2162175"/>
                <a:gd name="connsiteX177" fmla="*/ 9525 w 1228725"/>
                <a:gd name="connsiteY177" fmla="*/ 42862 h 2162175"/>
                <a:gd name="connsiteX178" fmla="*/ 9525 w 1228725"/>
                <a:gd name="connsiteY178" fmla="*/ 42862 h 2162175"/>
                <a:gd name="connsiteX179" fmla="*/ 9525 w 1228725"/>
                <a:gd name="connsiteY179" fmla="*/ 0 h 21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1228725" h="2162175">
                  <a:moveTo>
                    <a:pt x="9525" y="0"/>
                  </a:moveTo>
                  <a:lnTo>
                    <a:pt x="190500" y="90487"/>
                  </a:lnTo>
                  <a:lnTo>
                    <a:pt x="395288" y="161925"/>
                  </a:lnTo>
                  <a:lnTo>
                    <a:pt x="571500" y="223837"/>
                  </a:lnTo>
                  <a:lnTo>
                    <a:pt x="738188" y="290512"/>
                  </a:lnTo>
                  <a:lnTo>
                    <a:pt x="904875" y="352425"/>
                  </a:lnTo>
                  <a:lnTo>
                    <a:pt x="1123950" y="404812"/>
                  </a:lnTo>
                  <a:lnTo>
                    <a:pt x="1057275" y="657225"/>
                  </a:lnTo>
                  <a:lnTo>
                    <a:pt x="866775" y="1366837"/>
                  </a:lnTo>
                  <a:lnTo>
                    <a:pt x="885825" y="1371600"/>
                  </a:lnTo>
                  <a:lnTo>
                    <a:pt x="885825" y="1400175"/>
                  </a:lnTo>
                  <a:lnTo>
                    <a:pt x="914400" y="1409700"/>
                  </a:lnTo>
                  <a:lnTo>
                    <a:pt x="923925" y="1438275"/>
                  </a:lnTo>
                  <a:lnTo>
                    <a:pt x="947738" y="1428750"/>
                  </a:lnTo>
                  <a:lnTo>
                    <a:pt x="966788" y="1452562"/>
                  </a:lnTo>
                  <a:lnTo>
                    <a:pt x="976313" y="1566862"/>
                  </a:lnTo>
                  <a:lnTo>
                    <a:pt x="1004888" y="1581150"/>
                  </a:lnTo>
                  <a:lnTo>
                    <a:pt x="1028700" y="1585912"/>
                  </a:lnTo>
                  <a:lnTo>
                    <a:pt x="1019175" y="1624012"/>
                  </a:lnTo>
                  <a:lnTo>
                    <a:pt x="1019175" y="1624012"/>
                  </a:lnTo>
                  <a:lnTo>
                    <a:pt x="1062038" y="1638300"/>
                  </a:lnTo>
                  <a:lnTo>
                    <a:pt x="1057275" y="1676400"/>
                  </a:lnTo>
                  <a:lnTo>
                    <a:pt x="1057275" y="1676400"/>
                  </a:lnTo>
                  <a:lnTo>
                    <a:pt x="1095375" y="1695450"/>
                  </a:lnTo>
                  <a:lnTo>
                    <a:pt x="1090613" y="1728787"/>
                  </a:lnTo>
                  <a:lnTo>
                    <a:pt x="1109663" y="1728787"/>
                  </a:lnTo>
                  <a:lnTo>
                    <a:pt x="1104900" y="1771650"/>
                  </a:lnTo>
                  <a:lnTo>
                    <a:pt x="1123950" y="1785937"/>
                  </a:lnTo>
                  <a:lnTo>
                    <a:pt x="1123950" y="1814512"/>
                  </a:lnTo>
                  <a:lnTo>
                    <a:pt x="1152525" y="1824037"/>
                  </a:lnTo>
                  <a:lnTo>
                    <a:pt x="1152525" y="1843087"/>
                  </a:lnTo>
                  <a:lnTo>
                    <a:pt x="1152525" y="1871662"/>
                  </a:lnTo>
                  <a:lnTo>
                    <a:pt x="1171575" y="1876425"/>
                  </a:lnTo>
                  <a:lnTo>
                    <a:pt x="1176338" y="1909762"/>
                  </a:lnTo>
                  <a:lnTo>
                    <a:pt x="1204913" y="1924050"/>
                  </a:lnTo>
                  <a:lnTo>
                    <a:pt x="1204913" y="1938337"/>
                  </a:lnTo>
                  <a:lnTo>
                    <a:pt x="1209675" y="1952625"/>
                  </a:lnTo>
                  <a:lnTo>
                    <a:pt x="1204913" y="1995487"/>
                  </a:lnTo>
                  <a:lnTo>
                    <a:pt x="1204913" y="1995487"/>
                  </a:lnTo>
                  <a:lnTo>
                    <a:pt x="1214438" y="2047875"/>
                  </a:lnTo>
                  <a:lnTo>
                    <a:pt x="1190625" y="2052637"/>
                  </a:lnTo>
                  <a:lnTo>
                    <a:pt x="1190625" y="2076450"/>
                  </a:lnTo>
                  <a:lnTo>
                    <a:pt x="1200150" y="2090737"/>
                  </a:lnTo>
                  <a:lnTo>
                    <a:pt x="1204913" y="2124075"/>
                  </a:lnTo>
                  <a:lnTo>
                    <a:pt x="1228725" y="2152650"/>
                  </a:lnTo>
                  <a:lnTo>
                    <a:pt x="1228725" y="2162175"/>
                  </a:lnTo>
                  <a:lnTo>
                    <a:pt x="1062038" y="2133600"/>
                  </a:lnTo>
                  <a:lnTo>
                    <a:pt x="890588" y="2085975"/>
                  </a:lnTo>
                  <a:lnTo>
                    <a:pt x="709613" y="2047875"/>
                  </a:lnTo>
                  <a:lnTo>
                    <a:pt x="557213" y="1995487"/>
                  </a:lnTo>
                  <a:lnTo>
                    <a:pt x="476250" y="1971675"/>
                  </a:lnTo>
                  <a:lnTo>
                    <a:pt x="414338" y="1962150"/>
                  </a:lnTo>
                  <a:lnTo>
                    <a:pt x="419100" y="1947862"/>
                  </a:lnTo>
                  <a:lnTo>
                    <a:pt x="419100" y="1947862"/>
                  </a:lnTo>
                  <a:lnTo>
                    <a:pt x="419100" y="1947862"/>
                  </a:lnTo>
                  <a:lnTo>
                    <a:pt x="419100" y="1947862"/>
                  </a:lnTo>
                  <a:lnTo>
                    <a:pt x="442913" y="1909762"/>
                  </a:lnTo>
                  <a:lnTo>
                    <a:pt x="442913" y="1909762"/>
                  </a:lnTo>
                  <a:lnTo>
                    <a:pt x="395288" y="1900237"/>
                  </a:lnTo>
                  <a:lnTo>
                    <a:pt x="376238" y="1895475"/>
                  </a:lnTo>
                  <a:lnTo>
                    <a:pt x="409575" y="1866900"/>
                  </a:lnTo>
                  <a:lnTo>
                    <a:pt x="381000" y="1876425"/>
                  </a:lnTo>
                  <a:lnTo>
                    <a:pt x="352425" y="1862137"/>
                  </a:lnTo>
                  <a:lnTo>
                    <a:pt x="357188" y="1847850"/>
                  </a:lnTo>
                  <a:lnTo>
                    <a:pt x="357188" y="1847850"/>
                  </a:lnTo>
                  <a:lnTo>
                    <a:pt x="371475" y="1776412"/>
                  </a:lnTo>
                  <a:lnTo>
                    <a:pt x="395288" y="1762125"/>
                  </a:lnTo>
                  <a:lnTo>
                    <a:pt x="342900" y="1819275"/>
                  </a:lnTo>
                  <a:lnTo>
                    <a:pt x="314325" y="1804987"/>
                  </a:lnTo>
                  <a:lnTo>
                    <a:pt x="304800" y="1771650"/>
                  </a:lnTo>
                  <a:lnTo>
                    <a:pt x="295275" y="1743075"/>
                  </a:lnTo>
                  <a:lnTo>
                    <a:pt x="295275" y="1743075"/>
                  </a:lnTo>
                  <a:lnTo>
                    <a:pt x="357188" y="1695450"/>
                  </a:lnTo>
                  <a:lnTo>
                    <a:pt x="300038" y="1719262"/>
                  </a:lnTo>
                  <a:lnTo>
                    <a:pt x="290513" y="1704975"/>
                  </a:lnTo>
                  <a:lnTo>
                    <a:pt x="295275" y="1685925"/>
                  </a:lnTo>
                  <a:lnTo>
                    <a:pt x="319088" y="1671637"/>
                  </a:lnTo>
                  <a:lnTo>
                    <a:pt x="319088" y="1671637"/>
                  </a:lnTo>
                  <a:lnTo>
                    <a:pt x="276225" y="1685925"/>
                  </a:lnTo>
                  <a:lnTo>
                    <a:pt x="247650" y="1657350"/>
                  </a:lnTo>
                  <a:lnTo>
                    <a:pt x="266700" y="1624012"/>
                  </a:lnTo>
                  <a:lnTo>
                    <a:pt x="266700" y="1624012"/>
                  </a:lnTo>
                  <a:lnTo>
                    <a:pt x="242888" y="1633537"/>
                  </a:lnTo>
                  <a:lnTo>
                    <a:pt x="209550" y="1609725"/>
                  </a:lnTo>
                  <a:lnTo>
                    <a:pt x="209550" y="1609725"/>
                  </a:lnTo>
                  <a:lnTo>
                    <a:pt x="185738" y="1552575"/>
                  </a:lnTo>
                  <a:lnTo>
                    <a:pt x="185738" y="1552575"/>
                  </a:lnTo>
                  <a:lnTo>
                    <a:pt x="161925" y="1538287"/>
                  </a:lnTo>
                  <a:lnTo>
                    <a:pt x="161925" y="1538287"/>
                  </a:lnTo>
                  <a:lnTo>
                    <a:pt x="142875" y="1500187"/>
                  </a:lnTo>
                  <a:lnTo>
                    <a:pt x="147638" y="1471612"/>
                  </a:lnTo>
                  <a:lnTo>
                    <a:pt x="128588" y="1466850"/>
                  </a:lnTo>
                  <a:lnTo>
                    <a:pt x="142875" y="1443037"/>
                  </a:lnTo>
                  <a:lnTo>
                    <a:pt x="157163" y="1452562"/>
                  </a:lnTo>
                  <a:lnTo>
                    <a:pt x="171450" y="1433512"/>
                  </a:lnTo>
                  <a:lnTo>
                    <a:pt x="161925" y="1409700"/>
                  </a:lnTo>
                  <a:lnTo>
                    <a:pt x="147638" y="1390650"/>
                  </a:lnTo>
                  <a:lnTo>
                    <a:pt x="180975" y="1390650"/>
                  </a:lnTo>
                  <a:lnTo>
                    <a:pt x="185738" y="1371600"/>
                  </a:lnTo>
                  <a:lnTo>
                    <a:pt x="204788" y="1371600"/>
                  </a:lnTo>
                  <a:lnTo>
                    <a:pt x="228600" y="1414462"/>
                  </a:lnTo>
                  <a:lnTo>
                    <a:pt x="223838" y="1371600"/>
                  </a:lnTo>
                  <a:lnTo>
                    <a:pt x="257175" y="1347787"/>
                  </a:lnTo>
                  <a:lnTo>
                    <a:pt x="209550" y="1343025"/>
                  </a:lnTo>
                  <a:lnTo>
                    <a:pt x="223838" y="1328737"/>
                  </a:lnTo>
                  <a:lnTo>
                    <a:pt x="257175" y="1314450"/>
                  </a:lnTo>
                  <a:lnTo>
                    <a:pt x="257175" y="1271587"/>
                  </a:lnTo>
                  <a:lnTo>
                    <a:pt x="257175" y="1271587"/>
                  </a:lnTo>
                  <a:lnTo>
                    <a:pt x="228600" y="1319212"/>
                  </a:lnTo>
                  <a:lnTo>
                    <a:pt x="190500" y="1309687"/>
                  </a:lnTo>
                  <a:lnTo>
                    <a:pt x="180975" y="1319212"/>
                  </a:lnTo>
                  <a:lnTo>
                    <a:pt x="147638" y="1319212"/>
                  </a:lnTo>
                  <a:lnTo>
                    <a:pt x="152400" y="1290637"/>
                  </a:lnTo>
                  <a:lnTo>
                    <a:pt x="152400" y="1290637"/>
                  </a:lnTo>
                  <a:lnTo>
                    <a:pt x="152400" y="1276350"/>
                  </a:lnTo>
                  <a:lnTo>
                    <a:pt x="171450" y="1243012"/>
                  </a:lnTo>
                  <a:lnTo>
                    <a:pt x="142875" y="1243012"/>
                  </a:lnTo>
                  <a:lnTo>
                    <a:pt x="123825" y="1233487"/>
                  </a:lnTo>
                  <a:lnTo>
                    <a:pt x="123825" y="1233487"/>
                  </a:lnTo>
                  <a:lnTo>
                    <a:pt x="109538" y="1185862"/>
                  </a:lnTo>
                  <a:lnTo>
                    <a:pt x="104775" y="1157287"/>
                  </a:lnTo>
                  <a:lnTo>
                    <a:pt x="119063" y="1133475"/>
                  </a:lnTo>
                  <a:lnTo>
                    <a:pt x="119063" y="1133475"/>
                  </a:lnTo>
                  <a:lnTo>
                    <a:pt x="166688" y="1166812"/>
                  </a:lnTo>
                  <a:lnTo>
                    <a:pt x="195263" y="1185862"/>
                  </a:lnTo>
                  <a:lnTo>
                    <a:pt x="166688" y="1138237"/>
                  </a:lnTo>
                  <a:lnTo>
                    <a:pt x="128588" y="1133475"/>
                  </a:lnTo>
                  <a:lnTo>
                    <a:pt x="147638" y="1100137"/>
                  </a:lnTo>
                  <a:lnTo>
                    <a:pt x="176213" y="1109662"/>
                  </a:lnTo>
                  <a:lnTo>
                    <a:pt x="176213" y="1066800"/>
                  </a:lnTo>
                  <a:lnTo>
                    <a:pt x="161925" y="1081087"/>
                  </a:lnTo>
                  <a:lnTo>
                    <a:pt x="128588" y="1076325"/>
                  </a:lnTo>
                  <a:lnTo>
                    <a:pt x="90488" y="1109662"/>
                  </a:lnTo>
                  <a:lnTo>
                    <a:pt x="90488" y="1119187"/>
                  </a:lnTo>
                  <a:lnTo>
                    <a:pt x="71438" y="1090612"/>
                  </a:lnTo>
                  <a:lnTo>
                    <a:pt x="66675" y="1071562"/>
                  </a:lnTo>
                  <a:lnTo>
                    <a:pt x="52388" y="1052512"/>
                  </a:lnTo>
                  <a:lnTo>
                    <a:pt x="42863" y="1038225"/>
                  </a:lnTo>
                  <a:lnTo>
                    <a:pt x="66675" y="1014412"/>
                  </a:lnTo>
                  <a:lnTo>
                    <a:pt x="100013" y="1033462"/>
                  </a:lnTo>
                  <a:lnTo>
                    <a:pt x="71438" y="1004887"/>
                  </a:lnTo>
                  <a:lnTo>
                    <a:pt x="85725" y="966787"/>
                  </a:lnTo>
                  <a:lnTo>
                    <a:pt x="66675" y="962025"/>
                  </a:lnTo>
                  <a:lnTo>
                    <a:pt x="85725" y="933450"/>
                  </a:lnTo>
                  <a:lnTo>
                    <a:pt x="100013" y="914400"/>
                  </a:lnTo>
                  <a:lnTo>
                    <a:pt x="133350" y="900112"/>
                  </a:lnTo>
                  <a:lnTo>
                    <a:pt x="138113" y="885825"/>
                  </a:lnTo>
                  <a:lnTo>
                    <a:pt x="138113" y="885825"/>
                  </a:lnTo>
                  <a:lnTo>
                    <a:pt x="133350" y="857250"/>
                  </a:lnTo>
                  <a:lnTo>
                    <a:pt x="152400" y="847725"/>
                  </a:lnTo>
                  <a:lnTo>
                    <a:pt x="180975" y="838200"/>
                  </a:lnTo>
                  <a:lnTo>
                    <a:pt x="180975" y="819150"/>
                  </a:lnTo>
                  <a:lnTo>
                    <a:pt x="171450" y="814387"/>
                  </a:lnTo>
                  <a:lnTo>
                    <a:pt x="138113" y="838200"/>
                  </a:lnTo>
                  <a:lnTo>
                    <a:pt x="123825" y="804862"/>
                  </a:lnTo>
                  <a:lnTo>
                    <a:pt x="123825" y="804862"/>
                  </a:lnTo>
                  <a:lnTo>
                    <a:pt x="171450" y="738187"/>
                  </a:lnTo>
                  <a:lnTo>
                    <a:pt x="152400" y="695325"/>
                  </a:lnTo>
                  <a:lnTo>
                    <a:pt x="123825" y="666750"/>
                  </a:lnTo>
                  <a:lnTo>
                    <a:pt x="85725" y="633412"/>
                  </a:lnTo>
                  <a:lnTo>
                    <a:pt x="66675" y="604837"/>
                  </a:lnTo>
                  <a:lnTo>
                    <a:pt x="85725" y="566737"/>
                  </a:lnTo>
                  <a:lnTo>
                    <a:pt x="104775" y="514350"/>
                  </a:lnTo>
                  <a:lnTo>
                    <a:pt x="71438" y="533400"/>
                  </a:lnTo>
                  <a:lnTo>
                    <a:pt x="52388" y="504825"/>
                  </a:lnTo>
                  <a:lnTo>
                    <a:pt x="66675" y="438150"/>
                  </a:lnTo>
                  <a:lnTo>
                    <a:pt x="47625" y="423862"/>
                  </a:lnTo>
                  <a:lnTo>
                    <a:pt x="47625" y="271462"/>
                  </a:lnTo>
                  <a:lnTo>
                    <a:pt x="42863" y="271462"/>
                  </a:lnTo>
                  <a:lnTo>
                    <a:pt x="42863" y="204787"/>
                  </a:lnTo>
                  <a:lnTo>
                    <a:pt x="19050" y="204787"/>
                  </a:lnTo>
                  <a:lnTo>
                    <a:pt x="19050" y="171450"/>
                  </a:lnTo>
                  <a:lnTo>
                    <a:pt x="19050" y="152400"/>
                  </a:lnTo>
                  <a:lnTo>
                    <a:pt x="14288" y="138112"/>
                  </a:lnTo>
                  <a:lnTo>
                    <a:pt x="0" y="119062"/>
                  </a:lnTo>
                  <a:lnTo>
                    <a:pt x="14288" y="104775"/>
                  </a:lnTo>
                  <a:lnTo>
                    <a:pt x="14288" y="76200"/>
                  </a:lnTo>
                  <a:lnTo>
                    <a:pt x="9525" y="42862"/>
                  </a:lnTo>
                  <a:lnTo>
                    <a:pt x="9525" y="4286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3EFD5"/>
            </a:solidFill>
            <a:ln w="9525" cap="flat" cmpd="sng" algn="ctr">
              <a:solidFill>
                <a:srgbClr val="A6E8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795463" y="4667251"/>
              <a:ext cx="385762" cy="509587"/>
            </a:xfrm>
            <a:custGeom>
              <a:avLst/>
              <a:gdLst>
                <a:gd name="connsiteX0" fmla="*/ 0 w 385762"/>
                <a:gd name="connsiteY0" fmla="*/ 0 h 485775"/>
                <a:gd name="connsiteX1" fmla="*/ 71437 w 385762"/>
                <a:gd name="connsiteY1" fmla="*/ 0 h 485775"/>
                <a:gd name="connsiteX2" fmla="*/ 109537 w 385762"/>
                <a:gd name="connsiteY2" fmla="*/ 38100 h 485775"/>
                <a:gd name="connsiteX3" fmla="*/ 123825 w 385762"/>
                <a:gd name="connsiteY3" fmla="*/ 57150 h 485775"/>
                <a:gd name="connsiteX4" fmla="*/ 142875 w 385762"/>
                <a:gd name="connsiteY4" fmla="*/ 90487 h 485775"/>
                <a:gd name="connsiteX5" fmla="*/ 171450 w 385762"/>
                <a:gd name="connsiteY5" fmla="*/ 95250 h 485775"/>
                <a:gd name="connsiteX6" fmla="*/ 195262 w 385762"/>
                <a:gd name="connsiteY6" fmla="*/ 119062 h 485775"/>
                <a:gd name="connsiteX7" fmla="*/ 200025 w 385762"/>
                <a:gd name="connsiteY7" fmla="*/ 128587 h 485775"/>
                <a:gd name="connsiteX8" fmla="*/ 223837 w 385762"/>
                <a:gd name="connsiteY8" fmla="*/ 133350 h 485775"/>
                <a:gd name="connsiteX9" fmla="*/ 247650 w 385762"/>
                <a:gd name="connsiteY9" fmla="*/ 157162 h 485775"/>
                <a:gd name="connsiteX10" fmla="*/ 252412 w 385762"/>
                <a:gd name="connsiteY10" fmla="*/ 190500 h 485775"/>
                <a:gd name="connsiteX11" fmla="*/ 261937 w 385762"/>
                <a:gd name="connsiteY11" fmla="*/ 238125 h 485775"/>
                <a:gd name="connsiteX12" fmla="*/ 261937 w 385762"/>
                <a:gd name="connsiteY12" fmla="*/ 238125 h 485775"/>
                <a:gd name="connsiteX13" fmla="*/ 261937 w 385762"/>
                <a:gd name="connsiteY13" fmla="*/ 238125 h 485775"/>
                <a:gd name="connsiteX14" fmla="*/ 257175 w 385762"/>
                <a:gd name="connsiteY14" fmla="*/ 300037 h 485775"/>
                <a:gd name="connsiteX15" fmla="*/ 295275 w 385762"/>
                <a:gd name="connsiteY15" fmla="*/ 323850 h 485775"/>
                <a:gd name="connsiteX16" fmla="*/ 333375 w 385762"/>
                <a:gd name="connsiteY16" fmla="*/ 366712 h 485775"/>
                <a:gd name="connsiteX17" fmla="*/ 338137 w 385762"/>
                <a:gd name="connsiteY17" fmla="*/ 409575 h 485775"/>
                <a:gd name="connsiteX18" fmla="*/ 385762 w 385762"/>
                <a:gd name="connsiteY18" fmla="*/ 423862 h 485775"/>
                <a:gd name="connsiteX19" fmla="*/ 371475 w 385762"/>
                <a:gd name="connsiteY19" fmla="*/ 438150 h 485775"/>
                <a:gd name="connsiteX20" fmla="*/ 333375 w 385762"/>
                <a:gd name="connsiteY20" fmla="*/ 433387 h 485775"/>
                <a:gd name="connsiteX21" fmla="*/ 333375 w 385762"/>
                <a:gd name="connsiteY21" fmla="*/ 433387 h 485775"/>
                <a:gd name="connsiteX22" fmla="*/ 347662 w 385762"/>
                <a:gd name="connsiteY22" fmla="*/ 485775 h 485775"/>
                <a:gd name="connsiteX23" fmla="*/ 304800 w 385762"/>
                <a:gd name="connsiteY23" fmla="*/ 481012 h 485775"/>
                <a:gd name="connsiteX24" fmla="*/ 242887 w 385762"/>
                <a:gd name="connsiteY24" fmla="*/ 442912 h 485775"/>
                <a:gd name="connsiteX25" fmla="*/ 228600 w 385762"/>
                <a:gd name="connsiteY25" fmla="*/ 414337 h 485775"/>
                <a:gd name="connsiteX26" fmla="*/ 228600 w 385762"/>
                <a:gd name="connsiteY26" fmla="*/ 381000 h 485775"/>
                <a:gd name="connsiteX27" fmla="*/ 195262 w 385762"/>
                <a:gd name="connsiteY27" fmla="*/ 381000 h 485775"/>
                <a:gd name="connsiteX28" fmla="*/ 190500 w 385762"/>
                <a:gd name="connsiteY28" fmla="*/ 357187 h 485775"/>
                <a:gd name="connsiteX29" fmla="*/ 214312 w 385762"/>
                <a:gd name="connsiteY29" fmla="*/ 352425 h 485775"/>
                <a:gd name="connsiteX30" fmla="*/ 242887 w 385762"/>
                <a:gd name="connsiteY30" fmla="*/ 323850 h 485775"/>
                <a:gd name="connsiteX31" fmla="*/ 228600 w 385762"/>
                <a:gd name="connsiteY31" fmla="*/ 328612 h 485775"/>
                <a:gd name="connsiteX32" fmla="*/ 204787 w 385762"/>
                <a:gd name="connsiteY32" fmla="*/ 342900 h 485775"/>
                <a:gd name="connsiteX33" fmla="*/ 204787 w 385762"/>
                <a:gd name="connsiteY33" fmla="*/ 342900 h 485775"/>
                <a:gd name="connsiteX34" fmla="*/ 152400 w 385762"/>
                <a:gd name="connsiteY34" fmla="*/ 338137 h 485775"/>
                <a:gd name="connsiteX35" fmla="*/ 138112 w 385762"/>
                <a:gd name="connsiteY35" fmla="*/ 314325 h 485775"/>
                <a:gd name="connsiteX36" fmla="*/ 138112 w 385762"/>
                <a:gd name="connsiteY36" fmla="*/ 314325 h 485775"/>
                <a:gd name="connsiteX37" fmla="*/ 147637 w 385762"/>
                <a:gd name="connsiteY37" fmla="*/ 276225 h 485775"/>
                <a:gd name="connsiteX38" fmla="*/ 123825 w 385762"/>
                <a:gd name="connsiteY38" fmla="*/ 271462 h 485775"/>
                <a:gd name="connsiteX39" fmla="*/ 123825 w 385762"/>
                <a:gd name="connsiteY39" fmla="*/ 271462 h 485775"/>
                <a:gd name="connsiteX40" fmla="*/ 109537 w 385762"/>
                <a:gd name="connsiteY40" fmla="*/ 247650 h 485775"/>
                <a:gd name="connsiteX41" fmla="*/ 133350 w 385762"/>
                <a:gd name="connsiteY41" fmla="*/ 228600 h 485775"/>
                <a:gd name="connsiteX42" fmla="*/ 133350 w 385762"/>
                <a:gd name="connsiteY42" fmla="*/ 228600 h 485775"/>
                <a:gd name="connsiteX43" fmla="*/ 95250 w 385762"/>
                <a:gd name="connsiteY43" fmla="*/ 209550 h 485775"/>
                <a:gd name="connsiteX44" fmla="*/ 95250 w 385762"/>
                <a:gd name="connsiteY44" fmla="*/ 209550 h 485775"/>
                <a:gd name="connsiteX45" fmla="*/ 85725 w 385762"/>
                <a:gd name="connsiteY45" fmla="*/ 161925 h 485775"/>
                <a:gd name="connsiteX46" fmla="*/ 71437 w 385762"/>
                <a:gd name="connsiteY46" fmla="*/ 142875 h 485775"/>
                <a:gd name="connsiteX47" fmla="*/ 66675 w 385762"/>
                <a:gd name="connsiteY47" fmla="*/ 128587 h 485775"/>
                <a:gd name="connsiteX48" fmla="*/ 66675 w 385762"/>
                <a:gd name="connsiteY48" fmla="*/ 128587 h 485775"/>
                <a:gd name="connsiteX49" fmla="*/ 14287 w 385762"/>
                <a:gd name="connsiteY49" fmla="*/ 100012 h 485775"/>
                <a:gd name="connsiteX50" fmla="*/ 33337 w 385762"/>
                <a:gd name="connsiteY50" fmla="*/ 76200 h 485775"/>
                <a:gd name="connsiteX51" fmla="*/ 38100 w 385762"/>
                <a:gd name="connsiteY51" fmla="*/ 33337 h 485775"/>
                <a:gd name="connsiteX52" fmla="*/ 0 w 385762"/>
                <a:gd name="connsiteY52" fmla="*/ 0 h 485775"/>
                <a:gd name="connsiteX0" fmla="*/ 0 w 385762"/>
                <a:gd name="connsiteY0" fmla="*/ 23812 h 509587"/>
                <a:gd name="connsiteX1" fmla="*/ 28575 w 385762"/>
                <a:gd name="connsiteY1" fmla="*/ 0 h 509587"/>
                <a:gd name="connsiteX2" fmla="*/ 109537 w 385762"/>
                <a:gd name="connsiteY2" fmla="*/ 61912 h 509587"/>
                <a:gd name="connsiteX3" fmla="*/ 123825 w 385762"/>
                <a:gd name="connsiteY3" fmla="*/ 80962 h 509587"/>
                <a:gd name="connsiteX4" fmla="*/ 142875 w 385762"/>
                <a:gd name="connsiteY4" fmla="*/ 114299 h 509587"/>
                <a:gd name="connsiteX5" fmla="*/ 171450 w 385762"/>
                <a:gd name="connsiteY5" fmla="*/ 119062 h 509587"/>
                <a:gd name="connsiteX6" fmla="*/ 195262 w 385762"/>
                <a:gd name="connsiteY6" fmla="*/ 142874 h 509587"/>
                <a:gd name="connsiteX7" fmla="*/ 200025 w 385762"/>
                <a:gd name="connsiteY7" fmla="*/ 152399 h 509587"/>
                <a:gd name="connsiteX8" fmla="*/ 223837 w 385762"/>
                <a:gd name="connsiteY8" fmla="*/ 157162 h 509587"/>
                <a:gd name="connsiteX9" fmla="*/ 247650 w 385762"/>
                <a:gd name="connsiteY9" fmla="*/ 180974 h 509587"/>
                <a:gd name="connsiteX10" fmla="*/ 252412 w 385762"/>
                <a:gd name="connsiteY10" fmla="*/ 214312 h 509587"/>
                <a:gd name="connsiteX11" fmla="*/ 261937 w 385762"/>
                <a:gd name="connsiteY11" fmla="*/ 261937 h 509587"/>
                <a:gd name="connsiteX12" fmla="*/ 261937 w 385762"/>
                <a:gd name="connsiteY12" fmla="*/ 261937 h 509587"/>
                <a:gd name="connsiteX13" fmla="*/ 261937 w 385762"/>
                <a:gd name="connsiteY13" fmla="*/ 261937 h 509587"/>
                <a:gd name="connsiteX14" fmla="*/ 257175 w 385762"/>
                <a:gd name="connsiteY14" fmla="*/ 323849 h 509587"/>
                <a:gd name="connsiteX15" fmla="*/ 295275 w 385762"/>
                <a:gd name="connsiteY15" fmla="*/ 347662 h 509587"/>
                <a:gd name="connsiteX16" fmla="*/ 333375 w 385762"/>
                <a:gd name="connsiteY16" fmla="*/ 390524 h 509587"/>
                <a:gd name="connsiteX17" fmla="*/ 338137 w 385762"/>
                <a:gd name="connsiteY17" fmla="*/ 433387 h 509587"/>
                <a:gd name="connsiteX18" fmla="*/ 385762 w 385762"/>
                <a:gd name="connsiteY18" fmla="*/ 447674 h 509587"/>
                <a:gd name="connsiteX19" fmla="*/ 371475 w 385762"/>
                <a:gd name="connsiteY19" fmla="*/ 461962 h 509587"/>
                <a:gd name="connsiteX20" fmla="*/ 333375 w 385762"/>
                <a:gd name="connsiteY20" fmla="*/ 457199 h 509587"/>
                <a:gd name="connsiteX21" fmla="*/ 333375 w 385762"/>
                <a:gd name="connsiteY21" fmla="*/ 457199 h 509587"/>
                <a:gd name="connsiteX22" fmla="*/ 347662 w 385762"/>
                <a:gd name="connsiteY22" fmla="*/ 509587 h 509587"/>
                <a:gd name="connsiteX23" fmla="*/ 304800 w 385762"/>
                <a:gd name="connsiteY23" fmla="*/ 504824 h 509587"/>
                <a:gd name="connsiteX24" fmla="*/ 242887 w 385762"/>
                <a:gd name="connsiteY24" fmla="*/ 466724 h 509587"/>
                <a:gd name="connsiteX25" fmla="*/ 228600 w 385762"/>
                <a:gd name="connsiteY25" fmla="*/ 438149 h 509587"/>
                <a:gd name="connsiteX26" fmla="*/ 228600 w 385762"/>
                <a:gd name="connsiteY26" fmla="*/ 404812 h 509587"/>
                <a:gd name="connsiteX27" fmla="*/ 195262 w 385762"/>
                <a:gd name="connsiteY27" fmla="*/ 404812 h 509587"/>
                <a:gd name="connsiteX28" fmla="*/ 190500 w 385762"/>
                <a:gd name="connsiteY28" fmla="*/ 380999 h 509587"/>
                <a:gd name="connsiteX29" fmla="*/ 214312 w 385762"/>
                <a:gd name="connsiteY29" fmla="*/ 376237 h 509587"/>
                <a:gd name="connsiteX30" fmla="*/ 242887 w 385762"/>
                <a:gd name="connsiteY30" fmla="*/ 347662 h 509587"/>
                <a:gd name="connsiteX31" fmla="*/ 228600 w 385762"/>
                <a:gd name="connsiteY31" fmla="*/ 352424 h 509587"/>
                <a:gd name="connsiteX32" fmla="*/ 204787 w 385762"/>
                <a:gd name="connsiteY32" fmla="*/ 366712 h 509587"/>
                <a:gd name="connsiteX33" fmla="*/ 204787 w 385762"/>
                <a:gd name="connsiteY33" fmla="*/ 366712 h 509587"/>
                <a:gd name="connsiteX34" fmla="*/ 152400 w 385762"/>
                <a:gd name="connsiteY34" fmla="*/ 361949 h 509587"/>
                <a:gd name="connsiteX35" fmla="*/ 138112 w 385762"/>
                <a:gd name="connsiteY35" fmla="*/ 338137 h 509587"/>
                <a:gd name="connsiteX36" fmla="*/ 138112 w 385762"/>
                <a:gd name="connsiteY36" fmla="*/ 338137 h 509587"/>
                <a:gd name="connsiteX37" fmla="*/ 147637 w 385762"/>
                <a:gd name="connsiteY37" fmla="*/ 300037 h 509587"/>
                <a:gd name="connsiteX38" fmla="*/ 123825 w 385762"/>
                <a:gd name="connsiteY38" fmla="*/ 295274 h 509587"/>
                <a:gd name="connsiteX39" fmla="*/ 123825 w 385762"/>
                <a:gd name="connsiteY39" fmla="*/ 295274 h 509587"/>
                <a:gd name="connsiteX40" fmla="*/ 109537 w 385762"/>
                <a:gd name="connsiteY40" fmla="*/ 271462 h 509587"/>
                <a:gd name="connsiteX41" fmla="*/ 133350 w 385762"/>
                <a:gd name="connsiteY41" fmla="*/ 252412 h 509587"/>
                <a:gd name="connsiteX42" fmla="*/ 133350 w 385762"/>
                <a:gd name="connsiteY42" fmla="*/ 252412 h 509587"/>
                <a:gd name="connsiteX43" fmla="*/ 95250 w 385762"/>
                <a:gd name="connsiteY43" fmla="*/ 233362 h 509587"/>
                <a:gd name="connsiteX44" fmla="*/ 95250 w 385762"/>
                <a:gd name="connsiteY44" fmla="*/ 233362 h 509587"/>
                <a:gd name="connsiteX45" fmla="*/ 85725 w 385762"/>
                <a:gd name="connsiteY45" fmla="*/ 185737 h 509587"/>
                <a:gd name="connsiteX46" fmla="*/ 71437 w 385762"/>
                <a:gd name="connsiteY46" fmla="*/ 166687 h 509587"/>
                <a:gd name="connsiteX47" fmla="*/ 66675 w 385762"/>
                <a:gd name="connsiteY47" fmla="*/ 152399 h 509587"/>
                <a:gd name="connsiteX48" fmla="*/ 66675 w 385762"/>
                <a:gd name="connsiteY48" fmla="*/ 152399 h 509587"/>
                <a:gd name="connsiteX49" fmla="*/ 14287 w 385762"/>
                <a:gd name="connsiteY49" fmla="*/ 123824 h 509587"/>
                <a:gd name="connsiteX50" fmla="*/ 33337 w 385762"/>
                <a:gd name="connsiteY50" fmla="*/ 100012 h 509587"/>
                <a:gd name="connsiteX51" fmla="*/ 38100 w 385762"/>
                <a:gd name="connsiteY51" fmla="*/ 57149 h 509587"/>
                <a:gd name="connsiteX52" fmla="*/ 0 w 385762"/>
                <a:gd name="connsiteY52" fmla="*/ 23812 h 509587"/>
                <a:gd name="connsiteX0" fmla="*/ 0 w 385762"/>
                <a:gd name="connsiteY0" fmla="*/ 23812 h 509587"/>
                <a:gd name="connsiteX1" fmla="*/ 28575 w 385762"/>
                <a:gd name="connsiteY1" fmla="*/ 0 h 509587"/>
                <a:gd name="connsiteX2" fmla="*/ 109537 w 385762"/>
                <a:gd name="connsiteY2" fmla="*/ 61912 h 509587"/>
                <a:gd name="connsiteX3" fmla="*/ 100012 w 385762"/>
                <a:gd name="connsiteY3" fmla="*/ 47624 h 509587"/>
                <a:gd name="connsiteX4" fmla="*/ 142875 w 385762"/>
                <a:gd name="connsiteY4" fmla="*/ 114299 h 509587"/>
                <a:gd name="connsiteX5" fmla="*/ 171450 w 385762"/>
                <a:gd name="connsiteY5" fmla="*/ 119062 h 509587"/>
                <a:gd name="connsiteX6" fmla="*/ 195262 w 385762"/>
                <a:gd name="connsiteY6" fmla="*/ 142874 h 509587"/>
                <a:gd name="connsiteX7" fmla="*/ 200025 w 385762"/>
                <a:gd name="connsiteY7" fmla="*/ 152399 h 509587"/>
                <a:gd name="connsiteX8" fmla="*/ 223837 w 385762"/>
                <a:gd name="connsiteY8" fmla="*/ 157162 h 509587"/>
                <a:gd name="connsiteX9" fmla="*/ 247650 w 385762"/>
                <a:gd name="connsiteY9" fmla="*/ 180974 h 509587"/>
                <a:gd name="connsiteX10" fmla="*/ 252412 w 385762"/>
                <a:gd name="connsiteY10" fmla="*/ 214312 h 509587"/>
                <a:gd name="connsiteX11" fmla="*/ 261937 w 385762"/>
                <a:gd name="connsiteY11" fmla="*/ 261937 h 509587"/>
                <a:gd name="connsiteX12" fmla="*/ 261937 w 385762"/>
                <a:gd name="connsiteY12" fmla="*/ 261937 h 509587"/>
                <a:gd name="connsiteX13" fmla="*/ 261937 w 385762"/>
                <a:gd name="connsiteY13" fmla="*/ 261937 h 509587"/>
                <a:gd name="connsiteX14" fmla="*/ 257175 w 385762"/>
                <a:gd name="connsiteY14" fmla="*/ 323849 h 509587"/>
                <a:gd name="connsiteX15" fmla="*/ 295275 w 385762"/>
                <a:gd name="connsiteY15" fmla="*/ 347662 h 509587"/>
                <a:gd name="connsiteX16" fmla="*/ 333375 w 385762"/>
                <a:gd name="connsiteY16" fmla="*/ 390524 h 509587"/>
                <a:gd name="connsiteX17" fmla="*/ 338137 w 385762"/>
                <a:gd name="connsiteY17" fmla="*/ 433387 h 509587"/>
                <a:gd name="connsiteX18" fmla="*/ 385762 w 385762"/>
                <a:gd name="connsiteY18" fmla="*/ 447674 h 509587"/>
                <a:gd name="connsiteX19" fmla="*/ 371475 w 385762"/>
                <a:gd name="connsiteY19" fmla="*/ 461962 h 509587"/>
                <a:gd name="connsiteX20" fmla="*/ 333375 w 385762"/>
                <a:gd name="connsiteY20" fmla="*/ 457199 h 509587"/>
                <a:gd name="connsiteX21" fmla="*/ 333375 w 385762"/>
                <a:gd name="connsiteY21" fmla="*/ 457199 h 509587"/>
                <a:gd name="connsiteX22" fmla="*/ 347662 w 385762"/>
                <a:gd name="connsiteY22" fmla="*/ 509587 h 509587"/>
                <a:gd name="connsiteX23" fmla="*/ 304800 w 385762"/>
                <a:gd name="connsiteY23" fmla="*/ 504824 h 509587"/>
                <a:gd name="connsiteX24" fmla="*/ 242887 w 385762"/>
                <a:gd name="connsiteY24" fmla="*/ 466724 h 509587"/>
                <a:gd name="connsiteX25" fmla="*/ 228600 w 385762"/>
                <a:gd name="connsiteY25" fmla="*/ 438149 h 509587"/>
                <a:gd name="connsiteX26" fmla="*/ 228600 w 385762"/>
                <a:gd name="connsiteY26" fmla="*/ 404812 h 509587"/>
                <a:gd name="connsiteX27" fmla="*/ 195262 w 385762"/>
                <a:gd name="connsiteY27" fmla="*/ 404812 h 509587"/>
                <a:gd name="connsiteX28" fmla="*/ 190500 w 385762"/>
                <a:gd name="connsiteY28" fmla="*/ 380999 h 509587"/>
                <a:gd name="connsiteX29" fmla="*/ 214312 w 385762"/>
                <a:gd name="connsiteY29" fmla="*/ 376237 h 509587"/>
                <a:gd name="connsiteX30" fmla="*/ 242887 w 385762"/>
                <a:gd name="connsiteY30" fmla="*/ 347662 h 509587"/>
                <a:gd name="connsiteX31" fmla="*/ 228600 w 385762"/>
                <a:gd name="connsiteY31" fmla="*/ 352424 h 509587"/>
                <a:gd name="connsiteX32" fmla="*/ 204787 w 385762"/>
                <a:gd name="connsiteY32" fmla="*/ 366712 h 509587"/>
                <a:gd name="connsiteX33" fmla="*/ 204787 w 385762"/>
                <a:gd name="connsiteY33" fmla="*/ 366712 h 509587"/>
                <a:gd name="connsiteX34" fmla="*/ 152400 w 385762"/>
                <a:gd name="connsiteY34" fmla="*/ 361949 h 509587"/>
                <a:gd name="connsiteX35" fmla="*/ 138112 w 385762"/>
                <a:gd name="connsiteY35" fmla="*/ 338137 h 509587"/>
                <a:gd name="connsiteX36" fmla="*/ 138112 w 385762"/>
                <a:gd name="connsiteY36" fmla="*/ 338137 h 509587"/>
                <a:gd name="connsiteX37" fmla="*/ 147637 w 385762"/>
                <a:gd name="connsiteY37" fmla="*/ 300037 h 509587"/>
                <a:gd name="connsiteX38" fmla="*/ 123825 w 385762"/>
                <a:gd name="connsiteY38" fmla="*/ 295274 h 509587"/>
                <a:gd name="connsiteX39" fmla="*/ 123825 w 385762"/>
                <a:gd name="connsiteY39" fmla="*/ 295274 h 509587"/>
                <a:gd name="connsiteX40" fmla="*/ 109537 w 385762"/>
                <a:gd name="connsiteY40" fmla="*/ 271462 h 509587"/>
                <a:gd name="connsiteX41" fmla="*/ 133350 w 385762"/>
                <a:gd name="connsiteY41" fmla="*/ 252412 h 509587"/>
                <a:gd name="connsiteX42" fmla="*/ 133350 w 385762"/>
                <a:gd name="connsiteY42" fmla="*/ 252412 h 509587"/>
                <a:gd name="connsiteX43" fmla="*/ 95250 w 385762"/>
                <a:gd name="connsiteY43" fmla="*/ 233362 h 509587"/>
                <a:gd name="connsiteX44" fmla="*/ 95250 w 385762"/>
                <a:gd name="connsiteY44" fmla="*/ 233362 h 509587"/>
                <a:gd name="connsiteX45" fmla="*/ 85725 w 385762"/>
                <a:gd name="connsiteY45" fmla="*/ 185737 h 509587"/>
                <a:gd name="connsiteX46" fmla="*/ 71437 w 385762"/>
                <a:gd name="connsiteY46" fmla="*/ 166687 h 509587"/>
                <a:gd name="connsiteX47" fmla="*/ 66675 w 385762"/>
                <a:gd name="connsiteY47" fmla="*/ 152399 h 509587"/>
                <a:gd name="connsiteX48" fmla="*/ 66675 w 385762"/>
                <a:gd name="connsiteY48" fmla="*/ 152399 h 509587"/>
                <a:gd name="connsiteX49" fmla="*/ 14287 w 385762"/>
                <a:gd name="connsiteY49" fmla="*/ 123824 h 509587"/>
                <a:gd name="connsiteX50" fmla="*/ 33337 w 385762"/>
                <a:gd name="connsiteY50" fmla="*/ 100012 h 509587"/>
                <a:gd name="connsiteX51" fmla="*/ 38100 w 385762"/>
                <a:gd name="connsiteY51" fmla="*/ 57149 h 509587"/>
                <a:gd name="connsiteX52" fmla="*/ 0 w 385762"/>
                <a:gd name="connsiteY52" fmla="*/ 23812 h 509587"/>
                <a:gd name="connsiteX0" fmla="*/ 0 w 385762"/>
                <a:gd name="connsiteY0" fmla="*/ 23812 h 509587"/>
                <a:gd name="connsiteX1" fmla="*/ 28575 w 385762"/>
                <a:gd name="connsiteY1" fmla="*/ 0 h 509587"/>
                <a:gd name="connsiteX2" fmla="*/ 109537 w 385762"/>
                <a:gd name="connsiteY2" fmla="*/ 61912 h 509587"/>
                <a:gd name="connsiteX3" fmla="*/ 100012 w 385762"/>
                <a:gd name="connsiteY3" fmla="*/ 47624 h 509587"/>
                <a:gd name="connsiteX4" fmla="*/ 142875 w 385762"/>
                <a:gd name="connsiteY4" fmla="*/ 114299 h 509587"/>
                <a:gd name="connsiteX5" fmla="*/ 171450 w 385762"/>
                <a:gd name="connsiteY5" fmla="*/ 119062 h 509587"/>
                <a:gd name="connsiteX6" fmla="*/ 195262 w 385762"/>
                <a:gd name="connsiteY6" fmla="*/ 142874 h 509587"/>
                <a:gd name="connsiteX7" fmla="*/ 200025 w 385762"/>
                <a:gd name="connsiteY7" fmla="*/ 152399 h 509587"/>
                <a:gd name="connsiteX8" fmla="*/ 223837 w 385762"/>
                <a:gd name="connsiteY8" fmla="*/ 157162 h 509587"/>
                <a:gd name="connsiteX9" fmla="*/ 247650 w 385762"/>
                <a:gd name="connsiteY9" fmla="*/ 180974 h 509587"/>
                <a:gd name="connsiteX10" fmla="*/ 252412 w 385762"/>
                <a:gd name="connsiteY10" fmla="*/ 214312 h 509587"/>
                <a:gd name="connsiteX11" fmla="*/ 261937 w 385762"/>
                <a:gd name="connsiteY11" fmla="*/ 261937 h 509587"/>
                <a:gd name="connsiteX12" fmla="*/ 261937 w 385762"/>
                <a:gd name="connsiteY12" fmla="*/ 261937 h 509587"/>
                <a:gd name="connsiteX13" fmla="*/ 261937 w 385762"/>
                <a:gd name="connsiteY13" fmla="*/ 261937 h 509587"/>
                <a:gd name="connsiteX14" fmla="*/ 257175 w 385762"/>
                <a:gd name="connsiteY14" fmla="*/ 323849 h 509587"/>
                <a:gd name="connsiteX15" fmla="*/ 295275 w 385762"/>
                <a:gd name="connsiteY15" fmla="*/ 347662 h 509587"/>
                <a:gd name="connsiteX16" fmla="*/ 333375 w 385762"/>
                <a:gd name="connsiteY16" fmla="*/ 390524 h 509587"/>
                <a:gd name="connsiteX17" fmla="*/ 338137 w 385762"/>
                <a:gd name="connsiteY17" fmla="*/ 433387 h 509587"/>
                <a:gd name="connsiteX18" fmla="*/ 385762 w 385762"/>
                <a:gd name="connsiteY18" fmla="*/ 447674 h 509587"/>
                <a:gd name="connsiteX19" fmla="*/ 371475 w 385762"/>
                <a:gd name="connsiteY19" fmla="*/ 461962 h 509587"/>
                <a:gd name="connsiteX20" fmla="*/ 333375 w 385762"/>
                <a:gd name="connsiteY20" fmla="*/ 457199 h 509587"/>
                <a:gd name="connsiteX21" fmla="*/ 333375 w 385762"/>
                <a:gd name="connsiteY21" fmla="*/ 457199 h 509587"/>
                <a:gd name="connsiteX22" fmla="*/ 347662 w 385762"/>
                <a:gd name="connsiteY22" fmla="*/ 509587 h 509587"/>
                <a:gd name="connsiteX23" fmla="*/ 304800 w 385762"/>
                <a:gd name="connsiteY23" fmla="*/ 504824 h 509587"/>
                <a:gd name="connsiteX24" fmla="*/ 242887 w 385762"/>
                <a:gd name="connsiteY24" fmla="*/ 466724 h 509587"/>
                <a:gd name="connsiteX25" fmla="*/ 228600 w 385762"/>
                <a:gd name="connsiteY25" fmla="*/ 438149 h 509587"/>
                <a:gd name="connsiteX26" fmla="*/ 228600 w 385762"/>
                <a:gd name="connsiteY26" fmla="*/ 404812 h 509587"/>
                <a:gd name="connsiteX27" fmla="*/ 195262 w 385762"/>
                <a:gd name="connsiteY27" fmla="*/ 404812 h 509587"/>
                <a:gd name="connsiteX28" fmla="*/ 190500 w 385762"/>
                <a:gd name="connsiteY28" fmla="*/ 380999 h 509587"/>
                <a:gd name="connsiteX29" fmla="*/ 214312 w 385762"/>
                <a:gd name="connsiteY29" fmla="*/ 376237 h 509587"/>
                <a:gd name="connsiteX30" fmla="*/ 242887 w 385762"/>
                <a:gd name="connsiteY30" fmla="*/ 347662 h 509587"/>
                <a:gd name="connsiteX31" fmla="*/ 228600 w 385762"/>
                <a:gd name="connsiteY31" fmla="*/ 352424 h 509587"/>
                <a:gd name="connsiteX32" fmla="*/ 204787 w 385762"/>
                <a:gd name="connsiteY32" fmla="*/ 366712 h 509587"/>
                <a:gd name="connsiteX33" fmla="*/ 204787 w 385762"/>
                <a:gd name="connsiteY33" fmla="*/ 366712 h 509587"/>
                <a:gd name="connsiteX34" fmla="*/ 152400 w 385762"/>
                <a:gd name="connsiteY34" fmla="*/ 361949 h 509587"/>
                <a:gd name="connsiteX35" fmla="*/ 138112 w 385762"/>
                <a:gd name="connsiteY35" fmla="*/ 338137 h 509587"/>
                <a:gd name="connsiteX36" fmla="*/ 138112 w 385762"/>
                <a:gd name="connsiteY36" fmla="*/ 338137 h 509587"/>
                <a:gd name="connsiteX37" fmla="*/ 147637 w 385762"/>
                <a:gd name="connsiteY37" fmla="*/ 300037 h 509587"/>
                <a:gd name="connsiteX38" fmla="*/ 123825 w 385762"/>
                <a:gd name="connsiteY38" fmla="*/ 295274 h 509587"/>
                <a:gd name="connsiteX39" fmla="*/ 123825 w 385762"/>
                <a:gd name="connsiteY39" fmla="*/ 295274 h 509587"/>
                <a:gd name="connsiteX40" fmla="*/ 109537 w 385762"/>
                <a:gd name="connsiteY40" fmla="*/ 271462 h 509587"/>
                <a:gd name="connsiteX41" fmla="*/ 133350 w 385762"/>
                <a:gd name="connsiteY41" fmla="*/ 252412 h 509587"/>
                <a:gd name="connsiteX42" fmla="*/ 133350 w 385762"/>
                <a:gd name="connsiteY42" fmla="*/ 252412 h 509587"/>
                <a:gd name="connsiteX43" fmla="*/ 95250 w 385762"/>
                <a:gd name="connsiteY43" fmla="*/ 233362 h 509587"/>
                <a:gd name="connsiteX44" fmla="*/ 95250 w 385762"/>
                <a:gd name="connsiteY44" fmla="*/ 233362 h 509587"/>
                <a:gd name="connsiteX45" fmla="*/ 85725 w 385762"/>
                <a:gd name="connsiteY45" fmla="*/ 185737 h 509587"/>
                <a:gd name="connsiteX46" fmla="*/ 71437 w 385762"/>
                <a:gd name="connsiteY46" fmla="*/ 166687 h 509587"/>
                <a:gd name="connsiteX47" fmla="*/ 66675 w 385762"/>
                <a:gd name="connsiteY47" fmla="*/ 152399 h 509587"/>
                <a:gd name="connsiteX48" fmla="*/ 66675 w 385762"/>
                <a:gd name="connsiteY48" fmla="*/ 152399 h 509587"/>
                <a:gd name="connsiteX49" fmla="*/ 14287 w 385762"/>
                <a:gd name="connsiteY49" fmla="*/ 123824 h 509587"/>
                <a:gd name="connsiteX50" fmla="*/ 33337 w 385762"/>
                <a:gd name="connsiteY50" fmla="*/ 100012 h 509587"/>
                <a:gd name="connsiteX51" fmla="*/ 23813 w 385762"/>
                <a:gd name="connsiteY51" fmla="*/ 66674 h 509587"/>
                <a:gd name="connsiteX52" fmla="*/ 0 w 385762"/>
                <a:gd name="connsiteY52" fmla="*/ 23812 h 509587"/>
                <a:gd name="connsiteX0" fmla="*/ 0 w 385762"/>
                <a:gd name="connsiteY0" fmla="*/ 23812 h 509587"/>
                <a:gd name="connsiteX1" fmla="*/ 28575 w 385762"/>
                <a:gd name="connsiteY1" fmla="*/ 0 h 509587"/>
                <a:gd name="connsiteX2" fmla="*/ 109537 w 385762"/>
                <a:gd name="connsiteY2" fmla="*/ 61912 h 509587"/>
                <a:gd name="connsiteX3" fmla="*/ 95250 w 385762"/>
                <a:gd name="connsiteY3" fmla="*/ 114299 h 509587"/>
                <a:gd name="connsiteX4" fmla="*/ 142875 w 385762"/>
                <a:gd name="connsiteY4" fmla="*/ 114299 h 509587"/>
                <a:gd name="connsiteX5" fmla="*/ 171450 w 385762"/>
                <a:gd name="connsiteY5" fmla="*/ 119062 h 509587"/>
                <a:gd name="connsiteX6" fmla="*/ 195262 w 385762"/>
                <a:gd name="connsiteY6" fmla="*/ 142874 h 509587"/>
                <a:gd name="connsiteX7" fmla="*/ 200025 w 385762"/>
                <a:gd name="connsiteY7" fmla="*/ 152399 h 509587"/>
                <a:gd name="connsiteX8" fmla="*/ 223837 w 385762"/>
                <a:gd name="connsiteY8" fmla="*/ 157162 h 509587"/>
                <a:gd name="connsiteX9" fmla="*/ 247650 w 385762"/>
                <a:gd name="connsiteY9" fmla="*/ 180974 h 509587"/>
                <a:gd name="connsiteX10" fmla="*/ 252412 w 385762"/>
                <a:gd name="connsiteY10" fmla="*/ 214312 h 509587"/>
                <a:gd name="connsiteX11" fmla="*/ 261937 w 385762"/>
                <a:gd name="connsiteY11" fmla="*/ 261937 h 509587"/>
                <a:gd name="connsiteX12" fmla="*/ 261937 w 385762"/>
                <a:gd name="connsiteY12" fmla="*/ 261937 h 509587"/>
                <a:gd name="connsiteX13" fmla="*/ 261937 w 385762"/>
                <a:gd name="connsiteY13" fmla="*/ 261937 h 509587"/>
                <a:gd name="connsiteX14" fmla="*/ 257175 w 385762"/>
                <a:gd name="connsiteY14" fmla="*/ 323849 h 509587"/>
                <a:gd name="connsiteX15" fmla="*/ 295275 w 385762"/>
                <a:gd name="connsiteY15" fmla="*/ 347662 h 509587"/>
                <a:gd name="connsiteX16" fmla="*/ 333375 w 385762"/>
                <a:gd name="connsiteY16" fmla="*/ 390524 h 509587"/>
                <a:gd name="connsiteX17" fmla="*/ 338137 w 385762"/>
                <a:gd name="connsiteY17" fmla="*/ 433387 h 509587"/>
                <a:gd name="connsiteX18" fmla="*/ 385762 w 385762"/>
                <a:gd name="connsiteY18" fmla="*/ 447674 h 509587"/>
                <a:gd name="connsiteX19" fmla="*/ 371475 w 385762"/>
                <a:gd name="connsiteY19" fmla="*/ 461962 h 509587"/>
                <a:gd name="connsiteX20" fmla="*/ 333375 w 385762"/>
                <a:gd name="connsiteY20" fmla="*/ 457199 h 509587"/>
                <a:gd name="connsiteX21" fmla="*/ 333375 w 385762"/>
                <a:gd name="connsiteY21" fmla="*/ 457199 h 509587"/>
                <a:gd name="connsiteX22" fmla="*/ 347662 w 385762"/>
                <a:gd name="connsiteY22" fmla="*/ 509587 h 509587"/>
                <a:gd name="connsiteX23" fmla="*/ 304800 w 385762"/>
                <a:gd name="connsiteY23" fmla="*/ 504824 h 509587"/>
                <a:gd name="connsiteX24" fmla="*/ 242887 w 385762"/>
                <a:gd name="connsiteY24" fmla="*/ 466724 h 509587"/>
                <a:gd name="connsiteX25" fmla="*/ 228600 w 385762"/>
                <a:gd name="connsiteY25" fmla="*/ 438149 h 509587"/>
                <a:gd name="connsiteX26" fmla="*/ 228600 w 385762"/>
                <a:gd name="connsiteY26" fmla="*/ 404812 h 509587"/>
                <a:gd name="connsiteX27" fmla="*/ 195262 w 385762"/>
                <a:gd name="connsiteY27" fmla="*/ 404812 h 509587"/>
                <a:gd name="connsiteX28" fmla="*/ 190500 w 385762"/>
                <a:gd name="connsiteY28" fmla="*/ 380999 h 509587"/>
                <a:gd name="connsiteX29" fmla="*/ 214312 w 385762"/>
                <a:gd name="connsiteY29" fmla="*/ 376237 h 509587"/>
                <a:gd name="connsiteX30" fmla="*/ 242887 w 385762"/>
                <a:gd name="connsiteY30" fmla="*/ 347662 h 509587"/>
                <a:gd name="connsiteX31" fmla="*/ 228600 w 385762"/>
                <a:gd name="connsiteY31" fmla="*/ 352424 h 509587"/>
                <a:gd name="connsiteX32" fmla="*/ 204787 w 385762"/>
                <a:gd name="connsiteY32" fmla="*/ 366712 h 509587"/>
                <a:gd name="connsiteX33" fmla="*/ 204787 w 385762"/>
                <a:gd name="connsiteY33" fmla="*/ 366712 h 509587"/>
                <a:gd name="connsiteX34" fmla="*/ 152400 w 385762"/>
                <a:gd name="connsiteY34" fmla="*/ 361949 h 509587"/>
                <a:gd name="connsiteX35" fmla="*/ 138112 w 385762"/>
                <a:gd name="connsiteY35" fmla="*/ 338137 h 509587"/>
                <a:gd name="connsiteX36" fmla="*/ 138112 w 385762"/>
                <a:gd name="connsiteY36" fmla="*/ 338137 h 509587"/>
                <a:gd name="connsiteX37" fmla="*/ 147637 w 385762"/>
                <a:gd name="connsiteY37" fmla="*/ 300037 h 509587"/>
                <a:gd name="connsiteX38" fmla="*/ 123825 w 385762"/>
                <a:gd name="connsiteY38" fmla="*/ 295274 h 509587"/>
                <a:gd name="connsiteX39" fmla="*/ 123825 w 385762"/>
                <a:gd name="connsiteY39" fmla="*/ 295274 h 509587"/>
                <a:gd name="connsiteX40" fmla="*/ 109537 w 385762"/>
                <a:gd name="connsiteY40" fmla="*/ 271462 h 509587"/>
                <a:gd name="connsiteX41" fmla="*/ 133350 w 385762"/>
                <a:gd name="connsiteY41" fmla="*/ 252412 h 509587"/>
                <a:gd name="connsiteX42" fmla="*/ 133350 w 385762"/>
                <a:gd name="connsiteY42" fmla="*/ 252412 h 509587"/>
                <a:gd name="connsiteX43" fmla="*/ 95250 w 385762"/>
                <a:gd name="connsiteY43" fmla="*/ 233362 h 509587"/>
                <a:gd name="connsiteX44" fmla="*/ 95250 w 385762"/>
                <a:gd name="connsiteY44" fmla="*/ 233362 h 509587"/>
                <a:gd name="connsiteX45" fmla="*/ 85725 w 385762"/>
                <a:gd name="connsiteY45" fmla="*/ 185737 h 509587"/>
                <a:gd name="connsiteX46" fmla="*/ 71437 w 385762"/>
                <a:gd name="connsiteY46" fmla="*/ 166687 h 509587"/>
                <a:gd name="connsiteX47" fmla="*/ 66675 w 385762"/>
                <a:gd name="connsiteY47" fmla="*/ 152399 h 509587"/>
                <a:gd name="connsiteX48" fmla="*/ 66675 w 385762"/>
                <a:gd name="connsiteY48" fmla="*/ 152399 h 509587"/>
                <a:gd name="connsiteX49" fmla="*/ 14287 w 385762"/>
                <a:gd name="connsiteY49" fmla="*/ 123824 h 509587"/>
                <a:gd name="connsiteX50" fmla="*/ 33337 w 385762"/>
                <a:gd name="connsiteY50" fmla="*/ 100012 h 509587"/>
                <a:gd name="connsiteX51" fmla="*/ 23813 w 385762"/>
                <a:gd name="connsiteY51" fmla="*/ 66674 h 509587"/>
                <a:gd name="connsiteX52" fmla="*/ 0 w 385762"/>
                <a:gd name="connsiteY52" fmla="*/ 23812 h 509587"/>
                <a:gd name="connsiteX0" fmla="*/ 0 w 385762"/>
                <a:gd name="connsiteY0" fmla="*/ 23812 h 509587"/>
                <a:gd name="connsiteX1" fmla="*/ 28575 w 385762"/>
                <a:gd name="connsiteY1" fmla="*/ 0 h 509587"/>
                <a:gd name="connsiteX2" fmla="*/ 80962 w 385762"/>
                <a:gd name="connsiteY2" fmla="*/ 33337 h 509587"/>
                <a:gd name="connsiteX3" fmla="*/ 95250 w 385762"/>
                <a:gd name="connsiteY3" fmla="*/ 114299 h 509587"/>
                <a:gd name="connsiteX4" fmla="*/ 142875 w 385762"/>
                <a:gd name="connsiteY4" fmla="*/ 114299 h 509587"/>
                <a:gd name="connsiteX5" fmla="*/ 171450 w 385762"/>
                <a:gd name="connsiteY5" fmla="*/ 119062 h 509587"/>
                <a:gd name="connsiteX6" fmla="*/ 195262 w 385762"/>
                <a:gd name="connsiteY6" fmla="*/ 142874 h 509587"/>
                <a:gd name="connsiteX7" fmla="*/ 200025 w 385762"/>
                <a:gd name="connsiteY7" fmla="*/ 152399 h 509587"/>
                <a:gd name="connsiteX8" fmla="*/ 223837 w 385762"/>
                <a:gd name="connsiteY8" fmla="*/ 157162 h 509587"/>
                <a:gd name="connsiteX9" fmla="*/ 247650 w 385762"/>
                <a:gd name="connsiteY9" fmla="*/ 180974 h 509587"/>
                <a:gd name="connsiteX10" fmla="*/ 252412 w 385762"/>
                <a:gd name="connsiteY10" fmla="*/ 214312 h 509587"/>
                <a:gd name="connsiteX11" fmla="*/ 261937 w 385762"/>
                <a:gd name="connsiteY11" fmla="*/ 261937 h 509587"/>
                <a:gd name="connsiteX12" fmla="*/ 261937 w 385762"/>
                <a:gd name="connsiteY12" fmla="*/ 261937 h 509587"/>
                <a:gd name="connsiteX13" fmla="*/ 261937 w 385762"/>
                <a:gd name="connsiteY13" fmla="*/ 261937 h 509587"/>
                <a:gd name="connsiteX14" fmla="*/ 257175 w 385762"/>
                <a:gd name="connsiteY14" fmla="*/ 323849 h 509587"/>
                <a:gd name="connsiteX15" fmla="*/ 295275 w 385762"/>
                <a:gd name="connsiteY15" fmla="*/ 347662 h 509587"/>
                <a:gd name="connsiteX16" fmla="*/ 333375 w 385762"/>
                <a:gd name="connsiteY16" fmla="*/ 390524 h 509587"/>
                <a:gd name="connsiteX17" fmla="*/ 338137 w 385762"/>
                <a:gd name="connsiteY17" fmla="*/ 433387 h 509587"/>
                <a:gd name="connsiteX18" fmla="*/ 385762 w 385762"/>
                <a:gd name="connsiteY18" fmla="*/ 447674 h 509587"/>
                <a:gd name="connsiteX19" fmla="*/ 371475 w 385762"/>
                <a:gd name="connsiteY19" fmla="*/ 461962 h 509587"/>
                <a:gd name="connsiteX20" fmla="*/ 333375 w 385762"/>
                <a:gd name="connsiteY20" fmla="*/ 457199 h 509587"/>
                <a:gd name="connsiteX21" fmla="*/ 333375 w 385762"/>
                <a:gd name="connsiteY21" fmla="*/ 457199 h 509587"/>
                <a:gd name="connsiteX22" fmla="*/ 347662 w 385762"/>
                <a:gd name="connsiteY22" fmla="*/ 509587 h 509587"/>
                <a:gd name="connsiteX23" fmla="*/ 304800 w 385762"/>
                <a:gd name="connsiteY23" fmla="*/ 504824 h 509587"/>
                <a:gd name="connsiteX24" fmla="*/ 242887 w 385762"/>
                <a:gd name="connsiteY24" fmla="*/ 466724 h 509587"/>
                <a:gd name="connsiteX25" fmla="*/ 228600 w 385762"/>
                <a:gd name="connsiteY25" fmla="*/ 438149 h 509587"/>
                <a:gd name="connsiteX26" fmla="*/ 228600 w 385762"/>
                <a:gd name="connsiteY26" fmla="*/ 404812 h 509587"/>
                <a:gd name="connsiteX27" fmla="*/ 195262 w 385762"/>
                <a:gd name="connsiteY27" fmla="*/ 404812 h 509587"/>
                <a:gd name="connsiteX28" fmla="*/ 190500 w 385762"/>
                <a:gd name="connsiteY28" fmla="*/ 380999 h 509587"/>
                <a:gd name="connsiteX29" fmla="*/ 214312 w 385762"/>
                <a:gd name="connsiteY29" fmla="*/ 376237 h 509587"/>
                <a:gd name="connsiteX30" fmla="*/ 242887 w 385762"/>
                <a:gd name="connsiteY30" fmla="*/ 347662 h 509587"/>
                <a:gd name="connsiteX31" fmla="*/ 228600 w 385762"/>
                <a:gd name="connsiteY31" fmla="*/ 352424 h 509587"/>
                <a:gd name="connsiteX32" fmla="*/ 204787 w 385762"/>
                <a:gd name="connsiteY32" fmla="*/ 366712 h 509587"/>
                <a:gd name="connsiteX33" fmla="*/ 204787 w 385762"/>
                <a:gd name="connsiteY33" fmla="*/ 366712 h 509587"/>
                <a:gd name="connsiteX34" fmla="*/ 152400 w 385762"/>
                <a:gd name="connsiteY34" fmla="*/ 361949 h 509587"/>
                <a:gd name="connsiteX35" fmla="*/ 138112 w 385762"/>
                <a:gd name="connsiteY35" fmla="*/ 338137 h 509587"/>
                <a:gd name="connsiteX36" fmla="*/ 138112 w 385762"/>
                <a:gd name="connsiteY36" fmla="*/ 338137 h 509587"/>
                <a:gd name="connsiteX37" fmla="*/ 147637 w 385762"/>
                <a:gd name="connsiteY37" fmla="*/ 300037 h 509587"/>
                <a:gd name="connsiteX38" fmla="*/ 123825 w 385762"/>
                <a:gd name="connsiteY38" fmla="*/ 295274 h 509587"/>
                <a:gd name="connsiteX39" fmla="*/ 123825 w 385762"/>
                <a:gd name="connsiteY39" fmla="*/ 295274 h 509587"/>
                <a:gd name="connsiteX40" fmla="*/ 109537 w 385762"/>
                <a:gd name="connsiteY40" fmla="*/ 271462 h 509587"/>
                <a:gd name="connsiteX41" fmla="*/ 133350 w 385762"/>
                <a:gd name="connsiteY41" fmla="*/ 252412 h 509587"/>
                <a:gd name="connsiteX42" fmla="*/ 133350 w 385762"/>
                <a:gd name="connsiteY42" fmla="*/ 252412 h 509587"/>
                <a:gd name="connsiteX43" fmla="*/ 95250 w 385762"/>
                <a:gd name="connsiteY43" fmla="*/ 233362 h 509587"/>
                <a:gd name="connsiteX44" fmla="*/ 95250 w 385762"/>
                <a:gd name="connsiteY44" fmla="*/ 233362 h 509587"/>
                <a:gd name="connsiteX45" fmla="*/ 85725 w 385762"/>
                <a:gd name="connsiteY45" fmla="*/ 185737 h 509587"/>
                <a:gd name="connsiteX46" fmla="*/ 71437 w 385762"/>
                <a:gd name="connsiteY46" fmla="*/ 166687 h 509587"/>
                <a:gd name="connsiteX47" fmla="*/ 66675 w 385762"/>
                <a:gd name="connsiteY47" fmla="*/ 152399 h 509587"/>
                <a:gd name="connsiteX48" fmla="*/ 66675 w 385762"/>
                <a:gd name="connsiteY48" fmla="*/ 152399 h 509587"/>
                <a:gd name="connsiteX49" fmla="*/ 14287 w 385762"/>
                <a:gd name="connsiteY49" fmla="*/ 123824 h 509587"/>
                <a:gd name="connsiteX50" fmla="*/ 33337 w 385762"/>
                <a:gd name="connsiteY50" fmla="*/ 100012 h 509587"/>
                <a:gd name="connsiteX51" fmla="*/ 23813 w 385762"/>
                <a:gd name="connsiteY51" fmla="*/ 66674 h 509587"/>
                <a:gd name="connsiteX52" fmla="*/ 0 w 385762"/>
                <a:gd name="connsiteY52" fmla="*/ 23812 h 509587"/>
                <a:gd name="connsiteX0" fmla="*/ 0 w 385762"/>
                <a:gd name="connsiteY0" fmla="*/ 23812 h 509587"/>
                <a:gd name="connsiteX1" fmla="*/ 28575 w 385762"/>
                <a:gd name="connsiteY1" fmla="*/ 0 h 509587"/>
                <a:gd name="connsiteX2" fmla="*/ 80962 w 385762"/>
                <a:gd name="connsiteY2" fmla="*/ 33337 h 509587"/>
                <a:gd name="connsiteX3" fmla="*/ 100013 w 385762"/>
                <a:gd name="connsiteY3" fmla="*/ 76199 h 509587"/>
                <a:gd name="connsiteX4" fmla="*/ 142875 w 385762"/>
                <a:gd name="connsiteY4" fmla="*/ 114299 h 509587"/>
                <a:gd name="connsiteX5" fmla="*/ 171450 w 385762"/>
                <a:gd name="connsiteY5" fmla="*/ 119062 h 509587"/>
                <a:gd name="connsiteX6" fmla="*/ 195262 w 385762"/>
                <a:gd name="connsiteY6" fmla="*/ 142874 h 509587"/>
                <a:gd name="connsiteX7" fmla="*/ 200025 w 385762"/>
                <a:gd name="connsiteY7" fmla="*/ 152399 h 509587"/>
                <a:gd name="connsiteX8" fmla="*/ 223837 w 385762"/>
                <a:gd name="connsiteY8" fmla="*/ 157162 h 509587"/>
                <a:gd name="connsiteX9" fmla="*/ 247650 w 385762"/>
                <a:gd name="connsiteY9" fmla="*/ 180974 h 509587"/>
                <a:gd name="connsiteX10" fmla="*/ 252412 w 385762"/>
                <a:gd name="connsiteY10" fmla="*/ 214312 h 509587"/>
                <a:gd name="connsiteX11" fmla="*/ 261937 w 385762"/>
                <a:gd name="connsiteY11" fmla="*/ 261937 h 509587"/>
                <a:gd name="connsiteX12" fmla="*/ 261937 w 385762"/>
                <a:gd name="connsiteY12" fmla="*/ 261937 h 509587"/>
                <a:gd name="connsiteX13" fmla="*/ 261937 w 385762"/>
                <a:gd name="connsiteY13" fmla="*/ 261937 h 509587"/>
                <a:gd name="connsiteX14" fmla="*/ 257175 w 385762"/>
                <a:gd name="connsiteY14" fmla="*/ 323849 h 509587"/>
                <a:gd name="connsiteX15" fmla="*/ 295275 w 385762"/>
                <a:gd name="connsiteY15" fmla="*/ 347662 h 509587"/>
                <a:gd name="connsiteX16" fmla="*/ 333375 w 385762"/>
                <a:gd name="connsiteY16" fmla="*/ 390524 h 509587"/>
                <a:gd name="connsiteX17" fmla="*/ 338137 w 385762"/>
                <a:gd name="connsiteY17" fmla="*/ 433387 h 509587"/>
                <a:gd name="connsiteX18" fmla="*/ 385762 w 385762"/>
                <a:gd name="connsiteY18" fmla="*/ 447674 h 509587"/>
                <a:gd name="connsiteX19" fmla="*/ 371475 w 385762"/>
                <a:gd name="connsiteY19" fmla="*/ 461962 h 509587"/>
                <a:gd name="connsiteX20" fmla="*/ 333375 w 385762"/>
                <a:gd name="connsiteY20" fmla="*/ 457199 h 509587"/>
                <a:gd name="connsiteX21" fmla="*/ 333375 w 385762"/>
                <a:gd name="connsiteY21" fmla="*/ 457199 h 509587"/>
                <a:gd name="connsiteX22" fmla="*/ 347662 w 385762"/>
                <a:gd name="connsiteY22" fmla="*/ 509587 h 509587"/>
                <a:gd name="connsiteX23" fmla="*/ 304800 w 385762"/>
                <a:gd name="connsiteY23" fmla="*/ 504824 h 509587"/>
                <a:gd name="connsiteX24" fmla="*/ 242887 w 385762"/>
                <a:gd name="connsiteY24" fmla="*/ 466724 h 509587"/>
                <a:gd name="connsiteX25" fmla="*/ 228600 w 385762"/>
                <a:gd name="connsiteY25" fmla="*/ 438149 h 509587"/>
                <a:gd name="connsiteX26" fmla="*/ 228600 w 385762"/>
                <a:gd name="connsiteY26" fmla="*/ 404812 h 509587"/>
                <a:gd name="connsiteX27" fmla="*/ 195262 w 385762"/>
                <a:gd name="connsiteY27" fmla="*/ 404812 h 509587"/>
                <a:gd name="connsiteX28" fmla="*/ 190500 w 385762"/>
                <a:gd name="connsiteY28" fmla="*/ 380999 h 509587"/>
                <a:gd name="connsiteX29" fmla="*/ 214312 w 385762"/>
                <a:gd name="connsiteY29" fmla="*/ 376237 h 509587"/>
                <a:gd name="connsiteX30" fmla="*/ 242887 w 385762"/>
                <a:gd name="connsiteY30" fmla="*/ 347662 h 509587"/>
                <a:gd name="connsiteX31" fmla="*/ 228600 w 385762"/>
                <a:gd name="connsiteY31" fmla="*/ 352424 h 509587"/>
                <a:gd name="connsiteX32" fmla="*/ 204787 w 385762"/>
                <a:gd name="connsiteY32" fmla="*/ 366712 h 509587"/>
                <a:gd name="connsiteX33" fmla="*/ 204787 w 385762"/>
                <a:gd name="connsiteY33" fmla="*/ 366712 h 509587"/>
                <a:gd name="connsiteX34" fmla="*/ 152400 w 385762"/>
                <a:gd name="connsiteY34" fmla="*/ 361949 h 509587"/>
                <a:gd name="connsiteX35" fmla="*/ 138112 w 385762"/>
                <a:gd name="connsiteY35" fmla="*/ 338137 h 509587"/>
                <a:gd name="connsiteX36" fmla="*/ 138112 w 385762"/>
                <a:gd name="connsiteY36" fmla="*/ 338137 h 509587"/>
                <a:gd name="connsiteX37" fmla="*/ 147637 w 385762"/>
                <a:gd name="connsiteY37" fmla="*/ 300037 h 509587"/>
                <a:gd name="connsiteX38" fmla="*/ 123825 w 385762"/>
                <a:gd name="connsiteY38" fmla="*/ 295274 h 509587"/>
                <a:gd name="connsiteX39" fmla="*/ 123825 w 385762"/>
                <a:gd name="connsiteY39" fmla="*/ 295274 h 509587"/>
                <a:gd name="connsiteX40" fmla="*/ 109537 w 385762"/>
                <a:gd name="connsiteY40" fmla="*/ 271462 h 509587"/>
                <a:gd name="connsiteX41" fmla="*/ 133350 w 385762"/>
                <a:gd name="connsiteY41" fmla="*/ 252412 h 509587"/>
                <a:gd name="connsiteX42" fmla="*/ 133350 w 385762"/>
                <a:gd name="connsiteY42" fmla="*/ 252412 h 509587"/>
                <a:gd name="connsiteX43" fmla="*/ 95250 w 385762"/>
                <a:gd name="connsiteY43" fmla="*/ 233362 h 509587"/>
                <a:gd name="connsiteX44" fmla="*/ 95250 w 385762"/>
                <a:gd name="connsiteY44" fmla="*/ 233362 h 509587"/>
                <a:gd name="connsiteX45" fmla="*/ 85725 w 385762"/>
                <a:gd name="connsiteY45" fmla="*/ 185737 h 509587"/>
                <a:gd name="connsiteX46" fmla="*/ 71437 w 385762"/>
                <a:gd name="connsiteY46" fmla="*/ 166687 h 509587"/>
                <a:gd name="connsiteX47" fmla="*/ 66675 w 385762"/>
                <a:gd name="connsiteY47" fmla="*/ 152399 h 509587"/>
                <a:gd name="connsiteX48" fmla="*/ 66675 w 385762"/>
                <a:gd name="connsiteY48" fmla="*/ 152399 h 509587"/>
                <a:gd name="connsiteX49" fmla="*/ 14287 w 385762"/>
                <a:gd name="connsiteY49" fmla="*/ 123824 h 509587"/>
                <a:gd name="connsiteX50" fmla="*/ 33337 w 385762"/>
                <a:gd name="connsiteY50" fmla="*/ 100012 h 509587"/>
                <a:gd name="connsiteX51" fmla="*/ 23813 w 385762"/>
                <a:gd name="connsiteY51" fmla="*/ 66674 h 509587"/>
                <a:gd name="connsiteX52" fmla="*/ 0 w 385762"/>
                <a:gd name="connsiteY52" fmla="*/ 23812 h 50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5762" h="509587">
                  <a:moveTo>
                    <a:pt x="0" y="23812"/>
                  </a:moveTo>
                  <a:lnTo>
                    <a:pt x="28575" y="0"/>
                  </a:lnTo>
                  <a:lnTo>
                    <a:pt x="80962" y="33337"/>
                  </a:lnTo>
                  <a:lnTo>
                    <a:pt x="100013" y="76199"/>
                  </a:lnTo>
                  <a:lnTo>
                    <a:pt x="142875" y="114299"/>
                  </a:lnTo>
                  <a:lnTo>
                    <a:pt x="171450" y="119062"/>
                  </a:lnTo>
                  <a:lnTo>
                    <a:pt x="195262" y="142874"/>
                  </a:lnTo>
                  <a:lnTo>
                    <a:pt x="200025" y="152399"/>
                  </a:lnTo>
                  <a:lnTo>
                    <a:pt x="223837" y="157162"/>
                  </a:lnTo>
                  <a:lnTo>
                    <a:pt x="247650" y="180974"/>
                  </a:lnTo>
                  <a:lnTo>
                    <a:pt x="252412" y="214312"/>
                  </a:lnTo>
                  <a:lnTo>
                    <a:pt x="261937" y="261937"/>
                  </a:lnTo>
                  <a:lnTo>
                    <a:pt x="261937" y="261937"/>
                  </a:lnTo>
                  <a:lnTo>
                    <a:pt x="261937" y="261937"/>
                  </a:lnTo>
                  <a:lnTo>
                    <a:pt x="257175" y="323849"/>
                  </a:lnTo>
                  <a:lnTo>
                    <a:pt x="295275" y="347662"/>
                  </a:lnTo>
                  <a:lnTo>
                    <a:pt x="333375" y="390524"/>
                  </a:lnTo>
                  <a:lnTo>
                    <a:pt x="338137" y="433387"/>
                  </a:lnTo>
                  <a:lnTo>
                    <a:pt x="385762" y="447674"/>
                  </a:lnTo>
                  <a:lnTo>
                    <a:pt x="371475" y="461962"/>
                  </a:lnTo>
                  <a:lnTo>
                    <a:pt x="333375" y="457199"/>
                  </a:lnTo>
                  <a:lnTo>
                    <a:pt x="333375" y="457199"/>
                  </a:lnTo>
                  <a:lnTo>
                    <a:pt x="347662" y="509587"/>
                  </a:lnTo>
                  <a:lnTo>
                    <a:pt x="304800" y="504824"/>
                  </a:lnTo>
                  <a:lnTo>
                    <a:pt x="242887" y="466724"/>
                  </a:lnTo>
                  <a:lnTo>
                    <a:pt x="228600" y="438149"/>
                  </a:lnTo>
                  <a:lnTo>
                    <a:pt x="228600" y="404812"/>
                  </a:lnTo>
                  <a:lnTo>
                    <a:pt x="195262" y="404812"/>
                  </a:lnTo>
                  <a:lnTo>
                    <a:pt x="190500" y="380999"/>
                  </a:lnTo>
                  <a:lnTo>
                    <a:pt x="214312" y="376237"/>
                  </a:lnTo>
                  <a:lnTo>
                    <a:pt x="242887" y="347662"/>
                  </a:lnTo>
                  <a:lnTo>
                    <a:pt x="228600" y="352424"/>
                  </a:lnTo>
                  <a:lnTo>
                    <a:pt x="204787" y="366712"/>
                  </a:lnTo>
                  <a:lnTo>
                    <a:pt x="204787" y="366712"/>
                  </a:lnTo>
                  <a:lnTo>
                    <a:pt x="152400" y="361949"/>
                  </a:lnTo>
                  <a:lnTo>
                    <a:pt x="138112" y="338137"/>
                  </a:lnTo>
                  <a:lnTo>
                    <a:pt x="138112" y="338137"/>
                  </a:lnTo>
                  <a:lnTo>
                    <a:pt x="147637" y="300037"/>
                  </a:lnTo>
                  <a:lnTo>
                    <a:pt x="123825" y="295274"/>
                  </a:lnTo>
                  <a:lnTo>
                    <a:pt x="123825" y="295274"/>
                  </a:lnTo>
                  <a:lnTo>
                    <a:pt x="109537" y="271462"/>
                  </a:lnTo>
                  <a:lnTo>
                    <a:pt x="133350" y="252412"/>
                  </a:lnTo>
                  <a:lnTo>
                    <a:pt x="133350" y="252412"/>
                  </a:lnTo>
                  <a:lnTo>
                    <a:pt x="95250" y="233362"/>
                  </a:lnTo>
                  <a:lnTo>
                    <a:pt x="95250" y="233362"/>
                  </a:lnTo>
                  <a:lnTo>
                    <a:pt x="85725" y="185737"/>
                  </a:lnTo>
                  <a:lnTo>
                    <a:pt x="71437" y="166687"/>
                  </a:lnTo>
                  <a:lnTo>
                    <a:pt x="66675" y="152399"/>
                  </a:lnTo>
                  <a:lnTo>
                    <a:pt x="66675" y="152399"/>
                  </a:lnTo>
                  <a:lnTo>
                    <a:pt x="14287" y="123824"/>
                  </a:lnTo>
                  <a:lnTo>
                    <a:pt x="33337" y="100012"/>
                  </a:lnTo>
                  <a:lnTo>
                    <a:pt x="23813" y="66674"/>
                  </a:lnTo>
                  <a:lnTo>
                    <a:pt x="0" y="23812"/>
                  </a:lnTo>
                  <a:close/>
                </a:path>
              </a:pathLst>
            </a:custGeom>
            <a:solidFill>
              <a:srgbClr val="C3EFD5"/>
            </a:solidFill>
            <a:ln w="9525" cap="flat" cmpd="sng" algn="ctr">
              <a:solidFill>
                <a:srgbClr val="A6E8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Technical Requirements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9387840" cy="4734369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ClrTx/>
              <a:buSzTx/>
              <a:buNone/>
            </a:pPr>
            <a:r>
              <a:rPr lang="en-CA" altLang="en-US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 - Provincial: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 Building Code 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 Fire Code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 Plumbing Code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 Energy Efficiency Standards Regulation</a:t>
            </a:r>
          </a:p>
          <a:p>
            <a:pPr marL="0" indent="0">
              <a:buClrTx/>
              <a:buSzTx/>
              <a:buNone/>
            </a:pPr>
            <a:r>
              <a:rPr lang="en-CA" altLang="en-US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 - Local: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Vancouver Building Bylaw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Hot Water Ready Regulation - 48 jurisdictions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4 -</a:t>
            </a:r>
            <a:endParaRPr lang="en-CA" dirty="0"/>
          </a:p>
        </p:txBody>
      </p:sp>
      <p:grpSp>
        <p:nvGrpSpPr>
          <p:cNvPr id="18" name="Group 17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9" name="Group 18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02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197838" y="1556173"/>
            <a:ext cx="2992138" cy="4513060"/>
            <a:chOff x="1576388" y="3138487"/>
            <a:chExt cx="1433512" cy="2162175"/>
          </a:xfrm>
        </p:grpSpPr>
        <p:sp>
          <p:nvSpPr>
            <p:cNvPr id="10" name="Freeform 9"/>
            <p:cNvSpPr/>
            <p:nvPr/>
          </p:nvSpPr>
          <p:spPr bwMode="auto">
            <a:xfrm>
              <a:off x="1576388" y="4057650"/>
              <a:ext cx="133350" cy="352425"/>
            </a:xfrm>
            <a:custGeom>
              <a:avLst/>
              <a:gdLst>
                <a:gd name="connsiteX0" fmla="*/ 61912 w 133350"/>
                <a:gd name="connsiteY0" fmla="*/ 352425 h 352425"/>
                <a:gd name="connsiteX1" fmla="*/ 76200 w 133350"/>
                <a:gd name="connsiteY1" fmla="*/ 300038 h 352425"/>
                <a:gd name="connsiteX2" fmla="*/ 71437 w 133350"/>
                <a:gd name="connsiteY2" fmla="*/ 276225 h 352425"/>
                <a:gd name="connsiteX3" fmla="*/ 57150 w 133350"/>
                <a:gd name="connsiteY3" fmla="*/ 261938 h 352425"/>
                <a:gd name="connsiteX4" fmla="*/ 61912 w 133350"/>
                <a:gd name="connsiteY4" fmla="*/ 238125 h 352425"/>
                <a:gd name="connsiteX5" fmla="*/ 52387 w 133350"/>
                <a:gd name="connsiteY5" fmla="*/ 219075 h 352425"/>
                <a:gd name="connsiteX6" fmla="*/ 66675 w 133350"/>
                <a:gd name="connsiteY6" fmla="*/ 200025 h 352425"/>
                <a:gd name="connsiteX7" fmla="*/ 85725 w 133350"/>
                <a:gd name="connsiteY7" fmla="*/ 176213 h 352425"/>
                <a:gd name="connsiteX8" fmla="*/ 61912 w 133350"/>
                <a:gd name="connsiteY8" fmla="*/ 166688 h 352425"/>
                <a:gd name="connsiteX9" fmla="*/ 61912 w 133350"/>
                <a:gd name="connsiteY9" fmla="*/ 166688 h 352425"/>
                <a:gd name="connsiteX10" fmla="*/ 71437 w 133350"/>
                <a:gd name="connsiteY10" fmla="*/ 114300 h 352425"/>
                <a:gd name="connsiteX11" fmla="*/ 90487 w 133350"/>
                <a:gd name="connsiteY11" fmla="*/ 76200 h 352425"/>
                <a:gd name="connsiteX12" fmla="*/ 100012 w 133350"/>
                <a:gd name="connsiteY12" fmla="*/ 66675 h 352425"/>
                <a:gd name="connsiteX13" fmla="*/ 133350 w 133350"/>
                <a:gd name="connsiteY13" fmla="*/ 38100 h 352425"/>
                <a:gd name="connsiteX14" fmla="*/ 109537 w 133350"/>
                <a:gd name="connsiteY14" fmla="*/ 38100 h 352425"/>
                <a:gd name="connsiteX15" fmla="*/ 100012 w 133350"/>
                <a:gd name="connsiteY15" fmla="*/ 38100 h 352425"/>
                <a:gd name="connsiteX16" fmla="*/ 52387 w 133350"/>
                <a:gd name="connsiteY16" fmla="*/ 9525 h 352425"/>
                <a:gd name="connsiteX17" fmla="*/ 38100 w 133350"/>
                <a:gd name="connsiteY17" fmla="*/ 0 h 352425"/>
                <a:gd name="connsiteX18" fmla="*/ 38100 w 133350"/>
                <a:gd name="connsiteY18" fmla="*/ 0 h 352425"/>
                <a:gd name="connsiteX19" fmla="*/ 19050 w 133350"/>
                <a:gd name="connsiteY19" fmla="*/ 4763 h 352425"/>
                <a:gd name="connsiteX20" fmla="*/ 4762 w 133350"/>
                <a:gd name="connsiteY20" fmla="*/ 28575 h 352425"/>
                <a:gd name="connsiteX21" fmla="*/ 4762 w 133350"/>
                <a:gd name="connsiteY21" fmla="*/ 28575 h 352425"/>
                <a:gd name="connsiteX22" fmla="*/ 0 w 133350"/>
                <a:gd name="connsiteY22" fmla="*/ 90488 h 352425"/>
                <a:gd name="connsiteX23" fmla="*/ 9525 w 133350"/>
                <a:gd name="connsiteY23" fmla="*/ 119063 h 352425"/>
                <a:gd name="connsiteX24" fmla="*/ 0 w 133350"/>
                <a:gd name="connsiteY24" fmla="*/ 152400 h 352425"/>
                <a:gd name="connsiteX25" fmla="*/ 14287 w 133350"/>
                <a:gd name="connsiteY25" fmla="*/ 166688 h 352425"/>
                <a:gd name="connsiteX26" fmla="*/ 19050 w 133350"/>
                <a:gd name="connsiteY26" fmla="*/ 161925 h 352425"/>
                <a:gd name="connsiteX27" fmla="*/ 19050 w 133350"/>
                <a:gd name="connsiteY27" fmla="*/ 161925 h 352425"/>
                <a:gd name="connsiteX28" fmla="*/ 28575 w 133350"/>
                <a:gd name="connsiteY28" fmla="*/ 219075 h 352425"/>
                <a:gd name="connsiteX29" fmla="*/ 42862 w 133350"/>
                <a:gd name="connsiteY29" fmla="*/ 252413 h 352425"/>
                <a:gd name="connsiteX30" fmla="*/ 38100 w 133350"/>
                <a:gd name="connsiteY30" fmla="*/ 300038 h 352425"/>
                <a:gd name="connsiteX31" fmla="*/ 61912 w 133350"/>
                <a:gd name="connsiteY31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3350" h="352425">
                  <a:moveTo>
                    <a:pt x="61912" y="352425"/>
                  </a:moveTo>
                  <a:lnTo>
                    <a:pt x="76200" y="300038"/>
                  </a:lnTo>
                  <a:lnTo>
                    <a:pt x="71437" y="276225"/>
                  </a:lnTo>
                  <a:lnTo>
                    <a:pt x="57150" y="261938"/>
                  </a:lnTo>
                  <a:lnTo>
                    <a:pt x="61912" y="238125"/>
                  </a:lnTo>
                  <a:lnTo>
                    <a:pt x="52387" y="219075"/>
                  </a:lnTo>
                  <a:lnTo>
                    <a:pt x="66675" y="200025"/>
                  </a:lnTo>
                  <a:lnTo>
                    <a:pt x="85725" y="176213"/>
                  </a:lnTo>
                  <a:lnTo>
                    <a:pt x="61912" y="166688"/>
                  </a:lnTo>
                  <a:lnTo>
                    <a:pt x="61912" y="166688"/>
                  </a:lnTo>
                  <a:lnTo>
                    <a:pt x="71437" y="114300"/>
                  </a:lnTo>
                  <a:lnTo>
                    <a:pt x="90487" y="76200"/>
                  </a:lnTo>
                  <a:lnTo>
                    <a:pt x="100012" y="66675"/>
                  </a:lnTo>
                  <a:lnTo>
                    <a:pt x="133350" y="38100"/>
                  </a:lnTo>
                  <a:lnTo>
                    <a:pt x="109537" y="38100"/>
                  </a:lnTo>
                  <a:lnTo>
                    <a:pt x="100012" y="38100"/>
                  </a:lnTo>
                  <a:lnTo>
                    <a:pt x="52387" y="9525"/>
                  </a:lnTo>
                  <a:lnTo>
                    <a:pt x="38100" y="0"/>
                  </a:lnTo>
                  <a:lnTo>
                    <a:pt x="38100" y="0"/>
                  </a:lnTo>
                  <a:lnTo>
                    <a:pt x="19050" y="4763"/>
                  </a:lnTo>
                  <a:lnTo>
                    <a:pt x="4762" y="28575"/>
                  </a:lnTo>
                  <a:lnTo>
                    <a:pt x="4762" y="28575"/>
                  </a:lnTo>
                  <a:lnTo>
                    <a:pt x="0" y="90488"/>
                  </a:lnTo>
                  <a:lnTo>
                    <a:pt x="9525" y="119063"/>
                  </a:lnTo>
                  <a:lnTo>
                    <a:pt x="0" y="152400"/>
                  </a:lnTo>
                  <a:lnTo>
                    <a:pt x="14287" y="166688"/>
                  </a:lnTo>
                  <a:lnTo>
                    <a:pt x="19050" y="161925"/>
                  </a:lnTo>
                  <a:lnTo>
                    <a:pt x="19050" y="161925"/>
                  </a:lnTo>
                  <a:lnTo>
                    <a:pt x="28575" y="219075"/>
                  </a:lnTo>
                  <a:lnTo>
                    <a:pt x="42862" y="252413"/>
                  </a:lnTo>
                  <a:lnTo>
                    <a:pt x="38100" y="300038"/>
                  </a:lnTo>
                  <a:lnTo>
                    <a:pt x="61912" y="352425"/>
                  </a:lnTo>
                  <a:close/>
                </a:path>
              </a:pathLst>
            </a:custGeom>
            <a:solidFill>
              <a:srgbClr val="C3EFD5"/>
            </a:solidFill>
            <a:ln w="9525" cap="flat" cmpd="sng" algn="ctr">
              <a:solidFill>
                <a:srgbClr val="A6E8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762125" y="3976688"/>
              <a:ext cx="576263" cy="1114425"/>
            </a:xfrm>
            <a:custGeom>
              <a:avLst/>
              <a:gdLst>
                <a:gd name="connsiteX0" fmla="*/ 152400 w 576263"/>
                <a:gd name="connsiteY0" fmla="*/ 0 h 1114425"/>
                <a:gd name="connsiteX1" fmla="*/ 100013 w 576263"/>
                <a:gd name="connsiteY1" fmla="*/ 52387 h 1114425"/>
                <a:gd name="connsiteX2" fmla="*/ 100013 w 576263"/>
                <a:gd name="connsiteY2" fmla="*/ 52387 h 1114425"/>
                <a:gd name="connsiteX3" fmla="*/ 76200 w 576263"/>
                <a:gd name="connsiteY3" fmla="*/ 80962 h 1114425"/>
                <a:gd name="connsiteX4" fmla="*/ 76200 w 576263"/>
                <a:gd name="connsiteY4" fmla="*/ 109537 h 1114425"/>
                <a:gd name="connsiteX5" fmla="*/ 57150 w 576263"/>
                <a:gd name="connsiteY5" fmla="*/ 104775 h 1114425"/>
                <a:gd name="connsiteX6" fmla="*/ 42863 w 576263"/>
                <a:gd name="connsiteY6" fmla="*/ 71437 h 1114425"/>
                <a:gd name="connsiteX7" fmla="*/ 52388 w 576263"/>
                <a:gd name="connsiteY7" fmla="*/ 114300 h 1114425"/>
                <a:gd name="connsiteX8" fmla="*/ 52388 w 576263"/>
                <a:gd name="connsiteY8" fmla="*/ 114300 h 1114425"/>
                <a:gd name="connsiteX9" fmla="*/ 71438 w 576263"/>
                <a:gd name="connsiteY9" fmla="*/ 161925 h 1114425"/>
                <a:gd name="connsiteX10" fmla="*/ 71438 w 576263"/>
                <a:gd name="connsiteY10" fmla="*/ 180975 h 1114425"/>
                <a:gd name="connsiteX11" fmla="*/ 47625 w 576263"/>
                <a:gd name="connsiteY11" fmla="*/ 142875 h 1114425"/>
                <a:gd name="connsiteX12" fmla="*/ 47625 w 576263"/>
                <a:gd name="connsiteY12" fmla="*/ 142875 h 1114425"/>
                <a:gd name="connsiteX13" fmla="*/ 23813 w 576263"/>
                <a:gd name="connsiteY13" fmla="*/ 166687 h 1114425"/>
                <a:gd name="connsiteX14" fmla="*/ 0 w 576263"/>
                <a:gd name="connsiteY14" fmla="*/ 166687 h 1114425"/>
                <a:gd name="connsiteX15" fmla="*/ 33338 w 576263"/>
                <a:gd name="connsiteY15" fmla="*/ 209550 h 1114425"/>
                <a:gd name="connsiteX16" fmla="*/ 23813 w 576263"/>
                <a:gd name="connsiteY16" fmla="*/ 219075 h 1114425"/>
                <a:gd name="connsiteX17" fmla="*/ 23813 w 576263"/>
                <a:gd name="connsiteY17" fmla="*/ 219075 h 1114425"/>
                <a:gd name="connsiteX18" fmla="*/ 9525 w 576263"/>
                <a:gd name="connsiteY18" fmla="*/ 266700 h 1114425"/>
                <a:gd name="connsiteX19" fmla="*/ 28575 w 576263"/>
                <a:gd name="connsiteY19" fmla="*/ 261937 h 1114425"/>
                <a:gd name="connsiteX20" fmla="*/ 28575 w 576263"/>
                <a:gd name="connsiteY20" fmla="*/ 261937 h 1114425"/>
                <a:gd name="connsiteX21" fmla="*/ 52388 w 576263"/>
                <a:gd name="connsiteY21" fmla="*/ 285750 h 1114425"/>
                <a:gd name="connsiteX22" fmla="*/ 47625 w 576263"/>
                <a:gd name="connsiteY22" fmla="*/ 319087 h 1114425"/>
                <a:gd name="connsiteX23" fmla="*/ 57150 w 576263"/>
                <a:gd name="connsiteY23" fmla="*/ 342900 h 1114425"/>
                <a:gd name="connsiteX24" fmla="*/ 57150 w 576263"/>
                <a:gd name="connsiteY24" fmla="*/ 342900 h 1114425"/>
                <a:gd name="connsiteX25" fmla="*/ 104775 w 576263"/>
                <a:gd name="connsiteY25" fmla="*/ 347662 h 1114425"/>
                <a:gd name="connsiteX26" fmla="*/ 104775 w 576263"/>
                <a:gd name="connsiteY26" fmla="*/ 366712 h 1114425"/>
                <a:gd name="connsiteX27" fmla="*/ 76200 w 576263"/>
                <a:gd name="connsiteY27" fmla="*/ 400050 h 1114425"/>
                <a:gd name="connsiteX28" fmla="*/ 100013 w 576263"/>
                <a:gd name="connsiteY28" fmla="*/ 447675 h 1114425"/>
                <a:gd name="connsiteX29" fmla="*/ 100013 w 576263"/>
                <a:gd name="connsiteY29" fmla="*/ 490537 h 1114425"/>
                <a:gd name="connsiteX30" fmla="*/ 100013 w 576263"/>
                <a:gd name="connsiteY30" fmla="*/ 490537 h 1114425"/>
                <a:gd name="connsiteX31" fmla="*/ 123825 w 576263"/>
                <a:gd name="connsiteY31" fmla="*/ 519112 h 1114425"/>
                <a:gd name="connsiteX32" fmla="*/ 138113 w 576263"/>
                <a:gd name="connsiteY32" fmla="*/ 557212 h 1114425"/>
                <a:gd name="connsiteX33" fmla="*/ 133350 w 576263"/>
                <a:gd name="connsiteY33" fmla="*/ 581025 h 1114425"/>
                <a:gd name="connsiteX34" fmla="*/ 95250 w 576263"/>
                <a:gd name="connsiteY34" fmla="*/ 585787 h 1114425"/>
                <a:gd name="connsiteX35" fmla="*/ 104775 w 576263"/>
                <a:gd name="connsiteY35" fmla="*/ 619125 h 1114425"/>
                <a:gd name="connsiteX36" fmla="*/ 123825 w 576263"/>
                <a:gd name="connsiteY36" fmla="*/ 642937 h 1114425"/>
                <a:gd name="connsiteX37" fmla="*/ 123825 w 576263"/>
                <a:gd name="connsiteY37" fmla="*/ 685800 h 1114425"/>
                <a:gd name="connsiteX38" fmla="*/ 142875 w 576263"/>
                <a:gd name="connsiteY38" fmla="*/ 685800 h 1114425"/>
                <a:gd name="connsiteX39" fmla="*/ 147638 w 576263"/>
                <a:gd name="connsiteY39" fmla="*/ 704850 h 1114425"/>
                <a:gd name="connsiteX40" fmla="*/ 171450 w 576263"/>
                <a:gd name="connsiteY40" fmla="*/ 747712 h 1114425"/>
                <a:gd name="connsiteX41" fmla="*/ 195263 w 576263"/>
                <a:gd name="connsiteY41" fmla="*/ 747712 h 1114425"/>
                <a:gd name="connsiteX42" fmla="*/ 200025 w 576263"/>
                <a:gd name="connsiteY42" fmla="*/ 766762 h 1114425"/>
                <a:gd name="connsiteX43" fmla="*/ 185738 w 576263"/>
                <a:gd name="connsiteY43" fmla="*/ 785812 h 1114425"/>
                <a:gd name="connsiteX44" fmla="*/ 185738 w 576263"/>
                <a:gd name="connsiteY44" fmla="*/ 847725 h 1114425"/>
                <a:gd name="connsiteX45" fmla="*/ 338138 w 576263"/>
                <a:gd name="connsiteY45" fmla="*/ 928687 h 1114425"/>
                <a:gd name="connsiteX46" fmla="*/ 366713 w 576263"/>
                <a:gd name="connsiteY46" fmla="*/ 985837 h 1114425"/>
                <a:gd name="connsiteX47" fmla="*/ 319088 w 576263"/>
                <a:gd name="connsiteY47" fmla="*/ 1009650 h 1114425"/>
                <a:gd name="connsiteX48" fmla="*/ 300038 w 576263"/>
                <a:gd name="connsiteY48" fmla="*/ 1028700 h 1114425"/>
                <a:gd name="connsiteX49" fmla="*/ 300038 w 576263"/>
                <a:gd name="connsiteY49" fmla="*/ 1028700 h 1114425"/>
                <a:gd name="connsiteX50" fmla="*/ 395288 w 576263"/>
                <a:gd name="connsiteY50" fmla="*/ 1004887 h 1114425"/>
                <a:gd name="connsiteX51" fmla="*/ 466725 w 576263"/>
                <a:gd name="connsiteY51" fmla="*/ 1038225 h 1114425"/>
                <a:gd name="connsiteX52" fmla="*/ 423863 w 576263"/>
                <a:gd name="connsiteY52" fmla="*/ 1071562 h 1114425"/>
                <a:gd name="connsiteX53" fmla="*/ 419100 w 576263"/>
                <a:gd name="connsiteY53" fmla="*/ 1114425 h 1114425"/>
                <a:gd name="connsiteX54" fmla="*/ 419100 w 576263"/>
                <a:gd name="connsiteY54" fmla="*/ 1114425 h 1114425"/>
                <a:gd name="connsiteX55" fmla="*/ 576263 w 576263"/>
                <a:gd name="connsiteY55" fmla="*/ 1023937 h 1114425"/>
                <a:gd name="connsiteX56" fmla="*/ 152400 w 576263"/>
                <a:gd name="connsiteY56" fmla="*/ 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76263" h="1114425">
                  <a:moveTo>
                    <a:pt x="152400" y="0"/>
                  </a:moveTo>
                  <a:lnTo>
                    <a:pt x="100013" y="52387"/>
                  </a:lnTo>
                  <a:lnTo>
                    <a:pt x="100013" y="52387"/>
                  </a:lnTo>
                  <a:lnTo>
                    <a:pt x="76200" y="80962"/>
                  </a:lnTo>
                  <a:lnTo>
                    <a:pt x="76200" y="109537"/>
                  </a:lnTo>
                  <a:lnTo>
                    <a:pt x="57150" y="104775"/>
                  </a:lnTo>
                  <a:lnTo>
                    <a:pt x="42863" y="71437"/>
                  </a:lnTo>
                  <a:lnTo>
                    <a:pt x="52388" y="114300"/>
                  </a:lnTo>
                  <a:lnTo>
                    <a:pt x="52388" y="114300"/>
                  </a:lnTo>
                  <a:lnTo>
                    <a:pt x="71438" y="161925"/>
                  </a:lnTo>
                  <a:lnTo>
                    <a:pt x="71438" y="180975"/>
                  </a:lnTo>
                  <a:lnTo>
                    <a:pt x="47625" y="142875"/>
                  </a:lnTo>
                  <a:lnTo>
                    <a:pt x="47625" y="142875"/>
                  </a:lnTo>
                  <a:lnTo>
                    <a:pt x="23813" y="166687"/>
                  </a:lnTo>
                  <a:lnTo>
                    <a:pt x="0" y="166687"/>
                  </a:lnTo>
                  <a:lnTo>
                    <a:pt x="33338" y="209550"/>
                  </a:lnTo>
                  <a:lnTo>
                    <a:pt x="23813" y="219075"/>
                  </a:lnTo>
                  <a:lnTo>
                    <a:pt x="23813" y="219075"/>
                  </a:lnTo>
                  <a:lnTo>
                    <a:pt x="9525" y="266700"/>
                  </a:lnTo>
                  <a:lnTo>
                    <a:pt x="28575" y="261937"/>
                  </a:lnTo>
                  <a:lnTo>
                    <a:pt x="28575" y="261937"/>
                  </a:lnTo>
                  <a:lnTo>
                    <a:pt x="52388" y="285750"/>
                  </a:lnTo>
                  <a:lnTo>
                    <a:pt x="47625" y="319087"/>
                  </a:lnTo>
                  <a:lnTo>
                    <a:pt x="57150" y="342900"/>
                  </a:lnTo>
                  <a:lnTo>
                    <a:pt x="57150" y="342900"/>
                  </a:lnTo>
                  <a:lnTo>
                    <a:pt x="104775" y="347662"/>
                  </a:lnTo>
                  <a:lnTo>
                    <a:pt x="104775" y="366712"/>
                  </a:lnTo>
                  <a:lnTo>
                    <a:pt x="76200" y="400050"/>
                  </a:lnTo>
                  <a:lnTo>
                    <a:pt x="100013" y="447675"/>
                  </a:lnTo>
                  <a:lnTo>
                    <a:pt x="100013" y="490537"/>
                  </a:lnTo>
                  <a:lnTo>
                    <a:pt x="100013" y="490537"/>
                  </a:lnTo>
                  <a:lnTo>
                    <a:pt x="123825" y="519112"/>
                  </a:lnTo>
                  <a:lnTo>
                    <a:pt x="138113" y="557212"/>
                  </a:lnTo>
                  <a:lnTo>
                    <a:pt x="133350" y="581025"/>
                  </a:lnTo>
                  <a:lnTo>
                    <a:pt x="95250" y="585787"/>
                  </a:lnTo>
                  <a:lnTo>
                    <a:pt x="104775" y="619125"/>
                  </a:lnTo>
                  <a:lnTo>
                    <a:pt x="123825" y="642937"/>
                  </a:lnTo>
                  <a:lnTo>
                    <a:pt x="123825" y="685800"/>
                  </a:lnTo>
                  <a:lnTo>
                    <a:pt x="142875" y="685800"/>
                  </a:lnTo>
                  <a:lnTo>
                    <a:pt x="147638" y="704850"/>
                  </a:lnTo>
                  <a:lnTo>
                    <a:pt x="171450" y="747712"/>
                  </a:lnTo>
                  <a:lnTo>
                    <a:pt x="195263" y="747712"/>
                  </a:lnTo>
                  <a:lnTo>
                    <a:pt x="200025" y="766762"/>
                  </a:lnTo>
                  <a:lnTo>
                    <a:pt x="185738" y="785812"/>
                  </a:lnTo>
                  <a:lnTo>
                    <a:pt x="185738" y="847725"/>
                  </a:lnTo>
                  <a:lnTo>
                    <a:pt x="338138" y="928687"/>
                  </a:lnTo>
                  <a:lnTo>
                    <a:pt x="366713" y="985837"/>
                  </a:lnTo>
                  <a:lnTo>
                    <a:pt x="319088" y="1009650"/>
                  </a:lnTo>
                  <a:lnTo>
                    <a:pt x="300038" y="1028700"/>
                  </a:lnTo>
                  <a:lnTo>
                    <a:pt x="300038" y="1028700"/>
                  </a:lnTo>
                  <a:lnTo>
                    <a:pt x="395288" y="1004887"/>
                  </a:lnTo>
                  <a:lnTo>
                    <a:pt x="466725" y="1038225"/>
                  </a:lnTo>
                  <a:lnTo>
                    <a:pt x="423863" y="1071562"/>
                  </a:lnTo>
                  <a:lnTo>
                    <a:pt x="419100" y="1114425"/>
                  </a:lnTo>
                  <a:lnTo>
                    <a:pt x="419100" y="1114425"/>
                  </a:lnTo>
                  <a:lnTo>
                    <a:pt x="576263" y="1023937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C3EFD5"/>
            </a:solidFill>
            <a:ln w="9525" cap="flat" cmpd="sng" algn="ctr">
              <a:solidFill>
                <a:srgbClr val="A6E8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1781175" y="3138487"/>
              <a:ext cx="1228725" cy="2162175"/>
            </a:xfrm>
            <a:custGeom>
              <a:avLst/>
              <a:gdLst>
                <a:gd name="connsiteX0" fmla="*/ 66675 w 1228725"/>
                <a:gd name="connsiteY0" fmla="*/ 0 h 2133600"/>
                <a:gd name="connsiteX1" fmla="*/ 190500 w 1228725"/>
                <a:gd name="connsiteY1" fmla="*/ 61912 h 2133600"/>
                <a:gd name="connsiteX2" fmla="*/ 395288 w 1228725"/>
                <a:gd name="connsiteY2" fmla="*/ 133350 h 2133600"/>
                <a:gd name="connsiteX3" fmla="*/ 571500 w 1228725"/>
                <a:gd name="connsiteY3" fmla="*/ 195262 h 2133600"/>
                <a:gd name="connsiteX4" fmla="*/ 738188 w 1228725"/>
                <a:gd name="connsiteY4" fmla="*/ 261937 h 2133600"/>
                <a:gd name="connsiteX5" fmla="*/ 904875 w 1228725"/>
                <a:gd name="connsiteY5" fmla="*/ 323850 h 2133600"/>
                <a:gd name="connsiteX6" fmla="*/ 1123950 w 1228725"/>
                <a:gd name="connsiteY6" fmla="*/ 376237 h 2133600"/>
                <a:gd name="connsiteX7" fmla="*/ 1057275 w 1228725"/>
                <a:gd name="connsiteY7" fmla="*/ 628650 h 2133600"/>
                <a:gd name="connsiteX8" fmla="*/ 866775 w 1228725"/>
                <a:gd name="connsiteY8" fmla="*/ 1338262 h 2133600"/>
                <a:gd name="connsiteX9" fmla="*/ 885825 w 1228725"/>
                <a:gd name="connsiteY9" fmla="*/ 1343025 h 2133600"/>
                <a:gd name="connsiteX10" fmla="*/ 885825 w 1228725"/>
                <a:gd name="connsiteY10" fmla="*/ 1371600 h 2133600"/>
                <a:gd name="connsiteX11" fmla="*/ 914400 w 1228725"/>
                <a:gd name="connsiteY11" fmla="*/ 1381125 h 2133600"/>
                <a:gd name="connsiteX12" fmla="*/ 923925 w 1228725"/>
                <a:gd name="connsiteY12" fmla="*/ 1409700 h 2133600"/>
                <a:gd name="connsiteX13" fmla="*/ 947738 w 1228725"/>
                <a:gd name="connsiteY13" fmla="*/ 1400175 h 2133600"/>
                <a:gd name="connsiteX14" fmla="*/ 966788 w 1228725"/>
                <a:gd name="connsiteY14" fmla="*/ 1423987 h 2133600"/>
                <a:gd name="connsiteX15" fmla="*/ 976313 w 1228725"/>
                <a:gd name="connsiteY15" fmla="*/ 1538287 h 2133600"/>
                <a:gd name="connsiteX16" fmla="*/ 1004888 w 1228725"/>
                <a:gd name="connsiteY16" fmla="*/ 1552575 h 2133600"/>
                <a:gd name="connsiteX17" fmla="*/ 1028700 w 1228725"/>
                <a:gd name="connsiteY17" fmla="*/ 1557337 h 2133600"/>
                <a:gd name="connsiteX18" fmla="*/ 1019175 w 1228725"/>
                <a:gd name="connsiteY18" fmla="*/ 1595437 h 2133600"/>
                <a:gd name="connsiteX19" fmla="*/ 1019175 w 1228725"/>
                <a:gd name="connsiteY19" fmla="*/ 1595437 h 2133600"/>
                <a:gd name="connsiteX20" fmla="*/ 1062038 w 1228725"/>
                <a:gd name="connsiteY20" fmla="*/ 1609725 h 2133600"/>
                <a:gd name="connsiteX21" fmla="*/ 1057275 w 1228725"/>
                <a:gd name="connsiteY21" fmla="*/ 1647825 h 2133600"/>
                <a:gd name="connsiteX22" fmla="*/ 1057275 w 1228725"/>
                <a:gd name="connsiteY22" fmla="*/ 1647825 h 2133600"/>
                <a:gd name="connsiteX23" fmla="*/ 1095375 w 1228725"/>
                <a:gd name="connsiteY23" fmla="*/ 1666875 h 2133600"/>
                <a:gd name="connsiteX24" fmla="*/ 1090613 w 1228725"/>
                <a:gd name="connsiteY24" fmla="*/ 1700212 h 2133600"/>
                <a:gd name="connsiteX25" fmla="*/ 1109663 w 1228725"/>
                <a:gd name="connsiteY25" fmla="*/ 1700212 h 2133600"/>
                <a:gd name="connsiteX26" fmla="*/ 1104900 w 1228725"/>
                <a:gd name="connsiteY26" fmla="*/ 1743075 h 2133600"/>
                <a:gd name="connsiteX27" fmla="*/ 1123950 w 1228725"/>
                <a:gd name="connsiteY27" fmla="*/ 1757362 h 2133600"/>
                <a:gd name="connsiteX28" fmla="*/ 1123950 w 1228725"/>
                <a:gd name="connsiteY28" fmla="*/ 1785937 h 2133600"/>
                <a:gd name="connsiteX29" fmla="*/ 1152525 w 1228725"/>
                <a:gd name="connsiteY29" fmla="*/ 1795462 h 2133600"/>
                <a:gd name="connsiteX30" fmla="*/ 1152525 w 1228725"/>
                <a:gd name="connsiteY30" fmla="*/ 1814512 h 2133600"/>
                <a:gd name="connsiteX31" fmla="*/ 1152525 w 1228725"/>
                <a:gd name="connsiteY31" fmla="*/ 1843087 h 2133600"/>
                <a:gd name="connsiteX32" fmla="*/ 1171575 w 1228725"/>
                <a:gd name="connsiteY32" fmla="*/ 1847850 h 2133600"/>
                <a:gd name="connsiteX33" fmla="*/ 1176338 w 1228725"/>
                <a:gd name="connsiteY33" fmla="*/ 1881187 h 2133600"/>
                <a:gd name="connsiteX34" fmla="*/ 1204913 w 1228725"/>
                <a:gd name="connsiteY34" fmla="*/ 1895475 h 2133600"/>
                <a:gd name="connsiteX35" fmla="*/ 1204913 w 1228725"/>
                <a:gd name="connsiteY35" fmla="*/ 1909762 h 2133600"/>
                <a:gd name="connsiteX36" fmla="*/ 1209675 w 1228725"/>
                <a:gd name="connsiteY36" fmla="*/ 1924050 h 2133600"/>
                <a:gd name="connsiteX37" fmla="*/ 1204913 w 1228725"/>
                <a:gd name="connsiteY37" fmla="*/ 1966912 h 2133600"/>
                <a:gd name="connsiteX38" fmla="*/ 1204913 w 1228725"/>
                <a:gd name="connsiteY38" fmla="*/ 1966912 h 2133600"/>
                <a:gd name="connsiteX39" fmla="*/ 1214438 w 1228725"/>
                <a:gd name="connsiteY39" fmla="*/ 2019300 h 2133600"/>
                <a:gd name="connsiteX40" fmla="*/ 1190625 w 1228725"/>
                <a:gd name="connsiteY40" fmla="*/ 2024062 h 2133600"/>
                <a:gd name="connsiteX41" fmla="*/ 1190625 w 1228725"/>
                <a:gd name="connsiteY41" fmla="*/ 2047875 h 2133600"/>
                <a:gd name="connsiteX42" fmla="*/ 1200150 w 1228725"/>
                <a:gd name="connsiteY42" fmla="*/ 2062162 h 2133600"/>
                <a:gd name="connsiteX43" fmla="*/ 1204913 w 1228725"/>
                <a:gd name="connsiteY43" fmla="*/ 2095500 h 2133600"/>
                <a:gd name="connsiteX44" fmla="*/ 1228725 w 1228725"/>
                <a:gd name="connsiteY44" fmla="*/ 2124075 h 2133600"/>
                <a:gd name="connsiteX45" fmla="*/ 1228725 w 1228725"/>
                <a:gd name="connsiteY45" fmla="*/ 2133600 h 2133600"/>
                <a:gd name="connsiteX46" fmla="*/ 1062038 w 1228725"/>
                <a:gd name="connsiteY46" fmla="*/ 2105025 h 2133600"/>
                <a:gd name="connsiteX47" fmla="*/ 890588 w 1228725"/>
                <a:gd name="connsiteY47" fmla="*/ 2057400 h 2133600"/>
                <a:gd name="connsiteX48" fmla="*/ 709613 w 1228725"/>
                <a:gd name="connsiteY48" fmla="*/ 2019300 h 2133600"/>
                <a:gd name="connsiteX49" fmla="*/ 557213 w 1228725"/>
                <a:gd name="connsiteY49" fmla="*/ 1966912 h 2133600"/>
                <a:gd name="connsiteX50" fmla="*/ 476250 w 1228725"/>
                <a:gd name="connsiteY50" fmla="*/ 1943100 h 2133600"/>
                <a:gd name="connsiteX51" fmla="*/ 414338 w 1228725"/>
                <a:gd name="connsiteY51" fmla="*/ 1933575 h 2133600"/>
                <a:gd name="connsiteX52" fmla="*/ 419100 w 1228725"/>
                <a:gd name="connsiteY52" fmla="*/ 1919287 h 2133600"/>
                <a:gd name="connsiteX53" fmla="*/ 419100 w 1228725"/>
                <a:gd name="connsiteY53" fmla="*/ 1919287 h 2133600"/>
                <a:gd name="connsiteX54" fmla="*/ 419100 w 1228725"/>
                <a:gd name="connsiteY54" fmla="*/ 1919287 h 2133600"/>
                <a:gd name="connsiteX55" fmla="*/ 419100 w 1228725"/>
                <a:gd name="connsiteY55" fmla="*/ 1919287 h 2133600"/>
                <a:gd name="connsiteX56" fmla="*/ 442913 w 1228725"/>
                <a:gd name="connsiteY56" fmla="*/ 1881187 h 2133600"/>
                <a:gd name="connsiteX57" fmla="*/ 442913 w 1228725"/>
                <a:gd name="connsiteY57" fmla="*/ 1881187 h 2133600"/>
                <a:gd name="connsiteX58" fmla="*/ 395288 w 1228725"/>
                <a:gd name="connsiteY58" fmla="*/ 1871662 h 2133600"/>
                <a:gd name="connsiteX59" fmla="*/ 376238 w 1228725"/>
                <a:gd name="connsiteY59" fmla="*/ 1866900 h 2133600"/>
                <a:gd name="connsiteX60" fmla="*/ 409575 w 1228725"/>
                <a:gd name="connsiteY60" fmla="*/ 1838325 h 2133600"/>
                <a:gd name="connsiteX61" fmla="*/ 381000 w 1228725"/>
                <a:gd name="connsiteY61" fmla="*/ 1847850 h 2133600"/>
                <a:gd name="connsiteX62" fmla="*/ 352425 w 1228725"/>
                <a:gd name="connsiteY62" fmla="*/ 1833562 h 2133600"/>
                <a:gd name="connsiteX63" fmla="*/ 357188 w 1228725"/>
                <a:gd name="connsiteY63" fmla="*/ 1819275 h 2133600"/>
                <a:gd name="connsiteX64" fmla="*/ 357188 w 1228725"/>
                <a:gd name="connsiteY64" fmla="*/ 1819275 h 2133600"/>
                <a:gd name="connsiteX65" fmla="*/ 371475 w 1228725"/>
                <a:gd name="connsiteY65" fmla="*/ 1747837 h 2133600"/>
                <a:gd name="connsiteX66" fmla="*/ 395288 w 1228725"/>
                <a:gd name="connsiteY66" fmla="*/ 1733550 h 2133600"/>
                <a:gd name="connsiteX67" fmla="*/ 342900 w 1228725"/>
                <a:gd name="connsiteY67" fmla="*/ 1790700 h 2133600"/>
                <a:gd name="connsiteX68" fmla="*/ 314325 w 1228725"/>
                <a:gd name="connsiteY68" fmla="*/ 1776412 h 2133600"/>
                <a:gd name="connsiteX69" fmla="*/ 304800 w 1228725"/>
                <a:gd name="connsiteY69" fmla="*/ 1743075 h 2133600"/>
                <a:gd name="connsiteX70" fmla="*/ 295275 w 1228725"/>
                <a:gd name="connsiteY70" fmla="*/ 1714500 h 2133600"/>
                <a:gd name="connsiteX71" fmla="*/ 295275 w 1228725"/>
                <a:gd name="connsiteY71" fmla="*/ 1714500 h 2133600"/>
                <a:gd name="connsiteX72" fmla="*/ 357188 w 1228725"/>
                <a:gd name="connsiteY72" fmla="*/ 1666875 h 2133600"/>
                <a:gd name="connsiteX73" fmla="*/ 300038 w 1228725"/>
                <a:gd name="connsiteY73" fmla="*/ 1690687 h 2133600"/>
                <a:gd name="connsiteX74" fmla="*/ 290513 w 1228725"/>
                <a:gd name="connsiteY74" fmla="*/ 1676400 h 2133600"/>
                <a:gd name="connsiteX75" fmla="*/ 295275 w 1228725"/>
                <a:gd name="connsiteY75" fmla="*/ 1657350 h 2133600"/>
                <a:gd name="connsiteX76" fmla="*/ 319088 w 1228725"/>
                <a:gd name="connsiteY76" fmla="*/ 1643062 h 2133600"/>
                <a:gd name="connsiteX77" fmla="*/ 319088 w 1228725"/>
                <a:gd name="connsiteY77" fmla="*/ 1643062 h 2133600"/>
                <a:gd name="connsiteX78" fmla="*/ 276225 w 1228725"/>
                <a:gd name="connsiteY78" fmla="*/ 1657350 h 2133600"/>
                <a:gd name="connsiteX79" fmla="*/ 247650 w 1228725"/>
                <a:gd name="connsiteY79" fmla="*/ 1628775 h 2133600"/>
                <a:gd name="connsiteX80" fmla="*/ 266700 w 1228725"/>
                <a:gd name="connsiteY80" fmla="*/ 1595437 h 2133600"/>
                <a:gd name="connsiteX81" fmla="*/ 266700 w 1228725"/>
                <a:gd name="connsiteY81" fmla="*/ 1595437 h 2133600"/>
                <a:gd name="connsiteX82" fmla="*/ 242888 w 1228725"/>
                <a:gd name="connsiteY82" fmla="*/ 1604962 h 2133600"/>
                <a:gd name="connsiteX83" fmla="*/ 209550 w 1228725"/>
                <a:gd name="connsiteY83" fmla="*/ 1581150 h 2133600"/>
                <a:gd name="connsiteX84" fmla="*/ 209550 w 1228725"/>
                <a:gd name="connsiteY84" fmla="*/ 1581150 h 2133600"/>
                <a:gd name="connsiteX85" fmla="*/ 185738 w 1228725"/>
                <a:gd name="connsiteY85" fmla="*/ 1524000 h 2133600"/>
                <a:gd name="connsiteX86" fmla="*/ 185738 w 1228725"/>
                <a:gd name="connsiteY86" fmla="*/ 1524000 h 2133600"/>
                <a:gd name="connsiteX87" fmla="*/ 161925 w 1228725"/>
                <a:gd name="connsiteY87" fmla="*/ 1509712 h 2133600"/>
                <a:gd name="connsiteX88" fmla="*/ 161925 w 1228725"/>
                <a:gd name="connsiteY88" fmla="*/ 1509712 h 2133600"/>
                <a:gd name="connsiteX89" fmla="*/ 142875 w 1228725"/>
                <a:gd name="connsiteY89" fmla="*/ 1471612 h 2133600"/>
                <a:gd name="connsiteX90" fmla="*/ 147638 w 1228725"/>
                <a:gd name="connsiteY90" fmla="*/ 1443037 h 2133600"/>
                <a:gd name="connsiteX91" fmla="*/ 128588 w 1228725"/>
                <a:gd name="connsiteY91" fmla="*/ 1438275 h 2133600"/>
                <a:gd name="connsiteX92" fmla="*/ 142875 w 1228725"/>
                <a:gd name="connsiteY92" fmla="*/ 1414462 h 2133600"/>
                <a:gd name="connsiteX93" fmla="*/ 157163 w 1228725"/>
                <a:gd name="connsiteY93" fmla="*/ 1423987 h 2133600"/>
                <a:gd name="connsiteX94" fmla="*/ 171450 w 1228725"/>
                <a:gd name="connsiteY94" fmla="*/ 1404937 h 2133600"/>
                <a:gd name="connsiteX95" fmla="*/ 161925 w 1228725"/>
                <a:gd name="connsiteY95" fmla="*/ 1381125 h 2133600"/>
                <a:gd name="connsiteX96" fmla="*/ 147638 w 1228725"/>
                <a:gd name="connsiteY96" fmla="*/ 1362075 h 2133600"/>
                <a:gd name="connsiteX97" fmla="*/ 180975 w 1228725"/>
                <a:gd name="connsiteY97" fmla="*/ 1362075 h 2133600"/>
                <a:gd name="connsiteX98" fmla="*/ 185738 w 1228725"/>
                <a:gd name="connsiteY98" fmla="*/ 1343025 h 2133600"/>
                <a:gd name="connsiteX99" fmla="*/ 204788 w 1228725"/>
                <a:gd name="connsiteY99" fmla="*/ 1343025 h 2133600"/>
                <a:gd name="connsiteX100" fmla="*/ 228600 w 1228725"/>
                <a:gd name="connsiteY100" fmla="*/ 1385887 h 2133600"/>
                <a:gd name="connsiteX101" fmla="*/ 223838 w 1228725"/>
                <a:gd name="connsiteY101" fmla="*/ 1343025 h 2133600"/>
                <a:gd name="connsiteX102" fmla="*/ 257175 w 1228725"/>
                <a:gd name="connsiteY102" fmla="*/ 1319212 h 2133600"/>
                <a:gd name="connsiteX103" fmla="*/ 209550 w 1228725"/>
                <a:gd name="connsiteY103" fmla="*/ 1314450 h 2133600"/>
                <a:gd name="connsiteX104" fmla="*/ 223838 w 1228725"/>
                <a:gd name="connsiteY104" fmla="*/ 1300162 h 2133600"/>
                <a:gd name="connsiteX105" fmla="*/ 257175 w 1228725"/>
                <a:gd name="connsiteY105" fmla="*/ 1285875 h 2133600"/>
                <a:gd name="connsiteX106" fmla="*/ 257175 w 1228725"/>
                <a:gd name="connsiteY106" fmla="*/ 1243012 h 2133600"/>
                <a:gd name="connsiteX107" fmla="*/ 257175 w 1228725"/>
                <a:gd name="connsiteY107" fmla="*/ 1243012 h 2133600"/>
                <a:gd name="connsiteX108" fmla="*/ 228600 w 1228725"/>
                <a:gd name="connsiteY108" fmla="*/ 1290637 h 2133600"/>
                <a:gd name="connsiteX109" fmla="*/ 190500 w 1228725"/>
                <a:gd name="connsiteY109" fmla="*/ 1281112 h 2133600"/>
                <a:gd name="connsiteX110" fmla="*/ 180975 w 1228725"/>
                <a:gd name="connsiteY110" fmla="*/ 1290637 h 2133600"/>
                <a:gd name="connsiteX111" fmla="*/ 147638 w 1228725"/>
                <a:gd name="connsiteY111" fmla="*/ 1290637 h 2133600"/>
                <a:gd name="connsiteX112" fmla="*/ 152400 w 1228725"/>
                <a:gd name="connsiteY112" fmla="*/ 1262062 h 2133600"/>
                <a:gd name="connsiteX113" fmla="*/ 152400 w 1228725"/>
                <a:gd name="connsiteY113" fmla="*/ 1262062 h 2133600"/>
                <a:gd name="connsiteX114" fmla="*/ 152400 w 1228725"/>
                <a:gd name="connsiteY114" fmla="*/ 1247775 h 2133600"/>
                <a:gd name="connsiteX115" fmla="*/ 171450 w 1228725"/>
                <a:gd name="connsiteY115" fmla="*/ 1214437 h 2133600"/>
                <a:gd name="connsiteX116" fmla="*/ 142875 w 1228725"/>
                <a:gd name="connsiteY116" fmla="*/ 1214437 h 2133600"/>
                <a:gd name="connsiteX117" fmla="*/ 123825 w 1228725"/>
                <a:gd name="connsiteY117" fmla="*/ 1204912 h 2133600"/>
                <a:gd name="connsiteX118" fmla="*/ 123825 w 1228725"/>
                <a:gd name="connsiteY118" fmla="*/ 1204912 h 2133600"/>
                <a:gd name="connsiteX119" fmla="*/ 109538 w 1228725"/>
                <a:gd name="connsiteY119" fmla="*/ 1157287 h 2133600"/>
                <a:gd name="connsiteX120" fmla="*/ 104775 w 1228725"/>
                <a:gd name="connsiteY120" fmla="*/ 1128712 h 2133600"/>
                <a:gd name="connsiteX121" fmla="*/ 119063 w 1228725"/>
                <a:gd name="connsiteY121" fmla="*/ 1104900 h 2133600"/>
                <a:gd name="connsiteX122" fmla="*/ 119063 w 1228725"/>
                <a:gd name="connsiteY122" fmla="*/ 1104900 h 2133600"/>
                <a:gd name="connsiteX123" fmla="*/ 166688 w 1228725"/>
                <a:gd name="connsiteY123" fmla="*/ 1138237 h 2133600"/>
                <a:gd name="connsiteX124" fmla="*/ 195263 w 1228725"/>
                <a:gd name="connsiteY124" fmla="*/ 1157287 h 2133600"/>
                <a:gd name="connsiteX125" fmla="*/ 166688 w 1228725"/>
                <a:gd name="connsiteY125" fmla="*/ 1109662 h 2133600"/>
                <a:gd name="connsiteX126" fmla="*/ 128588 w 1228725"/>
                <a:gd name="connsiteY126" fmla="*/ 1104900 h 2133600"/>
                <a:gd name="connsiteX127" fmla="*/ 147638 w 1228725"/>
                <a:gd name="connsiteY127" fmla="*/ 1071562 h 2133600"/>
                <a:gd name="connsiteX128" fmla="*/ 176213 w 1228725"/>
                <a:gd name="connsiteY128" fmla="*/ 1081087 h 2133600"/>
                <a:gd name="connsiteX129" fmla="*/ 176213 w 1228725"/>
                <a:gd name="connsiteY129" fmla="*/ 1038225 h 2133600"/>
                <a:gd name="connsiteX130" fmla="*/ 161925 w 1228725"/>
                <a:gd name="connsiteY130" fmla="*/ 1052512 h 2133600"/>
                <a:gd name="connsiteX131" fmla="*/ 128588 w 1228725"/>
                <a:gd name="connsiteY131" fmla="*/ 1047750 h 2133600"/>
                <a:gd name="connsiteX132" fmla="*/ 90488 w 1228725"/>
                <a:gd name="connsiteY132" fmla="*/ 1081087 h 2133600"/>
                <a:gd name="connsiteX133" fmla="*/ 90488 w 1228725"/>
                <a:gd name="connsiteY133" fmla="*/ 1090612 h 2133600"/>
                <a:gd name="connsiteX134" fmla="*/ 71438 w 1228725"/>
                <a:gd name="connsiteY134" fmla="*/ 1062037 h 2133600"/>
                <a:gd name="connsiteX135" fmla="*/ 66675 w 1228725"/>
                <a:gd name="connsiteY135" fmla="*/ 1042987 h 2133600"/>
                <a:gd name="connsiteX136" fmla="*/ 52388 w 1228725"/>
                <a:gd name="connsiteY136" fmla="*/ 1023937 h 2133600"/>
                <a:gd name="connsiteX137" fmla="*/ 42863 w 1228725"/>
                <a:gd name="connsiteY137" fmla="*/ 1009650 h 2133600"/>
                <a:gd name="connsiteX138" fmla="*/ 66675 w 1228725"/>
                <a:gd name="connsiteY138" fmla="*/ 985837 h 2133600"/>
                <a:gd name="connsiteX139" fmla="*/ 100013 w 1228725"/>
                <a:gd name="connsiteY139" fmla="*/ 1004887 h 2133600"/>
                <a:gd name="connsiteX140" fmla="*/ 71438 w 1228725"/>
                <a:gd name="connsiteY140" fmla="*/ 976312 h 2133600"/>
                <a:gd name="connsiteX141" fmla="*/ 85725 w 1228725"/>
                <a:gd name="connsiteY141" fmla="*/ 938212 h 2133600"/>
                <a:gd name="connsiteX142" fmla="*/ 66675 w 1228725"/>
                <a:gd name="connsiteY142" fmla="*/ 933450 h 2133600"/>
                <a:gd name="connsiteX143" fmla="*/ 85725 w 1228725"/>
                <a:gd name="connsiteY143" fmla="*/ 904875 h 2133600"/>
                <a:gd name="connsiteX144" fmla="*/ 100013 w 1228725"/>
                <a:gd name="connsiteY144" fmla="*/ 885825 h 2133600"/>
                <a:gd name="connsiteX145" fmla="*/ 133350 w 1228725"/>
                <a:gd name="connsiteY145" fmla="*/ 871537 h 2133600"/>
                <a:gd name="connsiteX146" fmla="*/ 138113 w 1228725"/>
                <a:gd name="connsiteY146" fmla="*/ 857250 h 2133600"/>
                <a:gd name="connsiteX147" fmla="*/ 138113 w 1228725"/>
                <a:gd name="connsiteY147" fmla="*/ 857250 h 2133600"/>
                <a:gd name="connsiteX148" fmla="*/ 133350 w 1228725"/>
                <a:gd name="connsiteY148" fmla="*/ 828675 h 2133600"/>
                <a:gd name="connsiteX149" fmla="*/ 152400 w 1228725"/>
                <a:gd name="connsiteY149" fmla="*/ 819150 h 2133600"/>
                <a:gd name="connsiteX150" fmla="*/ 180975 w 1228725"/>
                <a:gd name="connsiteY150" fmla="*/ 809625 h 2133600"/>
                <a:gd name="connsiteX151" fmla="*/ 180975 w 1228725"/>
                <a:gd name="connsiteY151" fmla="*/ 790575 h 2133600"/>
                <a:gd name="connsiteX152" fmla="*/ 171450 w 1228725"/>
                <a:gd name="connsiteY152" fmla="*/ 785812 h 2133600"/>
                <a:gd name="connsiteX153" fmla="*/ 138113 w 1228725"/>
                <a:gd name="connsiteY153" fmla="*/ 809625 h 2133600"/>
                <a:gd name="connsiteX154" fmla="*/ 123825 w 1228725"/>
                <a:gd name="connsiteY154" fmla="*/ 776287 h 2133600"/>
                <a:gd name="connsiteX155" fmla="*/ 123825 w 1228725"/>
                <a:gd name="connsiteY155" fmla="*/ 776287 h 2133600"/>
                <a:gd name="connsiteX156" fmla="*/ 171450 w 1228725"/>
                <a:gd name="connsiteY156" fmla="*/ 709612 h 2133600"/>
                <a:gd name="connsiteX157" fmla="*/ 152400 w 1228725"/>
                <a:gd name="connsiteY157" fmla="*/ 666750 h 2133600"/>
                <a:gd name="connsiteX158" fmla="*/ 123825 w 1228725"/>
                <a:gd name="connsiteY158" fmla="*/ 638175 h 2133600"/>
                <a:gd name="connsiteX159" fmla="*/ 85725 w 1228725"/>
                <a:gd name="connsiteY159" fmla="*/ 604837 h 2133600"/>
                <a:gd name="connsiteX160" fmla="*/ 66675 w 1228725"/>
                <a:gd name="connsiteY160" fmla="*/ 576262 h 2133600"/>
                <a:gd name="connsiteX161" fmla="*/ 85725 w 1228725"/>
                <a:gd name="connsiteY161" fmla="*/ 538162 h 2133600"/>
                <a:gd name="connsiteX162" fmla="*/ 104775 w 1228725"/>
                <a:gd name="connsiteY162" fmla="*/ 485775 h 2133600"/>
                <a:gd name="connsiteX163" fmla="*/ 71438 w 1228725"/>
                <a:gd name="connsiteY163" fmla="*/ 504825 h 2133600"/>
                <a:gd name="connsiteX164" fmla="*/ 52388 w 1228725"/>
                <a:gd name="connsiteY164" fmla="*/ 476250 h 2133600"/>
                <a:gd name="connsiteX165" fmla="*/ 66675 w 1228725"/>
                <a:gd name="connsiteY165" fmla="*/ 409575 h 2133600"/>
                <a:gd name="connsiteX166" fmla="*/ 47625 w 1228725"/>
                <a:gd name="connsiteY166" fmla="*/ 395287 h 2133600"/>
                <a:gd name="connsiteX167" fmla="*/ 47625 w 1228725"/>
                <a:gd name="connsiteY167" fmla="*/ 242887 h 2133600"/>
                <a:gd name="connsiteX168" fmla="*/ 42863 w 1228725"/>
                <a:gd name="connsiteY168" fmla="*/ 242887 h 2133600"/>
                <a:gd name="connsiteX169" fmla="*/ 42863 w 1228725"/>
                <a:gd name="connsiteY169" fmla="*/ 176212 h 2133600"/>
                <a:gd name="connsiteX170" fmla="*/ 19050 w 1228725"/>
                <a:gd name="connsiteY170" fmla="*/ 176212 h 2133600"/>
                <a:gd name="connsiteX171" fmla="*/ 19050 w 1228725"/>
                <a:gd name="connsiteY171" fmla="*/ 142875 h 2133600"/>
                <a:gd name="connsiteX172" fmla="*/ 19050 w 1228725"/>
                <a:gd name="connsiteY172" fmla="*/ 123825 h 2133600"/>
                <a:gd name="connsiteX173" fmla="*/ 14288 w 1228725"/>
                <a:gd name="connsiteY173" fmla="*/ 109537 h 2133600"/>
                <a:gd name="connsiteX174" fmla="*/ 0 w 1228725"/>
                <a:gd name="connsiteY174" fmla="*/ 90487 h 2133600"/>
                <a:gd name="connsiteX175" fmla="*/ 14288 w 1228725"/>
                <a:gd name="connsiteY175" fmla="*/ 76200 h 2133600"/>
                <a:gd name="connsiteX176" fmla="*/ 14288 w 1228725"/>
                <a:gd name="connsiteY176" fmla="*/ 47625 h 2133600"/>
                <a:gd name="connsiteX177" fmla="*/ 9525 w 1228725"/>
                <a:gd name="connsiteY177" fmla="*/ 14287 h 2133600"/>
                <a:gd name="connsiteX178" fmla="*/ 9525 w 1228725"/>
                <a:gd name="connsiteY178" fmla="*/ 14287 h 2133600"/>
                <a:gd name="connsiteX179" fmla="*/ 66675 w 1228725"/>
                <a:gd name="connsiteY179" fmla="*/ 0 h 2133600"/>
                <a:gd name="connsiteX0" fmla="*/ 9525 w 1228725"/>
                <a:gd name="connsiteY0" fmla="*/ 0 h 2162175"/>
                <a:gd name="connsiteX1" fmla="*/ 190500 w 1228725"/>
                <a:gd name="connsiteY1" fmla="*/ 90487 h 2162175"/>
                <a:gd name="connsiteX2" fmla="*/ 395288 w 1228725"/>
                <a:gd name="connsiteY2" fmla="*/ 161925 h 2162175"/>
                <a:gd name="connsiteX3" fmla="*/ 571500 w 1228725"/>
                <a:gd name="connsiteY3" fmla="*/ 223837 h 2162175"/>
                <a:gd name="connsiteX4" fmla="*/ 738188 w 1228725"/>
                <a:gd name="connsiteY4" fmla="*/ 290512 h 2162175"/>
                <a:gd name="connsiteX5" fmla="*/ 904875 w 1228725"/>
                <a:gd name="connsiteY5" fmla="*/ 352425 h 2162175"/>
                <a:gd name="connsiteX6" fmla="*/ 1123950 w 1228725"/>
                <a:gd name="connsiteY6" fmla="*/ 404812 h 2162175"/>
                <a:gd name="connsiteX7" fmla="*/ 1057275 w 1228725"/>
                <a:gd name="connsiteY7" fmla="*/ 657225 h 2162175"/>
                <a:gd name="connsiteX8" fmla="*/ 866775 w 1228725"/>
                <a:gd name="connsiteY8" fmla="*/ 1366837 h 2162175"/>
                <a:gd name="connsiteX9" fmla="*/ 885825 w 1228725"/>
                <a:gd name="connsiteY9" fmla="*/ 1371600 h 2162175"/>
                <a:gd name="connsiteX10" fmla="*/ 885825 w 1228725"/>
                <a:gd name="connsiteY10" fmla="*/ 1400175 h 2162175"/>
                <a:gd name="connsiteX11" fmla="*/ 914400 w 1228725"/>
                <a:gd name="connsiteY11" fmla="*/ 1409700 h 2162175"/>
                <a:gd name="connsiteX12" fmla="*/ 923925 w 1228725"/>
                <a:gd name="connsiteY12" fmla="*/ 1438275 h 2162175"/>
                <a:gd name="connsiteX13" fmla="*/ 947738 w 1228725"/>
                <a:gd name="connsiteY13" fmla="*/ 1428750 h 2162175"/>
                <a:gd name="connsiteX14" fmla="*/ 966788 w 1228725"/>
                <a:gd name="connsiteY14" fmla="*/ 1452562 h 2162175"/>
                <a:gd name="connsiteX15" fmla="*/ 976313 w 1228725"/>
                <a:gd name="connsiteY15" fmla="*/ 1566862 h 2162175"/>
                <a:gd name="connsiteX16" fmla="*/ 1004888 w 1228725"/>
                <a:gd name="connsiteY16" fmla="*/ 1581150 h 2162175"/>
                <a:gd name="connsiteX17" fmla="*/ 1028700 w 1228725"/>
                <a:gd name="connsiteY17" fmla="*/ 1585912 h 2162175"/>
                <a:gd name="connsiteX18" fmla="*/ 1019175 w 1228725"/>
                <a:gd name="connsiteY18" fmla="*/ 1624012 h 2162175"/>
                <a:gd name="connsiteX19" fmla="*/ 1019175 w 1228725"/>
                <a:gd name="connsiteY19" fmla="*/ 1624012 h 2162175"/>
                <a:gd name="connsiteX20" fmla="*/ 1062038 w 1228725"/>
                <a:gd name="connsiteY20" fmla="*/ 1638300 h 2162175"/>
                <a:gd name="connsiteX21" fmla="*/ 1057275 w 1228725"/>
                <a:gd name="connsiteY21" fmla="*/ 1676400 h 2162175"/>
                <a:gd name="connsiteX22" fmla="*/ 1057275 w 1228725"/>
                <a:gd name="connsiteY22" fmla="*/ 1676400 h 2162175"/>
                <a:gd name="connsiteX23" fmla="*/ 1095375 w 1228725"/>
                <a:gd name="connsiteY23" fmla="*/ 1695450 h 2162175"/>
                <a:gd name="connsiteX24" fmla="*/ 1090613 w 1228725"/>
                <a:gd name="connsiteY24" fmla="*/ 1728787 h 2162175"/>
                <a:gd name="connsiteX25" fmla="*/ 1109663 w 1228725"/>
                <a:gd name="connsiteY25" fmla="*/ 1728787 h 2162175"/>
                <a:gd name="connsiteX26" fmla="*/ 1104900 w 1228725"/>
                <a:gd name="connsiteY26" fmla="*/ 1771650 h 2162175"/>
                <a:gd name="connsiteX27" fmla="*/ 1123950 w 1228725"/>
                <a:gd name="connsiteY27" fmla="*/ 1785937 h 2162175"/>
                <a:gd name="connsiteX28" fmla="*/ 1123950 w 1228725"/>
                <a:gd name="connsiteY28" fmla="*/ 1814512 h 2162175"/>
                <a:gd name="connsiteX29" fmla="*/ 1152525 w 1228725"/>
                <a:gd name="connsiteY29" fmla="*/ 1824037 h 2162175"/>
                <a:gd name="connsiteX30" fmla="*/ 1152525 w 1228725"/>
                <a:gd name="connsiteY30" fmla="*/ 1843087 h 2162175"/>
                <a:gd name="connsiteX31" fmla="*/ 1152525 w 1228725"/>
                <a:gd name="connsiteY31" fmla="*/ 1871662 h 2162175"/>
                <a:gd name="connsiteX32" fmla="*/ 1171575 w 1228725"/>
                <a:gd name="connsiteY32" fmla="*/ 1876425 h 2162175"/>
                <a:gd name="connsiteX33" fmla="*/ 1176338 w 1228725"/>
                <a:gd name="connsiteY33" fmla="*/ 1909762 h 2162175"/>
                <a:gd name="connsiteX34" fmla="*/ 1204913 w 1228725"/>
                <a:gd name="connsiteY34" fmla="*/ 1924050 h 2162175"/>
                <a:gd name="connsiteX35" fmla="*/ 1204913 w 1228725"/>
                <a:gd name="connsiteY35" fmla="*/ 1938337 h 2162175"/>
                <a:gd name="connsiteX36" fmla="*/ 1209675 w 1228725"/>
                <a:gd name="connsiteY36" fmla="*/ 1952625 h 2162175"/>
                <a:gd name="connsiteX37" fmla="*/ 1204913 w 1228725"/>
                <a:gd name="connsiteY37" fmla="*/ 1995487 h 2162175"/>
                <a:gd name="connsiteX38" fmla="*/ 1204913 w 1228725"/>
                <a:gd name="connsiteY38" fmla="*/ 1995487 h 2162175"/>
                <a:gd name="connsiteX39" fmla="*/ 1214438 w 1228725"/>
                <a:gd name="connsiteY39" fmla="*/ 2047875 h 2162175"/>
                <a:gd name="connsiteX40" fmla="*/ 1190625 w 1228725"/>
                <a:gd name="connsiteY40" fmla="*/ 2052637 h 2162175"/>
                <a:gd name="connsiteX41" fmla="*/ 1190625 w 1228725"/>
                <a:gd name="connsiteY41" fmla="*/ 2076450 h 2162175"/>
                <a:gd name="connsiteX42" fmla="*/ 1200150 w 1228725"/>
                <a:gd name="connsiteY42" fmla="*/ 2090737 h 2162175"/>
                <a:gd name="connsiteX43" fmla="*/ 1204913 w 1228725"/>
                <a:gd name="connsiteY43" fmla="*/ 2124075 h 2162175"/>
                <a:gd name="connsiteX44" fmla="*/ 1228725 w 1228725"/>
                <a:gd name="connsiteY44" fmla="*/ 2152650 h 2162175"/>
                <a:gd name="connsiteX45" fmla="*/ 1228725 w 1228725"/>
                <a:gd name="connsiteY45" fmla="*/ 2162175 h 2162175"/>
                <a:gd name="connsiteX46" fmla="*/ 1062038 w 1228725"/>
                <a:gd name="connsiteY46" fmla="*/ 2133600 h 2162175"/>
                <a:gd name="connsiteX47" fmla="*/ 890588 w 1228725"/>
                <a:gd name="connsiteY47" fmla="*/ 2085975 h 2162175"/>
                <a:gd name="connsiteX48" fmla="*/ 709613 w 1228725"/>
                <a:gd name="connsiteY48" fmla="*/ 2047875 h 2162175"/>
                <a:gd name="connsiteX49" fmla="*/ 557213 w 1228725"/>
                <a:gd name="connsiteY49" fmla="*/ 1995487 h 2162175"/>
                <a:gd name="connsiteX50" fmla="*/ 476250 w 1228725"/>
                <a:gd name="connsiteY50" fmla="*/ 1971675 h 2162175"/>
                <a:gd name="connsiteX51" fmla="*/ 414338 w 1228725"/>
                <a:gd name="connsiteY51" fmla="*/ 1962150 h 2162175"/>
                <a:gd name="connsiteX52" fmla="*/ 419100 w 1228725"/>
                <a:gd name="connsiteY52" fmla="*/ 1947862 h 2162175"/>
                <a:gd name="connsiteX53" fmla="*/ 419100 w 1228725"/>
                <a:gd name="connsiteY53" fmla="*/ 1947862 h 2162175"/>
                <a:gd name="connsiteX54" fmla="*/ 419100 w 1228725"/>
                <a:gd name="connsiteY54" fmla="*/ 1947862 h 2162175"/>
                <a:gd name="connsiteX55" fmla="*/ 419100 w 1228725"/>
                <a:gd name="connsiteY55" fmla="*/ 1947862 h 2162175"/>
                <a:gd name="connsiteX56" fmla="*/ 442913 w 1228725"/>
                <a:gd name="connsiteY56" fmla="*/ 1909762 h 2162175"/>
                <a:gd name="connsiteX57" fmla="*/ 442913 w 1228725"/>
                <a:gd name="connsiteY57" fmla="*/ 1909762 h 2162175"/>
                <a:gd name="connsiteX58" fmla="*/ 395288 w 1228725"/>
                <a:gd name="connsiteY58" fmla="*/ 1900237 h 2162175"/>
                <a:gd name="connsiteX59" fmla="*/ 376238 w 1228725"/>
                <a:gd name="connsiteY59" fmla="*/ 1895475 h 2162175"/>
                <a:gd name="connsiteX60" fmla="*/ 409575 w 1228725"/>
                <a:gd name="connsiteY60" fmla="*/ 1866900 h 2162175"/>
                <a:gd name="connsiteX61" fmla="*/ 381000 w 1228725"/>
                <a:gd name="connsiteY61" fmla="*/ 1876425 h 2162175"/>
                <a:gd name="connsiteX62" fmla="*/ 352425 w 1228725"/>
                <a:gd name="connsiteY62" fmla="*/ 1862137 h 2162175"/>
                <a:gd name="connsiteX63" fmla="*/ 357188 w 1228725"/>
                <a:gd name="connsiteY63" fmla="*/ 1847850 h 2162175"/>
                <a:gd name="connsiteX64" fmla="*/ 357188 w 1228725"/>
                <a:gd name="connsiteY64" fmla="*/ 1847850 h 2162175"/>
                <a:gd name="connsiteX65" fmla="*/ 371475 w 1228725"/>
                <a:gd name="connsiteY65" fmla="*/ 1776412 h 2162175"/>
                <a:gd name="connsiteX66" fmla="*/ 395288 w 1228725"/>
                <a:gd name="connsiteY66" fmla="*/ 1762125 h 2162175"/>
                <a:gd name="connsiteX67" fmla="*/ 342900 w 1228725"/>
                <a:gd name="connsiteY67" fmla="*/ 1819275 h 2162175"/>
                <a:gd name="connsiteX68" fmla="*/ 314325 w 1228725"/>
                <a:gd name="connsiteY68" fmla="*/ 1804987 h 2162175"/>
                <a:gd name="connsiteX69" fmla="*/ 304800 w 1228725"/>
                <a:gd name="connsiteY69" fmla="*/ 1771650 h 2162175"/>
                <a:gd name="connsiteX70" fmla="*/ 295275 w 1228725"/>
                <a:gd name="connsiteY70" fmla="*/ 1743075 h 2162175"/>
                <a:gd name="connsiteX71" fmla="*/ 295275 w 1228725"/>
                <a:gd name="connsiteY71" fmla="*/ 1743075 h 2162175"/>
                <a:gd name="connsiteX72" fmla="*/ 357188 w 1228725"/>
                <a:gd name="connsiteY72" fmla="*/ 1695450 h 2162175"/>
                <a:gd name="connsiteX73" fmla="*/ 300038 w 1228725"/>
                <a:gd name="connsiteY73" fmla="*/ 1719262 h 2162175"/>
                <a:gd name="connsiteX74" fmla="*/ 290513 w 1228725"/>
                <a:gd name="connsiteY74" fmla="*/ 1704975 h 2162175"/>
                <a:gd name="connsiteX75" fmla="*/ 295275 w 1228725"/>
                <a:gd name="connsiteY75" fmla="*/ 1685925 h 2162175"/>
                <a:gd name="connsiteX76" fmla="*/ 319088 w 1228725"/>
                <a:gd name="connsiteY76" fmla="*/ 1671637 h 2162175"/>
                <a:gd name="connsiteX77" fmla="*/ 319088 w 1228725"/>
                <a:gd name="connsiteY77" fmla="*/ 1671637 h 2162175"/>
                <a:gd name="connsiteX78" fmla="*/ 276225 w 1228725"/>
                <a:gd name="connsiteY78" fmla="*/ 1685925 h 2162175"/>
                <a:gd name="connsiteX79" fmla="*/ 247650 w 1228725"/>
                <a:gd name="connsiteY79" fmla="*/ 1657350 h 2162175"/>
                <a:gd name="connsiteX80" fmla="*/ 266700 w 1228725"/>
                <a:gd name="connsiteY80" fmla="*/ 1624012 h 2162175"/>
                <a:gd name="connsiteX81" fmla="*/ 266700 w 1228725"/>
                <a:gd name="connsiteY81" fmla="*/ 1624012 h 2162175"/>
                <a:gd name="connsiteX82" fmla="*/ 242888 w 1228725"/>
                <a:gd name="connsiteY82" fmla="*/ 1633537 h 2162175"/>
                <a:gd name="connsiteX83" fmla="*/ 209550 w 1228725"/>
                <a:gd name="connsiteY83" fmla="*/ 1609725 h 2162175"/>
                <a:gd name="connsiteX84" fmla="*/ 209550 w 1228725"/>
                <a:gd name="connsiteY84" fmla="*/ 1609725 h 2162175"/>
                <a:gd name="connsiteX85" fmla="*/ 185738 w 1228725"/>
                <a:gd name="connsiteY85" fmla="*/ 1552575 h 2162175"/>
                <a:gd name="connsiteX86" fmla="*/ 185738 w 1228725"/>
                <a:gd name="connsiteY86" fmla="*/ 1552575 h 2162175"/>
                <a:gd name="connsiteX87" fmla="*/ 161925 w 1228725"/>
                <a:gd name="connsiteY87" fmla="*/ 1538287 h 2162175"/>
                <a:gd name="connsiteX88" fmla="*/ 161925 w 1228725"/>
                <a:gd name="connsiteY88" fmla="*/ 1538287 h 2162175"/>
                <a:gd name="connsiteX89" fmla="*/ 142875 w 1228725"/>
                <a:gd name="connsiteY89" fmla="*/ 1500187 h 2162175"/>
                <a:gd name="connsiteX90" fmla="*/ 147638 w 1228725"/>
                <a:gd name="connsiteY90" fmla="*/ 1471612 h 2162175"/>
                <a:gd name="connsiteX91" fmla="*/ 128588 w 1228725"/>
                <a:gd name="connsiteY91" fmla="*/ 1466850 h 2162175"/>
                <a:gd name="connsiteX92" fmla="*/ 142875 w 1228725"/>
                <a:gd name="connsiteY92" fmla="*/ 1443037 h 2162175"/>
                <a:gd name="connsiteX93" fmla="*/ 157163 w 1228725"/>
                <a:gd name="connsiteY93" fmla="*/ 1452562 h 2162175"/>
                <a:gd name="connsiteX94" fmla="*/ 171450 w 1228725"/>
                <a:gd name="connsiteY94" fmla="*/ 1433512 h 2162175"/>
                <a:gd name="connsiteX95" fmla="*/ 161925 w 1228725"/>
                <a:gd name="connsiteY95" fmla="*/ 1409700 h 2162175"/>
                <a:gd name="connsiteX96" fmla="*/ 147638 w 1228725"/>
                <a:gd name="connsiteY96" fmla="*/ 1390650 h 2162175"/>
                <a:gd name="connsiteX97" fmla="*/ 180975 w 1228725"/>
                <a:gd name="connsiteY97" fmla="*/ 1390650 h 2162175"/>
                <a:gd name="connsiteX98" fmla="*/ 185738 w 1228725"/>
                <a:gd name="connsiteY98" fmla="*/ 1371600 h 2162175"/>
                <a:gd name="connsiteX99" fmla="*/ 204788 w 1228725"/>
                <a:gd name="connsiteY99" fmla="*/ 1371600 h 2162175"/>
                <a:gd name="connsiteX100" fmla="*/ 228600 w 1228725"/>
                <a:gd name="connsiteY100" fmla="*/ 1414462 h 2162175"/>
                <a:gd name="connsiteX101" fmla="*/ 223838 w 1228725"/>
                <a:gd name="connsiteY101" fmla="*/ 1371600 h 2162175"/>
                <a:gd name="connsiteX102" fmla="*/ 257175 w 1228725"/>
                <a:gd name="connsiteY102" fmla="*/ 1347787 h 2162175"/>
                <a:gd name="connsiteX103" fmla="*/ 209550 w 1228725"/>
                <a:gd name="connsiteY103" fmla="*/ 1343025 h 2162175"/>
                <a:gd name="connsiteX104" fmla="*/ 223838 w 1228725"/>
                <a:gd name="connsiteY104" fmla="*/ 1328737 h 2162175"/>
                <a:gd name="connsiteX105" fmla="*/ 257175 w 1228725"/>
                <a:gd name="connsiteY105" fmla="*/ 1314450 h 2162175"/>
                <a:gd name="connsiteX106" fmla="*/ 257175 w 1228725"/>
                <a:gd name="connsiteY106" fmla="*/ 1271587 h 2162175"/>
                <a:gd name="connsiteX107" fmla="*/ 257175 w 1228725"/>
                <a:gd name="connsiteY107" fmla="*/ 1271587 h 2162175"/>
                <a:gd name="connsiteX108" fmla="*/ 228600 w 1228725"/>
                <a:gd name="connsiteY108" fmla="*/ 1319212 h 2162175"/>
                <a:gd name="connsiteX109" fmla="*/ 190500 w 1228725"/>
                <a:gd name="connsiteY109" fmla="*/ 1309687 h 2162175"/>
                <a:gd name="connsiteX110" fmla="*/ 180975 w 1228725"/>
                <a:gd name="connsiteY110" fmla="*/ 1319212 h 2162175"/>
                <a:gd name="connsiteX111" fmla="*/ 147638 w 1228725"/>
                <a:gd name="connsiteY111" fmla="*/ 1319212 h 2162175"/>
                <a:gd name="connsiteX112" fmla="*/ 152400 w 1228725"/>
                <a:gd name="connsiteY112" fmla="*/ 1290637 h 2162175"/>
                <a:gd name="connsiteX113" fmla="*/ 152400 w 1228725"/>
                <a:gd name="connsiteY113" fmla="*/ 1290637 h 2162175"/>
                <a:gd name="connsiteX114" fmla="*/ 152400 w 1228725"/>
                <a:gd name="connsiteY114" fmla="*/ 1276350 h 2162175"/>
                <a:gd name="connsiteX115" fmla="*/ 171450 w 1228725"/>
                <a:gd name="connsiteY115" fmla="*/ 1243012 h 2162175"/>
                <a:gd name="connsiteX116" fmla="*/ 142875 w 1228725"/>
                <a:gd name="connsiteY116" fmla="*/ 1243012 h 2162175"/>
                <a:gd name="connsiteX117" fmla="*/ 123825 w 1228725"/>
                <a:gd name="connsiteY117" fmla="*/ 1233487 h 2162175"/>
                <a:gd name="connsiteX118" fmla="*/ 123825 w 1228725"/>
                <a:gd name="connsiteY118" fmla="*/ 1233487 h 2162175"/>
                <a:gd name="connsiteX119" fmla="*/ 109538 w 1228725"/>
                <a:gd name="connsiteY119" fmla="*/ 1185862 h 2162175"/>
                <a:gd name="connsiteX120" fmla="*/ 104775 w 1228725"/>
                <a:gd name="connsiteY120" fmla="*/ 1157287 h 2162175"/>
                <a:gd name="connsiteX121" fmla="*/ 119063 w 1228725"/>
                <a:gd name="connsiteY121" fmla="*/ 1133475 h 2162175"/>
                <a:gd name="connsiteX122" fmla="*/ 119063 w 1228725"/>
                <a:gd name="connsiteY122" fmla="*/ 1133475 h 2162175"/>
                <a:gd name="connsiteX123" fmla="*/ 166688 w 1228725"/>
                <a:gd name="connsiteY123" fmla="*/ 1166812 h 2162175"/>
                <a:gd name="connsiteX124" fmla="*/ 195263 w 1228725"/>
                <a:gd name="connsiteY124" fmla="*/ 1185862 h 2162175"/>
                <a:gd name="connsiteX125" fmla="*/ 166688 w 1228725"/>
                <a:gd name="connsiteY125" fmla="*/ 1138237 h 2162175"/>
                <a:gd name="connsiteX126" fmla="*/ 128588 w 1228725"/>
                <a:gd name="connsiteY126" fmla="*/ 1133475 h 2162175"/>
                <a:gd name="connsiteX127" fmla="*/ 147638 w 1228725"/>
                <a:gd name="connsiteY127" fmla="*/ 1100137 h 2162175"/>
                <a:gd name="connsiteX128" fmla="*/ 176213 w 1228725"/>
                <a:gd name="connsiteY128" fmla="*/ 1109662 h 2162175"/>
                <a:gd name="connsiteX129" fmla="*/ 176213 w 1228725"/>
                <a:gd name="connsiteY129" fmla="*/ 1066800 h 2162175"/>
                <a:gd name="connsiteX130" fmla="*/ 161925 w 1228725"/>
                <a:gd name="connsiteY130" fmla="*/ 1081087 h 2162175"/>
                <a:gd name="connsiteX131" fmla="*/ 128588 w 1228725"/>
                <a:gd name="connsiteY131" fmla="*/ 1076325 h 2162175"/>
                <a:gd name="connsiteX132" fmla="*/ 90488 w 1228725"/>
                <a:gd name="connsiteY132" fmla="*/ 1109662 h 2162175"/>
                <a:gd name="connsiteX133" fmla="*/ 90488 w 1228725"/>
                <a:gd name="connsiteY133" fmla="*/ 1119187 h 2162175"/>
                <a:gd name="connsiteX134" fmla="*/ 71438 w 1228725"/>
                <a:gd name="connsiteY134" fmla="*/ 1090612 h 2162175"/>
                <a:gd name="connsiteX135" fmla="*/ 66675 w 1228725"/>
                <a:gd name="connsiteY135" fmla="*/ 1071562 h 2162175"/>
                <a:gd name="connsiteX136" fmla="*/ 52388 w 1228725"/>
                <a:gd name="connsiteY136" fmla="*/ 1052512 h 2162175"/>
                <a:gd name="connsiteX137" fmla="*/ 42863 w 1228725"/>
                <a:gd name="connsiteY137" fmla="*/ 1038225 h 2162175"/>
                <a:gd name="connsiteX138" fmla="*/ 66675 w 1228725"/>
                <a:gd name="connsiteY138" fmla="*/ 1014412 h 2162175"/>
                <a:gd name="connsiteX139" fmla="*/ 100013 w 1228725"/>
                <a:gd name="connsiteY139" fmla="*/ 1033462 h 2162175"/>
                <a:gd name="connsiteX140" fmla="*/ 71438 w 1228725"/>
                <a:gd name="connsiteY140" fmla="*/ 1004887 h 2162175"/>
                <a:gd name="connsiteX141" fmla="*/ 85725 w 1228725"/>
                <a:gd name="connsiteY141" fmla="*/ 966787 h 2162175"/>
                <a:gd name="connsiteX142" fmla="*/ 66675 w 1228725"/>
                <a:gd name="connsiteY142" fmla="*/ 962025 h 2162175"/>
                <a:gd name="connsiteX143" fmla="*/ 85725 w 1228725"/>
                <a:gd name="connsiteY143" fmla="*/ 933450 h 2162175"/>
                <a:gd name="connsiteX144" fmla="*/ 100013 w 1228725"/>
                <a:gd name="connsiteY144" fmla="*/ 914400 h 2162175"/>
                <a:gd name="connsiteX145" fmla="*/ 133350 w 1228725"/>
                <a:gd name="connsiteY145" fmla="*/ 900112 h 2162175"/>
                <a:gd name="connsiteX146" fmla="*/ 138113 w 1228725"/>
                <a:gd name="connsiteY146" fmla="*/ 885825 h 2162175"/>
                <a:gd name="connsiteX147" fmla="*/ 138113 w 1228725"/>
                <a:gd name="connsiteY147" fmla="*/ 885825 h 2162175"/>
                <a:gd name="connsiteX148" fmla="*/ 133350 w 1228725"/>
                <a:gd name="connsiteY148" fmla="*/ 857250 h 2162175"/>
                <a:gd name="connsiteX149" fmla="*/ 152400 w 1228725"/>
                <a:gd name="connsiteY149" fmla="*/ 847725 h 2162175"/>
                <a:gd name="connsiteX150" fmla="*/ 180975 w 1228725"/>
                <a:gd name="connsiteY150" fmla="*/ 838200 h 2162175"/>
                <a:gd name="connsiteX151" fmla="*/ 180975 w 1228725"/>
                <a:gd name="connsiteY151" fmla="*/ 819150 h 2162175"/>
                <a:gd name="connsiteX152" fmla="*/ 171450 w 1228725"/>
                <a:gd name="connsiteY152" fmla="*/ 814387 h 2162175"/>
                <a:gd name="connsiteX153" fmla="*/ 138113 w 1228725"/>
                <a:gd name="connsiteY153" fmla="*/ 838200 h 2162175"/>
                <a:gd name="connsiteX154" fmla="*/ 123825 w 1228725"/>
                <a:gd name="connsiteY154" fmla="*/ 804862 h 2162175"/>
                <a:gd name="connsiteX155" fmla="*/ 123825 w 1228725"/>
                <a:gd name="connsiteY155" fmla="*/ 804862 h 2162175"/>
                <a:gd name="connsiteX156" fmla="*/ 171450 w 1228725"/>
                <a:gd name="connsiteY156" fmla="*/ 738187 h 2162175"/>
                <a:gd name="connsiteX157" fmla="*/ 152400 w 1228725"/>
                <a:gd name="connsiteY157" fmla="*/ 695325 h 2162175"/>
                <a:gd name="connsiteX158" fmla="*/ 123825 w 1228725"/>
                <a:gd name="connsiteY158" fmla="*/ 666750 h 2162175"/>
                <a:gd name="connsiteX159" fmla="*/ 85725 w 1228725"/>
                <a:gd name="connsiteY159" fmla="*/ 633412 h 2162175"/>
                <a:gd name="connsiteX160" fmla="*/ 66675 w 1228725"/>
                <a:gd name="connsiteY160" fmla="*/ 604837 h 2162175"/>
                <a:gd name="connsiteX161" fmla="*/ 85725 w 1228725"/>
                <a:gd name="connsiteY161" fmla="*/ 566737 h 2162175"/>
                <a:gd name="connsiteX162" fmla="*/ 104775 w 1228725"/>
                <a:gd name="connsiteY162" fmla="*/ 514350 h 2162175"/>
                <a:gd name="connsiteX163" fmla="*/ 71438 w 1228725"/>
                <a:gd name="connsiteY163" fmla="*/ 533400 h 2162175"/>
                <a:gd name="connsiteX164" fmla="*/ 52388 w 1228725"/>
                <a:gd name="connsiteY164" fmla="*/ 504825 h 2162175"/>
                <a:gd name="connsiteX165" fmla="*/ 66675 w 1228725"/>
                <a:gd name="connsiteY165" fmla="*/ 438150 h 2162175"/>
                <a:gd name="connsiteX166" fmla="*/ 47625 w 1228725"/>
                <a:gd name="connsiteY166" fmla="*/ 423862 h 2162175"/>
                <a:gd name="connsiteX167" fmla="*/ 47625 w 1228725"/>
                <a:gd name="connsiteY167" fmla="*/ 271462 h 2162175"/>
                <a:gd name="connsiteX168" fmla="*/ 42863 w 1228725"/>
                <a:gd name="connsiteY168" fmla="*/ 271462 h 2162175"/>
                <a:gd name="connsiteX169" fmla="*/ 42863 w 1228725"/>
                <a:gd name="connsiteY169" fmla="*/ 204787 h 2162175"/>
                <a:gd name="connsiteX170" fmla="*/ 19050 w 1228725"/>
                <a:gd name="connsiteY170" fmla="*/ 204787 h 2162175"/>
                <a:gd name="connsiteX171" fmla="*/ 19050 w 1228725"/>
                <a:gd name="connsiteY171" fmla="*/ 171450 h 2162175"/>
                <a:gd name="connsiteX172" fmla="*/ 19050 w 1228725"/>
                <a:gd name="connsiteY172" fmla="*/ 152400 h 2162175"/>
                <a:gd name="connsiteX173" fmla="*/ 14288 w 1228725"/>
                <a:gd name="connsiteY173" fmla="*/ 138112 h 2162175"/>
                <a:gd name="connsiteX174" fmla="*/ 0 w 1228725"/>
                <a:gd name="connsiteY174" fmla="*/ 119062 h 2162175"/>
                <a:gd name="connsiteX175" fmla="*/ 14288 w 1228725"/>
                <a:gd name="connsiteY175" fmla="*/ 104775 h 2162175"/>
                <a:gd name="connsiteX176" fmla="*/ 14288 w 1228725"/>
                <a:gd name="connsiteY176" fmla="*/ 76200 h 2162175"/>
                <a:gd name="connsiteX177" fmla="*/ 9525 w 1228725"/>
                <a:gd name="connsiteY177" fmla="*/ 42862 h 2162175"/>
                <a:gd name="connsiteX178" fmla="*/ 9525 w 1228725"/>
                <a:gd name="connsiteY178" fmla="*/ 42862 h 2162175"/>
                <a:gd name="connsiteX179" fmla="*/ 9525 w 1228725"/>
                <a:gd name="connsiteY179" fmla="*/ 0 h 21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1228725" h="2162175">
                  <a:moveTo>
                    <a:pt x="9525" y="0"/>
                  </a:moveTo>
                  <a:lnTo>
                    <a:pt x="190500" y="90487"/>
                  </a:lnTo>
                  <a:lnTo>
                    <a:pt x="395288" y="161925"/>
                  </a:lnTo>
                  <a:lnTo>
                    <a:pt x="571500" y="223837"/>
                  </a:lnTo>
                  <a:lnTo>
                    <a:pt x="738188" y="290512"/>
                  </a:lnTo>
                  <a:lnTo>
                    <a:pt x="904875" y="352425"/>
                  </a:lnTo>
                  <a:lnTo>
                    <a:pt x="1123950" y="404812"/>
                  </a:lnTo>
                  <a:lnTo>
                    <a:pt x="1057275" y="657225"/>
                  </a:lnTo>
                  <a:lnTo>
                    <a:pt x="866775" y="1366837"/>
                  </a:lnTo>
                  <a:lnTo>
                    <a:pt x="885825" y="1371600"/>
                  </a:lnTo>
                  <a:lnTo>
                    <a:pt x="885825" y="1400175"/>
                  </a:lnTo>
                  <a:lnTo>
                    <a:pt x="914400" y="1409700"/>
                  </a:lnTo>
                  <a:lnTo>
                    <a:pt x="923925" y="1438275"/>
                  </a:lnTo>
                  <a:lnTo>
                    <a:pt x="947738" y="1428750"/>
                  </a:lnTo>
                  <a:lnTo>
                    <a:pt x="966788" y="1452562"/>
                  </a:lnTo>
                  <a:lnTo>
                    <a:pt x="976313" y="1566862"/>
                  </a:lnTo>
                  <a:lnTo>
                    <a:pt x="1004888" y="1581150"/>
                  </a:lnTo>
                  <a:lnTo>
                    <a:pt x="1028700" y="1585912"/>
                  </a:lnTo>
                  <a:lnTo>
                    <a:pt x="1019175" y="1624012"/>
                  </a:lnTo>
                  <a:lnTo>
                    <a:pt x="1019175" y="1624012"/>
                  </a:lnTo>
                  <a:lnTo>
                    <a:pt x="1062038" y="1638300"/>
                  </a:lnTo>
                  <a:lnTo>
                    <a:pt x="1057275" y="1676400"/>
                  </a:lnTo>
                  <a:lnTo>
                    <a:pt x="1057275" y="1676400"/>
                  </a:lnTo>
                  <a:lnTo>
                    <a:pt x="1095375" y="1695450"/>
                  </a:lnTo>
                  <a:lnTo>
                    <a:pt x="1090613" y="1728787"/>
                  </a:lnTo>
                  <a:lnTo>
                    <a:pt x="1109663" y="1728787"/>
                  </a:lnTo>
                  <a:lnTo>
                    <a:pt x="1104900" y="1771650"/>
                  </a:lnTo>
                  <a:lnTo>
                    <a:pt x="1123950" y="1785937"/>
                  </a:lnTo>
                  <a:lnTo>
                    <a:pt x="1123950" y="1814512"/>
                  </a:lnTo>
                  <a:lnTo>
                    <a:pt x="1152525" y="1824037"/>
                  </a:lnTo>
                  <a:lnTo>
                    <a:pt x="1152525" y="1843087"/>
                  </a:lnTo>
                  <a:lnTo>
                    <a:pt x="1152525" y="1871662"/>
                  </a:lnTo>
                  <a:lnTo>
                    <a:pt x="1171575" y="1876425"/>
                  </a:lnTo>
                  <a:lnTo>
                    <a:pt x="1176338" y="1909762"/>
                  </a:lnTo>
                  <a:lnTo>
                    <a:pt x="1204913" y="1924050"/>
                  </a:lnTo>
                  <a:lnTo>
                    <a:pt x="1204913" y="1938337"/>
                  </a:lnTo>
                  <a:lnTo>
                    <a:pt x="1209675" y="1952625"/>
                  </a:lnTo>
                  <a:lnTo>
                    <a:pt x="1204913" y="1995487"/>
                  </a:lnTo>
                  <a:lnTo>
                    <a:pt x="1204913" y="1995487"/>
                  </a:lnTo>
                  <a:lnTo>
                    <a:pt x="1214438" y="2047875"/>
                  </a:lnTo>
                  <a:lnTo>
                    <a:pt x="1190625" y="2052637"/>
                  </a:lnTo>
                  <a:lnTo>
                    <a:pt x="1190625" y="2076450"/>
                  </a:lnTo>
                  <a:lnTo>
                    <a:pt x="1200150" y="2090737"/>
                  </a:lnTo>
                  <a:lnTo>
                    <a:pt x="1204913" y="2124075"/>
                  </a:lnTo>
                  <a:lnTo>
                    <a:pt x="1228725" y="2152650"/>
                  </a:lnTo>
                  <a:lnTo>
                    <a:pt x="1228725" y="2162175"/>
                  </a:lnTo>
                  <a:lnTo>
                    <a:pt x="1062038" y="2133600"/>
                  </a:lnTo>
                  <a:lnTo>
                    <a:pt x="890588" y="2085975"/>
                  </a:lnTo>
                  <a:lnTo>
                    <a:pt x="709613" y="2047875"/>
                  </a:lnTo>
                  <a:lnTo>
                    <a:pt x="557213" y="1995487"/>
                  </a:lnTo>
                  <a:lnTo>
                    <a:pt x="476250" y="1971675"/>
                  </a:lnTo>
                  <a:lnTo>
                    <a:pt x="414338" y="1962150"/>
                  </a:lnTo>
                  <a:lnTo>
                    <a:pt x="419100" y="1947862"/>
                  </a:lnTo>
                  <a:lnTo>
                    <a:pt x="419100" y="1947862"/>
                  </a:lnTo>
                  <a:lnTo>
                    <a:pt x="419100" y="1947862"/>
                  </a:lnTo>
                  <a:lnTo>
                    <a:pt x="419100" y="1947862"/>
                  </a:lnTo>
                  <a:lnTo>
                    <a:pt x="442913" y="1909762"/>
                  </a:lnTo>
                  <a:lnTo>
                    <a:pt x="442913" y="1909762"/>
                  </a:lnTo>
                  <a:lnTo>
                    <a:pt x="395288" y="1900237"/>
                  </a:lnTo>
                  <a:lnTo>
                    <a:pt x="376238" y="1895475"/>
                  </a:lnTo>
                  <a:lnTo>
                    <a:pt x="409575" y="1866900"/>
                  </a:lnTo>
                  <a:lnTo>
                    <a:pt x="381000" y="1876425"/>
                  </a:lnTo>
                  <a:lnTo>
                    <a:pt x="352425" y="1862137"/>
                  </a:lnTo>
                  <a:lnTo>
                    <a:pt x="357188" y="1847850"/>
                  </a:lnTo>
                  <a:lnTo>
                    <a:pt x="357188" y="1847850"/>
                  </a:lnTo>
                  <a:lnTo>
                    <a:pt x="371475" y="1776412"/>
                  </a:lnTo>
                  <a:lnTo>
                    <a:pt x="395288" y="1762125"/>
                  </a:lnTo>
                  <a:lnTo>
                    <a:pt x="342900" y="1819275"/>
                  </a:lnTo>
                  <a:lnTo>
                    <a:pt x="314325" y="1804987"/>
                  </a:lnTo>
                  <a:lnTo>
                    <a:pt x="304800" y="1771650"/>
                  </a:lnTo>
                  <a:lnTo>
                    <a:pt x="295275" y="1743075"/>
                  </a:lnTo>
                  <a:lnTo>
                    <a:pt x="295275" y="1743075"/>
                  </a:lnTo>
                  <a:lnTo>
                    <a:pt x="357188" y="1695450"/>
                  </a:lnTo>
                  <a:lnTo>
                    <a:pt x="300038" y="1719262"/>
                  </a:lnTo>
                  <a:lnTo>
                    <a:pt x="290513" y="1704975"/>
                  </a:lnTo>
                  <a:lnTo>
                    <a:pt x="295275" y="1685925"/>
                  </a:lnTo>
                  <a:lnTo>
                    <a:pt x="319088" y="1671637"/>
                  </a:lnTo>
                  <a:lnTo>
                    <a:pt x="319088" y="1671637"/>
                  </a:lnTo>
                  <a:lnTo>
                    <a:pt x="276225" y="1685925"/>
                  </a:lnTo>
                  <a:lnTo>
                    <a:pt x="247650" y="1657350"/>
                  </a:lnTo>
                  <a:lnTo>
                    <a:pt x="266700" y="1624012"/>
                  </a:lnTo>
                  <a:lnTo>
                    <a:pt x="266700" y="1624012"/>
                  </a:lnTo>
                  <a:lnTo>
                    <a:pt x="242888" y="1633537"/>
                  </a:lnTo>
                  <a:lnTo>
                    <a:pt x="209550" y="1609725"/>
                  </a:lnTo>
                  <a:lnTo>
                    <a:pt x="209550" y="1609725"/>
                  </a:lnTo>
                  <a:lnTo>
                    <a:pt x="185738" y="1552575"/>
                  </a:lnTo>
                  <a:lnTo>
                    <a:pt x="185738" y="1552575"/>
                  </a:lnTo>
                  <a:lnTo>
                    <a:pt x="161925" y="1538287"/>
                  </a:lnTo>
                  <a:lnTo>
                    <a:pt x="161925" y="1538287"/>
                  </a:lnTo>
                  <a:lnTo>
                    <a:pt x="142875" y="1500187"/>
                  </a:lnTo>
                  <a:lnTo>
                    <a:pt x="147638" y="1471612"/>
                  </a:lnTo>
                  <a:lnTo>
                    <a:pt x="128588" y="1466850"/>
                  </a:lnTo>
                  <a:lnTo>
                    <a:pt x="142875" y="1443037"/>
                  </a:lnTo>
                  <a:lnTo>
                    <a:pt x="157163" y="1452562"/>
                  </a:lnTo>
                  <a:lnTo>
                    <a:pt x="171450" y="1433512"/>
                  </a:lnTo>
                  <a:lnTo>
                    <a:pt x="161925" y="1409700"/>
                  </a:lnTo>
                  <a:lnTo>
                    <a:pt x="147638" y="1390650"/>
                  </a:lnTo>
                  <a:lnTo>
                    <a:pt x="180975" y="1390650"/>
                  </a:lnTo>
                  <a:lnTo>
                    <a:pt x="185738" y="1371600"/>
                  </a:lnTo>
                  <a:lnTo>
                    <a:pt x="204788" y="1371600"/>
                  </a:lnTo>
                  <a:lnTo>
                    <a:pt x="228600" y="1414462"/>
                  </a:lnTo>
                  <a:lnTo>
                    <a:pt x="223838" y="1371600"/>
                  </a:lnTo>
                  <a:lnTo>
                    <a:pt x="257175" y="1347787"/>
                  </a:lnTo>
                  <a:lnTo>
                    <a:pt x="209550" y="1343025"/>
                  </a:lnTo>
                  <a:lnTo>
                    <a:pt x="223838" y="1328737"/>
                  </a:lnTo>
                  <a:lnTo>
                    <a:pt x="257175" y="1314450"/>
                  </a:lnTo>
                  <a:lnTo>
                    <a:pt x="257175" y="1271587"/>
                  </a:lnTo>
                  <a:lnTo>
                    <a:pt x="257175" y="1271587"/>
                  </a:lnTo>
                  <a:lnTo>
                    <a:pt x="228600" y="1319212"/>
                  </a:lnTo>
                  <a:lnTo>
                    <a:pt x="190500" y="1309687"/>
                  </a:lnTo>
                  <a:lnTo>
                    <a:pt x="180975" y="1319212"/>
                  </a:lnTo>
                  <a:lnTo>
                    <a:pt x="147638" y="1319212"/>
                  </a:lnTo>
                  <a:lnTo>
                    <a:pt x="152400" y="1290637"/>
                  </a:lnTo>
                  <a:lnTo>
                    <a:pt x="152400" y="1290637"/>
                  </a:lnTo>
                  <a:lnTo>
                    <a:pt x="152400" y="1276350"/>
                  </a:lnTo>
                  <a:lnTo>
                    <a:pt x="171450" y="1243012"/>
                  </a:lnTo>
                  <a:lnTo>
                    <a:pt x="142875" y="1243012"/>
                  </a:lnTo>
                  <a:lnTo>
                    <a:pt x="123825" y="1233487"/>
                  </a:lnTo>
                  <a:lnTo>
                    <a:pt x="123825" y="1233487"/>
                  </a:lnTo>
                  <a:lnTo>
                    <a:pt x="109538" y="1185862"/>
                  </a:lnTo>
                  <a:lnTo>
                    <a:pt x="104775" y="1157287"/>
                  </a:lnTo>
                  <a:lnTo>
                    <a:pt x="119063" y="1133475"/>
                  </a:lnTo>
                  <a:lnTo>
                    <a:pt x="119063" y="1133475"/>
                  </a:lnTo>
                  <a:lnTo>
                    <a:pt x="166688" y="1166812"/>
                  </a:lnTo>
                  <a:lnTo>
                    <a:pt x="195263" y="1185862"/>
                  </a:lnTo>
                  <a:lnTo>
                    <a:pt x="166688" y="1138237"/>
                  </a:lnTo>
                  <a:lnTo>
                    <a:pt x="128588" y="1133475"/>
                  </a:lnTo>
                  <a:lnTo>
                    <a:pt x="147638" y="1100137"/>
                  </a:lnTo>
                  <a:lnTo>
                    <a:pt x="176213" y="1109662"/>
                  </a:lnTo>
                  <a:lnTo>
                    <a:pt x="176213" y="1066800"/>
                  </a:lnTo>
                  <a:lnTo>
                    <a:pt x="161925" y="1081087"/>
                  </a:lnTo>
                  <a:lnTo>
                    <a:pt x="128588" y="1076325"/>
                  </a:lnTo>
                  <a:lnTo>
                    <a:pt x="90488" y="1109662"/>
                  </a:lnTo>
                  <a:lnTo>
                    <a:pt x="90488" y="1119187"/>
                  </a:lnTo>
                  <a:lnTo>
                    <a:pt x="71438" y="1090612"/>
                  </a:lnTo>
                  <a:lnTo>
                    <a:pt x="66675" y="1071562"/>
                  </a:lnTo>
                  <a:lnTo>
                    <a:pt x="52388" y="1052512"/>
                  </a:lnTo>
                  <a:lnTo>
                    <a:pt x="42863" y="1038225"/>
                  </a:lnTo>
                  <a:lnTo>
                    <a:pt x="66675" y="1014412"/>
                  </a:lnTo>
                  <a:lnTo>
                    <a:pt x="100013" y="1033462"/>
                  </a:lnTo>
                  <a:lnTo>
                    <a:pt x="71438" y="1004887"/>
                  </a:lnTo>
                  <a:lnTo>
                    <a:pt x="85725" y="966787"/>
                  </a:lnTo>
                  <a:lnTo>
                    <a:pt x="66675" y="962025"/>
                  </a:lnTo>
                  <a:lnTo>
                    <a:pt x="85725" y="933450"/>
                  </a:lnTo>
                  <a:lnTo>
                    <a:pt x="100013" y="914400"/>
                  </a:lnTo>
                  <a:lnTo>
                    <a:pt x="133350" y="900112"/>
                  </a:lnTo>
                  <a:lnTo>
                    <a:pt x="138113" y="885825"/>
                  </a:lnTo>
                  <a:lnTo>
                    <a:pt x="138113" y="885825"/>
                  </a:lnTo>
                  <a:lnTo>
                    <a:pt x="133350" y="857250"/>
                  </a:lnTo>
                  <a:lnTo>
                    <a:pt x="152400" y="847725"/>
                  </a:lnTo>
                  <a:lnTo>
                    <a:pt x="180975" y="838200"/>
                  </a:lnTo>
                  <a:lnTo>
                    <a:pt x="180975" y="819150"/>
                  </a:lnTo>
                  <a:lnTo>
                    <a:pt x="171450" y="814387"/>
                  </a:lnTo>
                  <a:lnTo>
                    <a:pt x="138113" y="838200"/>
                  </a:lnTo>
                  <a:lnTo>
                    <a:pt x="123825" y="804862"/>
                  </a:lnTo>
                  <a:lnTo>
                    <a:pt x="123825" y="804862"/>
                  </a:lnTo>
                  <a:lnTo>
                    <a:pt x="171450" y="738187"/>
                  </a:lnTo>
                  <a:lnTo>
                    <a:pt x="152400" y="695325"/>
                  </a:lnTo>
                  <a:lnTo>
                    <a:pt x="123825" y="666750"/>
                  </a:lnTo>
                  <a:lnTo>
                    <a:pt x="85725" y="633412"/>
                  </a:lnTo>
                  <a:lnTo>
                    <a:pt x="66675" y="604837"/>
                  </a:lnTo>
                  <a:lnTo>
                    <a:pt x="85725" y="566737"/>
                  </a:lnTo>
                  <a:lnTo>
                    <a:pt x="104775" y="514350"/>
                  </a:lnTo>
                  <a:lnTo>
                    <a:pt x="71438" y="533400"/>
                  </a:lnTo>
                  <a:lnTo>
                    <a:pt x="52388" y="504825"/>
                  </a:lnTo>
                  <a:lnTo>
                    <a:pt x="66675" y="438150"/>
                  </a:lnTo>
                  <a:lnTo>
                    <a:pt x="47625" y="423862"/>
                  </a:lnTo>
                  <a:lnTo>
                    <a:pt x="47625" y="271462"/>
                  </a:lnTo>
                  <a:lnTo>
                    <a:pt x="42863" y="271462"/>
                  </a:lnTo>
                  <a:lnTo>
                    <a:pt x="42863" y="204787"/>
                  </a:lnTo>
                  <a:lnTo>
                    <a:pt x="19050" y="204787"/>
                  </a:lnTo>
                  <a:lnTo>
                    <a:pt x="19050" y="171450"/>
                  </a:lnTo>
                  <a:lnTo>
                    <a:pt x="19050" y="152400"/>
                  </a:lnTo>
                  <a:lnTo>
                    <a:pt x="14288" y="138112"/>
                  </a:lnTo>
                  <a:lnTo>
                    <a:pt x="0" y="119062"/>
                  </a:lnTo>
                  <a:lnTo>
                    <a:pt x="14288" y="104775"/>
                  </a:lnTo>
                  <a:lnTo>
                    <a:pt x="14288" y="76200"/>
                  </a:lnTo>
                  <a:lnTo>
                    <a:pt x="9525" y="42862"/>
                  </a:lnTo>
                  <a:lnTo>
                    <a:pt x="9525" y="42862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C3EFD5"/>
            </a:solidFill>
            <a:ln w="9525" cap="flat" cmpd="sng" algn="ctr">
              <a:solidFill>
                <a:srgbClr val="A6E8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795463" y="4667251"/>
              <a:ext cx="385762" cy="509587"/>
            </a:xfrm>
            <a:custGeom>
              <a:avLst/>
              <a:gdLst>
                <a:gd name="connsiteX0" fmla="*/ 0 w 385762"/>
                <a:gd name="connsiteY0" fmla="*/ 0 h 485775"/>
                <a:gd name="connsiteX1" fmla="*/ 71437 w 385762"/>
                <a:gd name="connsiteY1" fmla="*/ 0 h 485775"/>
                <a:gd name="connsiteX2" fmla="*/ 109537 w 385762"/>
                <a:gd name="connsiteY2" fmla="*/ 38100 h 485775"/>
                <a:gd name="connsiteX3" fmla="*/ 123825 w 385762"/>
                <a:gd name="connsiteY3" fmla="*/ 57150 h 485775"/>
                <a:gd name="connsiteX4" fmla="*/ 142875 w 385762"/>
                <a:gd name="connsiteY4" fmla="*/ 90487 h 485775"/>
                <a:gd name="connsiteX5" fmla="*/ 171450 w 385762"/>
                <a:gd name="connsiteY5" fmla="*/ 95250 h 485775"/>
                <a:gd name="connsiteX6" fmla="*/ 195262 w 385762"/>
                <a:gd name="connsiteY6" fmla="*/ 119062 h 485775"/>
                <a:gd name="connsiteX7" fmla="*/ 200025 w 385762"/>
                <a:gd name="connsiteY7" fmla="*/ 128587 h 485775"/>
                <a:gd name="connsiteX8" fmla="*/ 223837 w 385762"/>
                <a:gd name="connsiteY8" fmla="*/ 133350 h 485775"/>
                <a:gd name="connsiteX9" fmla="*/ 247650 w 385762"/>
                <a:gd name="connsiteY9" fmla="*/ 157162 h 485775"/>
                <a:gd name="connsiteX10" fmla="*/ 252412 w 385762"/>
                <a:gd name="connsiteY10" fmla="*/ 190500 h 485775"/>
                <a:gd name="connsiteX11" fmla="*/ 261937 w 385762"/>
                <a:gd name="connsiteY11" fmla="*/ 238125 h 485775"/>
                <a:gd name="connsiteX12" fmla="*/ 261937 w 385762"/>
                <a:gd name="connsiteY12" fmla="*/ 238125 h 485775"/>
                <a:gd name="connsiteX13" fmla="*/ 261937 w 385762"/>
                <a:gd name="connsiteY13" fmla="*/ 238125 h 485775"/>
                <a:gd name="connsiteX14" fmla="*/ 257175 w 385762"/>
                <a:gd name="connsiteY14" fmla="*/ 300037 h 485775"/>
                <a:gd name="connsiteX15" fmla="*/ 295275 w 385762"/>
                <a:gd name="connsiteY15" fmla="*/ 323850 h 485775"/>
                <a:gd name="connsiteX16" fmla="*/ 333375 w 385762"/>
                <a:gd name="connsiteY16" fmla="*/ 366712 h 485775"/>
                <a:gd name="connsiteX17" fmla="*/ 338137 w 385762"/>
                <a:gd name="connsiteY17" fmla="*/ 409575 h 485775"/>
                <a:gd name="connsiteX18" fmla="*/ 385762 w 385762"/>
                <a:gd name="connsiteY18" fmla="*/ 423862 h 485775"/>
                <a:gd name="connsiteX19" fmla="*/ 371475 w 385762"/>
                <a:gd name="connsiteY19" fmla="*/ 438150 h 485775"/>
                <a:gd name="connsiteX20" fmla="*/ 333375 w 385762"/>
                <a:gd name="connsiteY20" fmla="*/ 433387 h 485775"/>
                <a:gd name="connsiteX21" fmla="*/ 333375 w 385762"/>
                <a:gd name="connsiteY21" fmla="*/ 433387 h 485775"/>
                <a:gd name="connsiteX22" fmla="*/ 347662 w 385762"/>
                <a:gd name="connsiteY22" fmla="*/ 485775 h 485775"/>
                <a:gd name="connsiteX23" fmla="*/ 304800 w 385762"/>
                <a:gd name="connsiteY23" fmla="*/ 481012 h 485775"/>
                <a:gd name="connsiteX24" fmla="*/ 242887 w 385762"/>
                <a:gd name="connsiteY24" fmla="*/ 442912 h 485775"/>
                <a:gd name="connsiteX25" fmla="*/ 228600 w 385762"/>
                <a:gd name="connsiteY25" fmla="*/ 414337 h 485775"/>
                <a:gd name="connsiteX26" fmla="*/ 228600 w 385762"/>
                <a:gd name="connsiteY26" fmla="*/ 381000 h 485775"/>
                <a:gd name="connsiteX27" fmla="*/ 195262 w 385762"/>
                <a:gd name="connsiteY27" fmla="*/ 381000 h 485775"/>
                <a:gd name="connsiteX28" fmla="*/ 190500 w 385762"/>
                <a:gd name="connsiteY28" fmla="*/ 357187 h 485775"/>
                <a:gd name="connsiteX29" fmla="*/ 214312 w 385762"/>
                <a:gd name="connsiteY29" fmla="*/ 352425 h 485775"/>
                <a:gd name="connsiteX30" fmla="*/ 242887 w 385762"/>
                <a:gd name="connsiteY30" fmla="*/ 323850 h 485775"/>
                <a:gd name="connsiteX31" fmla="*/ 228600 w 385762"/>
                <a:gd name="connsiteY31" fmla="*/ 328612 h 485775"/>
                <a:gd name="connsiteX32" fmla="*/ 204787 w 385762"/>
                <a:gd name="connsiteY32" fmla="*/ 342900 h 485775"/>
                <a:gd name="connsiteX33" fmla="*/ 204787 w 385762"/>
                <a:gd name="connsiteY33" fmla="*/ 342900 h 485775"/>
                <a:gd name="connsiteX34" fmla="*/ 152400 w 385762"/>
                <a:gd name="connsiteY34" fmla="*/ 338137 h 485775"/>
                <a:gd name="connsiteX35" fmla="*/ 138112 w 385762"/>
                <a:gd name="connsiteY35" fmla="*/ 314325 h 485775"/>
                <a:gd name="connsiteX36" fmla="*/ 138112 w 385762"/>
                <a:gd name="connsiteY36" fmla="*/ 314325 h 485775"/>
                <a:gd name="connsiteX37" fmla="*/ 147637 w 385762"/>
                <a:gd name="connsiteY37" fmla="*/ 276225 h 485775"/>
                <a:gd name="connsiteX38" fmla="*/ 123825 w 385762"/>
                <a:gd name="connsiteY38" fmla="*/ 271462 h 485775"/>
                <a:gd name="connsiteX39" fmla="*/ 123825 w 385762"/>
                <a:gd name="connsiteY39" fmla="*/ 271462 h 485775"/>
                <a:gd name="connsiteX40" fmla="*/ 109537 w 385762"/>
                <a:gd name="connsiteY40" fmla="*/ 247650 h 485775"/>
                <a:gd name="connsiteX41" fmla="*/ 133350 w 385762"/>
                <a:gd name="connsiteY41" fmla="*/ 228600 h 485775"/>
                <a:gd name="connsiteX42" fmla="*/ 133350 w 385762"/>
                <a:gd name="connsiteY42" fmla="*/ 228600 h 485775"/>
                <a:gd name="connsiteX43" fmla="*/ 95250 w 385762"/>
                <a:gd name="connsiteY43" fmla="*/ 209550 h 485775"/>
                <a:gd name="connsiteX44" fmla="*/ 95250 w 385762"/>
                <a:gd name="connsiteY44" fmla="*/ 209550 h 485775"/>
                <a:gd name="connsiteX45" fmla="*/ 85725 w 385762"/>
                <a:gd name="connsiteY45" fmla="*/ 161925 h 485775"/>
                <a:gd name="connsiteX46" fmla="*/ 71437 w 385762"/>
                <a:gd name="connsiteY46" fmla="*/ 142875 h 485775"/>
                <a:gd name="connsiteX47" fmla="*/ 66675 w 385762"/>
                <a:gd name="connsiteY47" fmla="*/ 128587 h 485775"/>
                <a:gd name="connsiteX48" fmla="*/ 66675 w 385762"/>
                <a:gd name="connsiteY48" fmla="*/ 128587 h 485775"/>
                <a:gd name="connsiteX49" fmla="*/ 14287 w 385762"/>
                <a:gd name="connsiteY49" fmla="*/ 100012 h 485775"/>
                <a:gd name="connsiteX50" fmla="*/ 33337 w 385762"/>
                <a:gd name="connsiteY50" fmla="*/ 76200 h 485775"/>
                <a:gd name="connsiteX51" fmla="*/ 38100 w 385762"/>
                <a:gd name="connsiteY51" fmla="*/ 33337 h 485775"/>
                <a:gd name="connsiteX52" fmla="*/ 0 w 385762"/>
                <a:gd name="connsiteY52" fmla="*/ 0 h 485775"/>
                <a:gd name="connsiteX0" fmla="*/ 0 w 385762"/>
                <a:gd name="connsiteY0" fmla="*/ 23812 h 509587"/>
                <a:gd name="connsiteX1" fmla="*/ 28575 w 385762"/>
                <a:gd name="connsiteY1" fmla="*/ 0 h 509587"/>
                <a:gd name="connsiteX2" fmla="*/ 109537 w 385762"/>
                <a:gd name="connsiteY2" fmla="*/ 61912 h 509587"/>
                <a:gd name="connsiteX3" fmla="*/ 123825 w 385762"/>
                <a:gd name="connsiteY3" fmla="*/ 80962 h 509587"/>
                <a:gd name="connsiteX4" fmla="*/ 142875 w 385762"/>
                <a:gd name="connsiteY4" fmla="*/ 114299 h 509587"/>
                <a:gd name="connsiteX5" fmla="*/ 171450 w 385762"/>
                <a:gd name="connsiteY5" fmla="*/ 119062 h 509587"/>
                <a:gd name="connsiteX6" fmla="*/ 195262 w 385762"/>
                <a:gd name="connsiteY6" fmla="*/ 142874 h 509587"/>
                <a:gd name="connsiteX7" fmla="*/ 200025 w 385762"/>
                <a:gd name="connsiteY7" fmla="*/ 152399 h 509587"/>
                <a:gd name="connsiteX8" fmla="*/ 223837 w 385762"/>
                <a:gd name="connsiteY8" fmla="*/ 157162 h 509587"/>
                <a:gd name="connsiteX9" fmla="*/ 247650 w 385762"/>
                <a:gd name="connsiteY9" fmla="*/ 180974 h 509587"/>
                <a:gd name="connsiteX10" fmla="*/ 252412 w 385762"/>
                <a:gd name="connsiteY10" fmla="*/ 214312 h 509587"/>
                <a:gd name="connsiteX11" fmla="*/ 261937 w 385762"/>
                <a:gd name="connsiteY11" fmla="*/ 261937 h 509587"/>
                <a:gd name="connsiteX12" fmla="*/ 261937 w 385762"/>
                <a:gd name="connsiteY12" fmla="*/ 261937 h 509587"/>
                <a:gd name="connsiteX13" fmla="*/ 261937 w 385762"/>
                <a:gd name="connsiteY13" fmla="*/ 261937 h 509587"/>
                <a:gd name="connsiteX14" fmla="*/ 257175 w 385762"/>
                <a:gd name="connsiteY14" fmla="*/ 323849 h 509587"/>
                <a:gd name="connsiteX15" fmla="*/ 295275 w 385762"/>
                <a:gd name="connsiteY15" fmla="*/ 347662 h 509587"/>
                <a:gd name="connsiteX16" fmla="*/ 333375 w 385762"/>
                <a:gd name="connsiteY16" fmla="*/ 390524 h 509587"/>
                <a:gd name="connsiteX17" fmla="*/ 338137 w 385762"/>
                <a:gd name="connsiteY17" fmla="*/ 433387 h 509587"/>
                <a:gd name="connsiteX18" fmla="*/ 385762 w 385762"/>
                <a:gd name="connsiteY18" fmla="*/ 447674 h 509587"/>
                <a:gd name="connsiteX19" fmla="*/ 371475 w 385762"/>
                <a:gd name="connsiteY19" fmla="*/ 461962 h 509587"/>
                <a:gd name="connsiteX20" fmla="*/ 333375 w 385762"/>
                <a:gd name="connsiteY20" fmla="*/ 457199 h 509587"/>
                <a:gd name="connsiteX21" fmla="*/ 333375 w 385762"/>
                <a:gd name="connsiteY21" fmla="*/ 457199 h 509587"/>
                <a:gd name="connsiteX22" fmla="*/ 347662 w 385762"/>
                <a:gd name="connsiteY22" fmla="*/ 509587 h 509587"/>
                <a:gd name="connsiteX23" fmla="*/ 304800 w 385762"/>
                <a:gd name="connsiteY23" fmla="*/ 504824 h 509587"/>
                <a:gd name="connsiteX24" fmla="*/ 242887 w 385762"/>
                <a:gd name="connsiteY24" fmla="*/ 466724 h 509587"/>
                <a:gd name="connsiteX25" fmla="*/ 228600 w 385762"/>
                <a:gd name="connsiteY25" fmla="*/ 438149 h 509587"/>
                <a:gd name="connsiteX26" fmla="*/ 228600 w 385762"/>
                <a:gd name="connsiteY26" fmla="*/ 404812 h 509587"/>
                <a:gd name="connsiteX27" fmla="*/ 195262 w 385762"/>
                <a:gd name="connsiteY27" fmla="*/ 404812 h 509587"/>
                <a:gd name="connsiteX28" fmla="*/ 190500 w 385762"/>
                <a:gd name="connsiteY28" fmla="*/ 380999 h 509587"/>
                <a:gd name="connsiteX29" fmla="*/ 214312 w 385762"/>
                <a:gd name="connsiteY29" fmla="*/ 376237 h 509587"/>
                <a:gd name="connsiteX30" fmla="*/ 242887 w 385762"/>
                <a:gd name="connsiteY30" fmla="*/ 347662 h 509587"/>
                <a:gd name="connsiteX31" fmla="*/ 228600 w 385762"/>
                <a:gd name="connsiteY31" fmla="*/ 352424 h 509587"/>
                <a:gd name="connsiteX32" fmla="*/ 204787 w 385762"/>
                <a:gd name="connsiteY32" fmla="*/ 366712 h 509587"/>
                <a:gd name="connsiteX33" fmla="*/ 204787 w 385762"/>
                <a:gd name="connsiteY33" fmla="*/ 366712 h 509587"/>
                <a:gd name="connsiteX34" fmla="*/ 152400 w 385762"/>
                <a:gd name="connsiteY34" fmla="*/ 361949 h 509587"/>
                <a:gd name="connsiteX35" fmla="*/ 138112 w 385762"/>
                <a:gd name="connsiteY35" fmla="*/ 338137 h 509587"/>
                <a:gd name="connsiteX36" fmla="*/ 138112 w 385762"/>
                <a:gd name="connsiteY36" fmla="*/ 338137 h 509587"/>
                <a:gd name="connsiteX37" fmla="*/ 147637 w 385762"/>
                <a:gd name="connsiteY37" fmla="*/ 300037 h 509587"/>
                <a:gd name="connsiteX38" fmla="*/ 123825 w 385762"/>
                <a:gd name="connsiteY38" fmla="*/ 295274 h 509587"/>
                <a:gd name="connsiteX39" fmla="*/ 123825 w 385762"/>
                <a:gd name="connsiteY39" fmla="*/ 295274 h 509587"/>
                <a:gd name="connsiteX40" fmla="*/ 109537 w 385762"/>
                <a:gd name="connsiteY40" fmla="*/ 271462 h 509587"/>
                <a:gd name="connsiteX41" fmla="*/ 133350 w 385762"/>
                <a:gd name="connsiteY41" fmla="*/ 252412 h 509587"/>
                <a:gd name="connsiteX42" fmla="*/ 133350 w 385762"/>
                <a:gd name="connsiteY42" fmla="*/ 252412 h 509587"/>
                <a:gd name="connsiteX43" fmla="*/ 95250 w 385762"/>
                <a:gd name="connsiteY43" fmla="*/ 233362 h 509587"/>
                <a:gd name="connsiteX44" fmla="*/ 95250 w 385762"/>
                <a:gd name="connsiteY44" fmla="*/ 233362 h 509587"/>
                <a:gd name="connsiteX45" fmla="*/ 85725 w 385762"/>
                <a:gd name="connsiteY45" fmla="*/ 185737 h 509587"/>
                <a:gd name="connsiteX46" fmla="*/ 71437 w 385762"/>
                <a:gd name="connsiteY46" fmla="*/ 166687 h 509587"/>
                <a:gd name="connsiteX47" fmla="*/ 66675 w 385762"/>
                <a:gd name="connsiteY47" fmla="*/ 152399 h 509587"/>
                <a:gd name="connsiteX48" fmla="*/ 66675 w 385762"/>
                <a:gd name="connsiteY48" fmla="*/ 152399 h 509587"/>
                <a:gd name="connsiteX49" fmla="*/ 14287 w 385762"/>
                <a:gd name="connsiteY49" fmla="*/ 123824 h 509587"/>
                <a:gd name="connsiteX50" fmla="*/ 33337 w 385762"/>
                <a:gd name="connsiteY50" fmla="*/ 100012 h 509587"/>
                <a:gd name="connsiteX51" fmla="*/ 38100 w 385762"/>
                <a:gd name="connsiteY51" fmla="*/ 57149 h 509587"/>
                <a:gd name="connsiteX52" fmla="*/ 0 w 385762"/>
                <a:gd name="connsiteY52" fmla="*/ 23812 h 509587"/>
                <a:gd name="connsiteX0" fmla="*/ 0 w 385762"/>
                <a:gd name="connsiteY0" fmla="*/ 23812 h 509587"/>
                <a:gd name="connsiteX1" fmla="*/ 28575 w 385762"/>
                <a:gd name="connsiteY1" fmla="*/ 0 h 509587"/>
                <a:gd name="connsiteX2" fmla="*/ 109537 w 385762"/>
                <a:gd name="connsiteY2" fmla="*/ 61912 h 509587"/>
                <a:gd name="connsiteX3" fmla="*/ 100012 w 385762"/>
                <a:gd name="connsiteY3" fmla="*/ 47624 h 509587"/>
                <a:gd name="connsiteX4" fmla="*/ 142875 w 385762"/>
                <a:gd name="connsiteY4" fmla="*/ 114299 h 509587"/>
                <a:gd name="connsiteX5" fmla="*/ 171450 w 385762"/>
                <a:gd name="connsiteY5" fmla="*/ 119062 h 509587"/>
                <a:gd name="connsiteX6" fmla="*/ 195262 w 385762"/>
                <a:gd name="connsiteY6" fmla="*/ 142874 h 509587"/>
                <a:gd name="connsiteX7" fmla="*/ 200025 w 385762"/>
                <a:gd name="connsiteY7" fmla="*/ 152399 h 509587"/>
                <a:gd name="connsiteX8" fmla="*/ 223837 w 385762"/>
                <a:gd name="connsiteY8" fmla="*/ 157162 h 509587"/>
                <a:gd name="connsiteX9" fmla="*/ 247650 w 385762"/>
                <a:gd name="connsiteY9" fmla="*/ 180974 h 509587"/>
                <a:gd name="connsiteX10" fmla="*/ 252412 w 385762"/>
                <a:gd name="connsiteY10" fmla="*/ 214312 h 509587"/>
                <a:gd name="connsiteX11" fmla="*/ 261937 w 385762"/>
                <a:gd name="connsiteY11" fmla="*/ 261937 h 509587"/>
                <a:gd name="connsiteX12" fmla="*/ 261937 w 385762"/>
                <a:gd name="connsiteY12" fmla="*/ 261937 h 509587"/>
                <a:gd name="connsiteX13" fmla="*/ 261937 w 385762"/>
                <a:gd name="connsiteY13" fmla="*/ 261937 h 509587"/>
                <a:gd name="connsiteX14" fmla="*/ 257175 w 385762"/>
                <a:gd name="connsiteY14" fmla="*/ 323849 h 509587"/>
                <a:gd name="connsiteX15" fmla="*/ 295275 w 385762"/>
                <a:gd name="connsiteY15" fmla="*/ 347662 h 509587"/>
                <a:gd name="connsiteX16" fmla="*/ 333375 w 385762"/>
                <a:gd name="connsiteY16" fmla="*/ 390524 h 509587"/>
                <a:gd name="connsiteX17" fmla="*/ 338137 w 385762"/>
                <a:gd name="connsiteY17" fmla="*/ 433387 h 509587"/>
                <a:gd name="connsiteX18" fmla="*/ 385762 w 385762"/>
                <a:gd name="connsiteY18" fmla="*/ 447674 h 509587"/>
                <a:gd name="connsiteX19" fmla="*/ 371475 w 385762"/>
                <a:gd name="connsiteY19" fmla="*/ 461962 h 509587"/>
                <a:gd name="connsiteX20" fmla="*/ 333375 w 385762"/>
                <a:gd name="connsiteY20" fmla="*/ 457199 h 509587"/>
                <a:gd name="connsiteX21" fmla="*/ 333375 w 385762"/>
                <a:gd name="connsiteY21" fmla="*/ 457199 h 509587"/>
                <a:gd name="connsiteX22" fmla="*/ 347662 w 385762"/>
                <a:gd name="connsiteY22" fmla="*/ 509587 h 509587"/>
                <a:gd name="connsiteX23" fmla="*/ 304800 w 385762"/>
                <a:gd name="connsiteY23" fmla="*/ 504824 h 509587"/>
                <a:gd name="connsiteX24" fmla="*/ 242887 w 385762"/>
                <a:gd name="connsiteY24" fmla="*/ 466724 h 509587"/>
                <a:gd name="connsiteX25" fmla="*/ 228600 w 385762"/>
                <a:gd name="connsiteY25" fmla="*/ 438149 h 509587"/>
                <a:gd name="connsiteX26" fmla="*/ 228600 w 385762"/>
                <a:gd name="connsiteY26" fmla="*/ 404812 h 509587"/>
                <a:gd name="connsiteX27" fmla="*/ 195262 w 385762"/>
                <a:gd name="connsiteY27" fmla="*/ 404812 h 509587"/>
                <a:gd name="connsiteX28" fmla="*/ 190500 w 385762"/>
                <a:gd name="connsiteY28" fmla="*/ 380999 h 509587"/>
                <a:gd name="connsiteX29" fmla="*/ 214312 w 385762"/>
                <a:gd name="connsiteY29" fmla="*/ 376237 h 509587"/>
                <a:gd name="connsiteX30" fmla="*/ 242887 w 385762"/>
                <a:gd name="connsiteY30" fmla="*/ 347662 h 509587"/>
                <a:gd name="connsiteX31" fmla="*/ 228600 w 385762"/>
                <a:gd name="connsiteY31" fmla="*/ 352424 h 509587"/>
                <a:gd name="connsiteX32" fmla="*/ 204787 w 385762"/>
                <a:gd name="connsiteY32" fmla="*/ 366712 h 509587"/>
                <a:gd name="connsiteX33" fmla="*/ 204787 w 385762"/>
                <a:gd name="connsiteY33" fmla="*/ 366712 h 509587"/>
                <a:gd name="connsiteX34" fmla="*/ 152400 w 385762"/>
                <a:gd name="connsiteY34" fmla="*/ 361949 h 509587"/>
                <a:gd name="connsiteX35" fmla="*/ 138112 w 385762"/>
                <a:gd name="connsiteY35" fmla="*/ 338137 h 509587"/>
                <a:gd name="connsiteX36" fmla="*/ 138112 w 385762"/>
                <a:gd name="connsiteY36" fmla="*/ 338137 h 509587"/>
                <a:gd name="connsiteX37" fmla="*/ 147637 w 385762"/>
                <a:gd name="connsiteY37" fmla="*/ 300037 h 509587"/>
                <a:gd name="connsiteX38" fmla="*/ 123825 w 385762"/>
                <a:gd name="connsiteY38" fmla="*/ 295274 h 509587"/>
                <a:gd name="connsiteX39" fmla="*/ 123825 w 385762"/>
                <a:gd name="connsiteY39" fmla="*/ 295274 h 509587"/>
                <a:gd name="connsiteX40" fmla="*/ 109537 w 385762"/>
                <a:gd name="connsiteY40" fmla="*/ 271462 h 509587"/>
                <a:gd name="connsiteX41" fmla="*/ 133350 w 385762"/>
                <a:gd name="connsiteY41" fmla="*/ 252412 h 509587"/>
                <a:gd name="connsiteX42" fmla="*/ 133350 w 385762"/>
                <a:gd name="connsiteY42" fmla="*/ 252412 h 509587"/>
                <a:gd name="connsiteX43" fmla="*/ 95250 w 385762"/>
                <a:gd name="connsiteY43" fmla="*/ 233362 h 509587"/>
                <a:gd name="connsiteX44" fmla="*/ 95250 w 385762"/>
                <a:gd name="connsiteY44" fmla="*/ 233362 h 509587"/>
                <a:gd name="connsiteX45" fmla="*/ 85725 w 385762"/>
                <a:gd name="connsiteY45" fmla="*/ 185737 h 509587"/>
                <a:gd name="connsiteX46" fmla="*/ 71437 w 385762"/>
                <a:gd name="connsiteY46" fmla="*/ 166687 h 509587"/>
                <a:gd name="connsiteX47" fmla="*/ 66675 w 385762"/>
                <a:gd name="connsiteY47" fmla="*/ 152399 h 509587"/>
                <a:gd name="connsiteX48" fmla="*/ 66675 w 385762"/>
                <a:gd name="connsiteY48" fmla="*/ 152399 h 509587"/>
                <a:gd name="connsiteX49" fmla="*/ 14287 w 385762"/>
                <a:gd name="connsiteY49" fmla="*/ 123824 h 509587"/>
                <a:gd name="connsiteX50" fmla="*/ 33337 w 385762"/>
                <a:gd name="connsiteY50" fmla="*/ 100012 h 509587"/>
                <a:gd name="connsiteX51" fmla="*/ 38100 w 385762"/>
                <a:gd name="connsiteY51" fmla="*/ 57149 h 509587"/>
                <a:gd name="connsiteX52" fmla="*/ 0 w 385762"/>
                <a:gd name="connsiteY52" fmla="*/ 23812 h 509587"/>
                <a:gd name="connsiteX0" fmla="*/ 0 w 385762"/>
                <a:gd name="connsiteY0" fmla="*/ 23812 h 509587"/>
                <a:gd name="connsiteX1" fmla="*/ 28575 w 385762"/>
                <a:gd name="connsiteY1" fmla="*/ 0 h 509587"/>
                <a:gd name="connsiteX2" fmla="*/ 109537 w 385762"/>
                <a:gd name="connsiteY2" fmla="*/ 61912 h 509587"/>
                <a:gd name="connsiteX3" fmla="*/ 100012 w 385762"/>
                <a:gd name="connsiteY3" fmla="*/ 47624 h 509587"/>
                <a:gd name="connsiteX4" fmla="*/ 142875 w 385762"/>
                <a:gd name="connsiteY4" fmla="*/ 114299 h 509587"/>
                <a:gd name="connsiteX5" fmla="*/ 171450 w 385762"/>
                <a:gd name="connsiteY5" fmla="*/ 119062 h 509587"/>
                <a:gd name="connsiteX6" fmla="*/ 195262 w 385762"/>
                <a:gd name="connsiteY6" fmla="*/ 142874 h 509587"/>
                <a:gd name="connsiteX7" fmla="*/ 200025 w 385762"/>
                <a:gd name="connsiteY7" fmla="*/ 152399 h 509587"/>
                <a:gd name="connsiteX8" fmla="*/ 223837 w 385762"/>
                <a:gd name="connsiteY8" fmla="*/ 157162 h 509587"/>
                <a:gd name="connsiteX9" fmla="*/ 247650 w 385762"/>
                <a:gd name="connsiteY9" fmla="*/ 180974 h 509587"/>
                <a:gd name="connsiteX10" fmla="*/ 252412 w 385762"/>
                <a:gd name="connsiteY10" fmla="*/ 214312 h 509587"/>
                <a:gd name="connsiteX11" fmla="*/ 261937 w 385762"/>
                <a:gd name="connsiteY11" fmla="*/ 261937 h 509587"/>
                <a:gd name="connsiteX12" fmla="*/ 261937 w 385762"/>
                <a:gd name="connsiteY12" fmla="*/ 261937 h 509587"/>
                <a:gd name="connsiteX13" fmla="*/ 261937 w 385762"/>
                <a:gd name="connsiteY13" fmla="*/ 261937 h 509587"/>
                <a:gd name="connsiteX14" fmla="*/ 257175 w 385762"/>
                <a:gd name="connsiteY14" fmla="*/ 323849 h 509587"/>
                <a:gd name="connsiteX15" fmla="*/ 295275 w 385762"/>
                <a:gd name="connsiteY15" fmla="*/ 347662 h 509587"/>
                <a:gd name="connsiteX16" fmla="*/ 333375 w 385762"/>
                <a:gd name="connsiteY16" fmla="*/ 390524 h 509587"/>
                <a:gd name="connsiteX17" fmla="*/ 338137 w 385762"/>
                <a:gd name="connsiteY17" fmla="*/ 433387 h 509587"/>
                <a:gd name="connsiteX18" fmla="*/ 385762 w 385762"/>
                <a:gd name="connsiteY18" fmla="*/ 447674 h 509587"/>
                <a:gd name="connsiteX19" fmla="*/ 371475 w 385762"/>
                <a:gd name="connsiteY19" fmla="*/ 461962 h 509587"/>
                <a:gd name="connsiteX20" fmla="*/ 333375 w 385762"/>
                <a:gd name="connsiteY20" fmla="*/ 457199 h 509587"/>
                <a:gd name="connsiteX21" fmla="*/ 333375 w 385762"/>
                <a:gd name="connsiteY21" fmla="*/ 457199 h 509587"/>
                <a:gd name="connsiteX22" fmla="*/ 347662 w 385762"/>
                <a:gd name="connsiteY22" fmla="*/ 509587 h 509587"/>
                <a:gd name="connsiteX23" fmla="*/ 304800 w 385762"/>
                <a:gd name="connsiteY23" fmla="*/ 504824 h 509587"/>
                <a:gd name="connsiteX24" fmla="*/ 242887 w 385762"/>
                <a:gd name="connsiteY24" fmla="*/ 466724 h 509587"/>
                <a:gd name="connsiteX25" fmla="*/ 228600 w 385762"/>
                <a:gd name="connsiteY25" fmla="*/ 438149 h 509587"/>
                <a:gd name="connsiteX26" fmla="*/ 228600 w 385762"/>
                <a:gd name="connsiteY26" fmla="*/ 404812 h 509587"/>
                <a:gd name="connsiteX27" fmla="*/ 195262 w 385762"/>
                <a:gd name="connsiteY27" fmla="*/ 404812 h 509587"/>
                <a:gd name="connsiteX28" fmla="*/ 190500 w 385762"/>
                <a:gd name="connsiteY28" fmla="*/ 380999 h 509587"/>
                <a:gd name="connsiteX29" fmla="*/ 214312 w 385762"/>
                <a:gd name="connsiteY29" fmla="*/ 376237 h 509587"/>
                <a:gd name="connsiteX30" fmla="*/ 242887 w 385762"/>
                <a:gd name="connsiteY30" fmla="*/ 347662 h 509587"/>
                <a:gd name="connsiteX31" fmla="*/ 228600 w 385762"/>
                <a:gd name="connsiteY31" fmla="*/ 352424 h 509587"/>
                <a:gd name="connsiteX32" fmla="*/ 204787 w 385762"/>
                <a:gd name="connsiteY32" fmla="*/ 366712 h 509587"/>
                <a:gd name="connsiteX33" fmla="*/ 204787 w 385762"/>
                <a:gd name="connsiteY33" fmla="*/ 366712 h 509587"/>
                <a:gd name="connsiteX34" fmla="*/ 152400 w 385762"/>
                <a:gd name="connsiteY34" fmla="*/ 361949 h 509587"/>
                <a:gd name="connsiteX35" fmla="*/ 138112 w 385762"/>
                <a:gd name="connsiteY35" fmla="*/ 338137 h 509587"/>
                <a:gd name="connsiteX36" fmla="*/ 138112 w 385762"/>
                <a:gd name="connsiteY36" fmla="*/ 338137 h 509587"/>
                <a:gd name="connsiteX37" fmla="*/ 147637 w 385762"/>
                <a:gd name="connsiteY37" fmla="*/ 300037 h 509587"/>
                <a:gd name="connsiteX38" fmla="*/ 123825 w 385762"/>
                <a:gd name="connsiteY38" fmla="*/ 295274 h 509587"/>
                <a:gd name="connsiteX39" fmla="*/ 123825 w 385762"/>
                <a:gd name="connsiteY39" fmla="*/ 295274 h 509587"/>
                <a:gd name="connsiteX40" fmla="*/ 109537 w 385762"/>
                <a:gd name="connsiteY40" fmla="*/ 271462 h 509587"/>
                <a:gd name="connsiteX41" fmla="*/ 133350 w 385762"/>
                <a:gd name="connsiteY41" fmla="*/ 252412 h 509587"/>
                <a:gd name="connsiteX42" fmla="*/ 133350 w 385762"/>
                <a:gd name="connsiteY42" fmla="*/ 252412 h 509587"/>
                <a:gd name="connsiteX43" fmla="*/ 95250 w 385762"/>
                <a:gd name="connsiteY43" fmla="*/ 233362 h 509587"/>
                <a:gd name="connsiteX44" fmla="*/ 95250 w 385762"/>
                <a:gd name="connsiteY44" fmla="*/ 233362 h 509587"/>
                <a:gd name="connsiteX45" fmla="*/ 85725 w 385762"/>
                <a:gd name="connsiteY45" fmla="*/ 185737 h 509587"/>
                <a:gd name="connsiteX46" fmla="*/ 71437 w 385762"/>
                <a:gd name="connsiteY46" fmla="*/ 166687 h 509587"/>
                <a:gd name="connsiteX47" fmla="*/ 66675 w 385762"/>
                <a:gd name="connsiteY47" fmla="*/ 152399 h 509587"/>
                <a:gd name="connsiteX48" fmla="*/ 66675 w 385762"/>
                <a:gd name="connsiteY48" fmla="*/ 152399 h 509587"/>
                <a:gd name="connsiteX49" fmla="*/ 14287 w 385762"/>
                <a:gd name="connsiteY49" fmla="*/ 123824 h 509587"/>
                <a:gd name="connsiteX50" fmla="*/ 33337 w 385762"/>
                <a:gd name="connsiteY50" fmla="*/ 100012 h 509587"/>
                <a:gd name="connsiteX51" fmla="*/ 23813 w 385762"/>
                <a:gd name="connsiteY51" fmla="*/ 66674 h 509587"/>
                <a:gd name="connsiteX52" fmla="*/ 0 w 385762"/>
                <a:gd name="connsiteY52" fmla="*/ 23812 h 509587"/>
                <a:gd name="connsiteX0" fmla="*/ 0 w 385762"/>
                <a:gd name="connsiteY0" fmla="*/ 23812 h 509587"/>
                <a:gd name="connsiteX1" fmla="*/ 28575 w 385762"/>
                <a:gd name="connsiteY1" fmla="*/ 0 h 509587"/>
                <a:gd name="connsiteX2" fmla="*/ 109537 w 385762"/>
                <a:gd name="connsiteY2" fmla="*/ 61912 h 509587"/>
                <a:gd name="connsiteX3" fmla="*/ 95250 w 385762"/>
                <a:gd name="connsiteY3" fmla="*/ 114299 h 509587"/>
                <a:gd name="connsiteX4" fmla="*/ 142875 w 385762"/>
                <a:gd name="connsiteY4" fmla="*/ 114299 h 509587"/>
                <a:gd name="connsiteX5" fmla="*/ 171450 w 385762"/>
                <a:gd name="connsiteY5" fmla="*/ 119062 h 509587"/>
                <a:gd name="connsiteX6" fmla="*/ 195262 w 385762"/>
                <a:gd name="connsiteY6" fmla="*/ 142874 h 509587"/>
                <a:gd name="connsiteX7" fmla="*/ 200025 w 385762"/>
                <a:gd name="connsiteY7" fmla="*/ 152399 h 509587"/>
                <a:gd name="connsiteX8" fmla="*/ 223837 w 385762"/>
                <a:gd name="connsiteY8" fmla="*/ 157162 h 509587"/>
                <a:gd name="connsiteX9" fmla="*/ 247650 w 385762"/>
                <a:gd name="connsiteY9" fmla="*/ 180974 h 509587"/>
                <a:gd name="connsiteX10" fmla="*/ 252412 w 385762"/>
                <a:gd name="connsiteY10" fmla="*/ 214312 h 509587"/>
                <a:gd name="connsiteX11" fmla="*/ 261937 w 385762"/>
                <a:gd name="connsiteY11" fmla="*/ 261937 h 509587"/>
                <a:gd name="connsiteX12" fmla="*/ 261937 w 385762"/>
                <a:gd name="connsiteY12" fmla="*/ 261937 h 509587"/>
                <a:gd name="connsiteX13" fmla="*/ 261937 w 385762"/>
                <a:gd name="connsiteY13" fmla="*/ 261937 h 509587"/>
                <a:gd name="connsiteX14" fmla="*/ 257175 w 385762"/>
                <a:gd name="connsiteY14" fmla="*/ 323849 h 509587"/>
                <a:gd name="connsiteX15" fmla="*/ 295275 w 385762"/>
                <a:gd name="connsiteY15" fmla="*/ 347662 h 509587"/>
                <a:gd name="connsiteX16" fmla="*/ 333375 w 385762"/>
                <a:gd name="connsiteY16" fmla="*/ 390524 h 509587"/>
                <a:gd name="connsiteX17" fmla="*/ 338137 w 385762"/>
                <a:gd name="connsiteY17" fmla="*/ 433387 h 509587"/>
                <a:gd name="connsiteX18" fmla="*/ 385762 w 385762"/>
                <a:gd name="connsiteY18" fmla="*/ 447674 h 509587"/>
                <a:gd name="connsiteX19" fmla="*/ 371475 w 385762"/>
                <a:gd name="connsiteY19" fmla="*/ 461962 h 509587"/>
                <a:gd name="connsiteX20" fmla="*/ 333375 w 385762"/>
                <a:gd name="connsiteY20" fmla="*/ 457199 h 509587"/>
                <a:gd name="connsiteX21" fmla="*/ 333375 w 385762"/>
                <a:gd name="connsiteY21" fmla="*/ 457199 h 509587"/>
                <a:gd name="connsiteX22" fmla="*/ 347662 w 385762"/>
                <a:gd name="connsiteY22" fmla="*/ 509587 h 509587"/>
                <a:gd name="connsiteX23" fmla="*/ 304800 w 385762"/>
                <a:gd name="connsiteY23" fmla="*/ 504824 h 509587"/>
                <a:gd name="connsiteX24" fmla="*/ 242887 w 385762"/>
                <a:gd name="connsiteY24" fmla="*/ 466724 h 509587"/>
                <a:gd name="connsiteX25" fmla="*/ 228600 w 385762"/>
                <a:gd name="connsiteY25" fmla="*/ 438149 h 509587"/>
                <a:gd name="connsiteX26" fmla="*/ 228600 w 385762"/>
                <a:gd name="connsiteY26" fmla="*/ 404812 h 509587"/>
                <a:gd name="connsiteX27" fmla="*/ 195262 w 385762"/>
                <a:gd name="connsiteY27" fmla="*/ 404812 h 509587"/>
                <a:gd name="connsiteX28" fmla="*/ 190500 w 385762"/>
                <a:gd name="connsiteY28" fmla="*/ 380999 h 509587"/>
                <a:gd name="connsiteX29" fmla="*/ 214312 w 385762"/>
                <a:gd name="connsiteY29" fmla="*/ 376237 h 509587"/>
                <a:gd name="connsiteX30" fmla="*/ 242887 w 385762"/>
                <a:gd name="connsiteY30" fmla="*/ 347662 h 509587"/>
                <a:gd name="connsiteX31" fmla="*/ 228600 w 385762"/>
                <a:gd name="connsiteY31" fmla="*/ 352424 h 509587"/>
                <a:gd name="connsiteX32" fmla="*/ 204787 w 385762"/>
                <a:gd name="connsiteY32" fmla="*/ 366712 h 509587"/>
                <a:gd name="connsiteX33" fmla="*/ 204787 w 385762"/>
                <a:gd name="connsiteY33" fmla="*/ 366712 h 509587"/>
                <a:gd name="connsiteX34" fmla="*/ 152400 w 385762"/>
                <a:gd name="connsiteY34" fmla="*/ 361949 h 509587"/>
                <a:gd name="connsiteX35" fmla="*/ 138112 w 385762"/>
                <a:gd name="connsiteY35" fmla="*/ 338137 h 509587"/>
                <a:gd name="connsiteX36" fmla="*/ 138112 w 385762"/>
                <a:gd name="connsiteY36" fmla="*/ 338137 h 509587"/>
                <a:gd name="connsiteX37" fmla="*/ 147637 w 385762"/>
                <a:gd name="connsiteY37" fmla="*/ 300037 h 509587"/>
                <a:gd name="connsiteX38" fmla="*/ 123825 w 385762"/>
                <a:gd name="connsiteY38" fmla="*/ 295274 h 509587"/>
                <a:gd name="connsiteX39" fmla="*/ 123825 w 385762"/>
                <a:gd name="connsiteY39" fmla="*/ 295274 h 509587"/>
                <a:gd name="connsiteX40" fmla="*/ 109537 w 385762"/>
                <a:gd name="connsiteY40" fmla="*/ 271462 h 509587"/>
                <a:gd name="connsiteX41" fmla="*/ 133350 w 385762"/>
                <a:gd name="connsiteY41" fmla="*/ 252412 h 509587"/>
                <a:gd name="connsiteX42" fmla="*/ 133350 w 385762"/>
                <a:gd name="connsiteY42" fmla="*/ 252412 h 509587"/>
                <a:gd name="connsiteX43" fmla="*/ 95250 w 385762"/>
                <a:gd name="connsiteY43" fmla="*/ 233362 h 509587"/>
                <a:gd name="connsiteX44" fmla="*/ 95250 w 385762"/>
                <a:gd name="connsiteY44" fmla="*/ 233362 h 509587"/>
                <a:gd name="connsiteX45" fmla="*/ 85725 w 385762"/>
                <a:gd name="connsiteY45" fmla="*/ 185737 h 509587"/>
                <a:gd name="connsiteX46" fmla="*/ 71437 w 385762"/>
                <a:gd name="connsiteY46" fmla="*/ 166687 h 509587"/>
                <a:gd name="connsiteX47" fmla="*/ 66675 w 385762"/>
                <a:gd name="connsiteY47" fmla="*/ 152399 h 509587"/>
                <a:gd name="connsiteX48" fmla="*/ 66675 w 385762"/>
                <a:gd name="connsiteY48" fmla="*/ 152399 h 509587"/>
                <a:gd name="connsiteX49" fmla="*/ 14287 w 385762"/>
                <a:gd name="connsiteY49" fmla="*/ 123824 h 509587"/>
                <a:gd name="connsiteX50" fmla="*/ 33337 w 385762"/>
                <a:gd name="connsiteY50" fmla="*/ 100012 h 509587"/>
                <a:gd name="connsiteX51" fmla="*/ 23813 w 385762"/>
                <a:gd name="connsiteY51" fmla="*/ 66674 h 509587"/>
                <a:gd name="connsiteX52" fmla="*/ 0 w 385762"/>
                <a:gd name="connsiteY52" fmla="*/ 23812 h 509587"/>
                <a:gd name="connsiteX0" fmla="*/ 0 w 385762"/>
                <a:gd name="connsiteY0" fmla="*/ 23812 h 509587"/>
                <a:gd name="connsiteX1" fmla="*/ 28575 w 385762"/>
                <a:gd name="connsiteY1" fmla="*/ 0 h 509587"/>
                <a:gd name="connsiteX2" fmla="*/ 80962 w 385762"/>
                <a:gd name="connsiteY2" fmla="*/ 33337 h 509587"/>
                <a:gd name="connsiteX3" fmla="*/ 95250 w 385762"/>
                <a:gd name="connsiteY3" fmla="*/ 114299 h 509587"/>
                <a:gd name="connsiteX4" fmla="*/ 142875 w 385762"/>
                <a:gd name="connsiteY4" fmla="*/ 114299 h 509587"/>
                <a:gd name="connsiteX5" fmla="*/ 171450 w 385762"/>
                <a:gd name="connsiteY5" fmla="*/ 119062 h 509587"/>
                <a:gd name="connsiteX6" fmla="*/ 195262 w 385762"/>
                <a:gd name="connsiteY6" fmla="*/ 142874 h 509587"/>
                <a:gd name="connsiteX7" fmla="*/ 200025 w 385762"/>
                <a:gd name="connsiteY7" fmla="*/ 152399 h 509587"/>
                <a:gd name="connsiteX8" fmla="*/ 223837 w 385762"/>
                <a:gd name="connsiteY8" fmla="*/ 157162 h 509587"/>
                <a:gd name="connsiteX9" fmla="*/ 247650 w 385762"/>
                <a:gd name="connsiteY9" fmla="*/ 180974 h 509587"/>
                <a:gd name="connsiteX10" fmla="*/ 252412 w 385762"/>
                <a:gd name="connsiteY10" fmla="*/ 214312 h 509587"/>
                <a:gd name="connsiteX11" fmla="*/ 261937 w 385762"/>
                <a:gd name="connsiteY11" fmla="*/ 261937 h 509587"/>
                <a:gd name="connsiteX12" fmla="*/ 261937 w 385762"/>
                <a:gd name="connsiteY12" fmla="*/ 261937 h 509587"/>
                <a:gd name="connsiteX13" fmla="*/ 261937 w 385762"/>
                <a:gd name="connsiteY13" fmla="*/ 261937 h 509587"/>
                <a:gd name="connsiteX14" fmla="*/ 257175 w 385762"/>
                <a:gd name="connsiteY14" fmla="*/ 323849 h 509587"/>
                <a:gd name="connsiteX15" fmla="*/ 295275 w 385762"/>
                <a:gd name="connsiteY15" fmla="*/ 347662 h 509587"/>
                <a:gd name="connsiteX16" fmla="*/ 333375 w 385762"/>
                <a:gd name="connsiteY16" fmla="*/ 390524 h 509587"/>
                <a:gd name="connsiteX17" fmla="*/ 338137 w 385762"/>
                <a:gd name="connsiteY17" fmla="*/ 433387 h 509587"/>
                <a:gd name="connsiteX18" fmla="*/ 385762 w 385762"/>
                <a:gd name="connsiteY18" fmla="*/ 447674 h 509587"/>
                <a:gd name="connsiteX19" fmla="*/ 371475 w 385762"/>
                <a:gd name="connsiteY19" fmla="*/ 461962 h 509587"/>
                <a:gd name="connsiteX20" fmla="*/ 333375 w 385762"/>
                <a:gd name="connsiteY20" fmla="*/ 457199 h 509587"/>
                <a:gd name="connsiteX21" fmla="*/ 333375 w 385762"/>
                <a:gd name="connsiteY21" fmla="*/ 457199 h 509587"/>
                <a:gd name="connsiteX22" fmla="*/ 347662 w 385762"/>
                <a:gd name="connsiteY22" fmla="*/ 509587 h 509587"/>
                <a:gd name="connsiteX23" fmla="*/ 304800 w 385762"/>
                <a:gd name="connsiteY23" fmla="*/ 504824 h 509587"/>
                <a:gd name="connsiteX24" fmla="*/ 242887 w 385762"/>
                <a:gd name="connsiteY24" fmla="*/ 466724 h 509587"/>
                <a:gd name="connsiteX25" fmla="*/ 228600 w 385762"/>
                <a:gd name="connsiteY25" fmla="*/ 438149 h 509587"/>
                <a:gd name="connsiteX26" fmla="*/ 228600 w 385762"/>
                <a:gd name="connsiteY26" fmla="*/ 404812 h 509587"/>
                <a:gd name="connsiteX27" fmla="*/ 195262 w 385762"/>
                <a:gd name="connsiteY27" fmla="*/ 404812 h 509587"/>
                <a:gd name="connsiteX28" fmla="*/ 190500 w 385762"/>
                <a:gd name="connsiteY28" fmla="*/ 380999 h 509587"/>
                <a:gd name="connsiteX29" fmla="*/ 214312 w 385762"/>
                <a:gd name="connsiteY29" fmla="*/ 376237 h 509587"/>
                <a:gd name="connsiteX30" fmla="*/ 242887 w 385762"/>
                <a:gd name="connsiteY30" fmla="*/ 347662 h 509587"/>
                <a:gd name="connsiteX31" fmla="*/ 228600 w 385762"/>
                <a:gd name="connsiteY31" fmla="*/ 352424 h 509587"/>
                <a:gd name="connsiteX32" fmla="*/ 204787 w 385762"/>
                <a:gd name="connsiteY32" fmla="*/ 366712 h 509587"/>
                <a:gd name="connsiteX33" fmla="*/ 204787 w 385762"/>
                <a:gd name="connsiteY33" fmla="*/ 366712 h 509587"/>
                <a:gd name="connsiteX34" fmla="*/ 152400 w 385762"/>
                <a:gd name="connsiteY34" fmla="*/ 361949 h 509587"/>
                <a:gd name="connsiteX35" fmla="*/ 138112 w 385762"/>
                <a:gd name="connsiteY35" fmla="*/ 338137 h 509587"/>
                <a:gd name="connsiteX36" fmla="*/ 138112 w 385762"/>
                <a:gd name="connsiteY36" fmla="*/ 338137 h 509587"/>
                <a:gd name="connsiteX37" fmla="*/ 147637 w 385762"/>
                <a:gd name="connsiteY37" fmla="*/ 300037 h 509587"/>
                <a:gd name="connsiteX38" fmla="*/ 123825 w 385762"/>
                <a:gd name="connsiteY38" fmla="*/ 295274 h 509587"/>
                <a:gd name="connsiteX39" fmla="*/ 123825 w 385762"/>
                <a:gd name="connsiteY39" fmla="*/ 295274 h 509587"/>
                <a:gd name="connsiteX40" fmla="*/ 109537 w 385762"/>
                <a:gd name="connsiteY40" fmla="*/ 271462 h 509587"/>
                <a:gd name="connsiteX41" fmla="*/ 133350 w 385762"/>
                <a:gd name="connsiteY41" fmla="*/ 252412 h 509587"/>
                <a:gd name="connsiteX42" fmla="*/ 133350 w 385762"/>
                <a:gd name="connsiteY42" fmla="*/ 252412 h 509587"/>
                <a:gd name="connsiteX43" fmla="*/ 95250 w 385762"/>
                <a:gd name="connsiteY43" fmla="*/ 233362 h 509587"/>
                <a:gd name="connsiteX44" fmla="*/ 95250 w 385762"/>
                <a:gd name="connsiteY44" fmla="*/ 233362 h 509587"/>
                <a:gd name="connsiteX45" fmla="*/ 85725 w 385762"/>
                <a:gd name="connsiteY45" fmla="*/ 185737 h 509587"/>
                <a:gd name="connsiteX46" fmla="*/ 71437 w 385762"/>
                <a:gd name="connsiteY46" fmla="*/ 166687 h 509587"/>
                <a:gd name="connsiteX47" fmla="*/ 66675 w 385762"/>
                <a:gd name="connsiteY47" fmla="*/ 152399 h 509587"/>
                <a:gd name="connsiteX48" fmla="*/ 66675 w 385762"/>
                <a:gd name="connsiteY48" fmla="*/ 152399 h 509587"/>
                <a:gd name="connsiteX49" fmla="*/ 14287 w 385762"/>
                <a:gd name="connsiteY49" fmla="*/ 123824 h 509587"/>
                <a:gd name="connsiteX50" fmla="*/ 33337 w 385762"/>
                <a:gd name="connsiteY50" fmla="*/ 100012 h 509587"/>
                <a:gd name="connsiteX51" fmla="*/ 23813 w 385762"/>
                <a:gd name="connsiteY51" fmla="*/ 66674 h 509587"/>
                <a:gd name="connsiteX52" fmla="*/ 0 w 385762"/>
                <a:gd name="connsiteY52" fmla="*/ 23812 h 509587"/>
                <a:gd name="connsiteX0" fmla="*/ 0 w 385762"/>
                <a:gd name="connsiteY0" fmla="*/ 23812 h 509587"/>
                <a:gd name="connsiteX1" fmla="*/ 28575 w 385762"/>
                <a:gd name="connsiteY1" fmla="*/ 0 h 509587"/>
                <a:gd name="connsiteX2" fmla="*/ 80962 w 385762"/>
                <a:gd name="connsiteY2" fmla="*/ 33337 h 509587"/>
                <a:gd name="connsiteX3" fmla="*/ 100013 w 385762"/>
                <a:gd name="connsiteY3" fmla="*/ 76199 h 509587"/>
                <a:gd name="connsiteX4" fmla="*/ 142875 w 385762"/>
                <a:gd name="connsiteY4" fmla="*/ 114299 h 509587"/>
                <a:gd name="connsiteX5" fmla="*/ 171450 w 385762"/>
                <a:gd name="connsiteY5" fmla="*/ 119062 h 509587"/>
                <a:gd name="connsiteX6" fmla="*/ 195262 w 385762"/>
                <a:gd name="connsiteY6" fmla="*/ 142874 h 509587"/>
                <a:gd name="connsiteX7" fmla="*/ 200025 w 385762"/>
                <a:gd name="connsiteY7" fmla="*/ 152399 h 509587"/>
                <a:gd name="connsiteX8" fmla="*/ 223837 w 385762"/>
                <a:gd name="connsiteY8" fmla="*/ 157162 h 509587"/>
                <a:gd name="connsiteX9" fmla="*/ 247650 w 385762"/>
                <a:gd name="connsiteY9" fmla="*/ 180974 h 509587"/>
                <a:gd name="connsiteX10" fmla="*/ 252412 w 385762"/>
                <a:gd name="connsiteY10" fmla="*/ 214312 h 509587"/>
                <a:gd name="connsiteX11" fmla="*/ 261937 w 385762"/>
                <a:gd name="connsiteY11" fmla="*/ 261937 h 509587"/>
                <a:gd name="connsiteX12" fmla="*/ 261937 w 385762"/>
                <a:gd name="connsiteY12" fmla="*/ 261937 h 509587"/>
                <a:gd name="connsiteX13" fmla="*/ 261937 w 385762"/>
                <a:gd name="connsiteY13" fmla="*/ 261937 h 509587"/>
                <a:gd name="connsiteX14" fmla="*/ 257175 w 385762"/>
                <a:gd name="connsiteY14" fmla="*/ 323849 h 509587"/>
                <a:gd name="connsiteX15" fmla="*/ 295275 w 385762"/>
                <a:gd name="connsiteY15" fmla="*/ 347662 h 509587"/>
                <a:gd name="connsiteX16" fmla="*/ 333375 w 385762"/>
                <a:gd name="connsiteY16" fmla="*/ 390524 h 509587"/>
                <a:gd name="connsiteX17" fmla="*/ 338137 w 385762"/>
                <a:gd name="connsiteY17" fmla="*/ 433387 h 509587"/>
                <a:gd name="connsiteX18" fmla="*/ 385762 w 385762"/>
                <a:gd name="connsiteY18" fmla="*/ 447674 h 509587"/>
                <a:gd name="connsiteX19" fmla="*/ 371475 w 385762"/>
                <a:gd name="connsiteY19" fmla="*/ 461962 h 509587"/>
                <a:gd name="connsiteX20" fmla="*/ 333375 w 385762"/>
                <a:gd name="connsiteY20" fmla="*/ 457199 h 509587"/>
                <a:gd name="connsiteX21" fmla="*/ 333375 w 385762"/>
                <a:gd name="connsiteY21" fmla="*/ 457199 h 509587"/>
                <a:gd name="connsiteX22" fmla="*/ 347662 w 385762"/>
                <a:gd name="connsiteY22" fmla="*/ 509587 h 509587"/>
                <a:gd name="connsiteX23" fmla="*/ 304800 w 385762"/>
                <a:gd name="connsiteY23" fmla="*/ 504824 h 509587"/>
                <a:gd name="connsiteX24" fmla="*/ 242887 w 385762"/>
                <a:gd name="connsiteY24" fmla="*/ 466724 h 509587"/>
                <a:gd name="connsiteX25" fmla="*/ 228600 w 385762"/>
                <a:gd name="connsiteY25" fmla="*/ 438149 h 509587"/>
                <a:gd name="connsiteX26" fmla="*/ 228600 w 385762"/>
                <a:gd name="connsiteY26" fmla="*/ 404812 h 509587"/>
                <a:gd name="connsiteX27" fmla="*/ 195262 w 385762"/>
                <a:gd name="connsiteY27" fmla="*/ 404812 h 509587"/>
                <a:gd name="connsiteX28" fmla="*/ 190500 w 385762"/>
                <a:gd name="connsiteY28" fmla="*/ 380999 h 509587"/>
                <a:gd name="connsiteX29" fmla="*/ 214312 w 385762"/>
                <a:gd name="connsiteY29" fmla="*/ 376237 h 509587"/>
                <a:gd name="connsiteX30" fmla="*/ 242887 w 385762"/>
                <a:gd name="connsiteY30" fmla="*/ 347662 h 509587"/>
                <a:gd name="connsiteX31" fmla="*/ 228600 w 385762"/>
                <a:gd name="connsiteY31" fmla="*/ 352424 h 509587"/>
                <a:gd name="connsiteX32" fmla="*/ 204787 w 385762"/>
                <a:gd name="connsiteY32" fmla="*/ 366712 h 509587"/>
                <a:gd name="connsiteX33" fmla="*/ 204787 w 385762"/>
                <a:gd name="connsiteY33" fmla="*/ 366712 h 509587"/>
                <a:gd name="connsiteX34" fmla="*/ 152400 w 385762"/>
                <a:gd name="connsiteY34" fmla="*/ 361949 h 509587"/>
                <a:gd name="connsiteX35" fmla="*/ 138112 w 385762"/>
                <a:gd name="connsiteY35" fmla="*/ 338137 h 509587"/>
                <a:gd name="connsiteX36" fmla="*/ 138112 w 385762"/>
                <a:gd name="connsiteY36" fmla="*/ 338137 h 509587"/>
                <a:gd name="connsiteX37" fmla="*/ 147637 w 385762"/>
                <a:gd name="connsiteY37" fmla="*/ 300037 h 509587"/>
                <a:gd name="connsiteX38" fmla="*/ 123825 w 385762"/>
                <a:gd name="connsiteY38" fmla="*/ 295274 h 509587"/>
                <a:gd name="connsiteX39" fmla="*/ 123825 w 385762"/>
                <a:gd name="connsiteY39" fmla="*/ 295274 h 509587"/>
                <a:gd name="connsiteX40" fmla="*/ 109537 w 385762"/>
                <a:gd name="connsiteY40" fmla="*/ 271462 h 509587"/>
                <a:gd name="connsiteX41" fmla="*/ 133350 w 385762"/>
                <a:gd name="connsiteY41" fmla="*/ 252412 h 509587"/>
                <a:gd name="connsiteX42" fmla="*/ 133350 w 385762"/>
                <a:gd name="connsiteY42" fmla="*/ 252412 h 509587"/>
                <a:gd name="connsiteX43" fmla="*/ 95250 w 385762"/>
                <a:gd name="connsiteY43" fmla="*/ 233362 h 509587"/>
                <a:gd name="connsiteX44" fmla="*/ 95250 w 385762"/>
                <a:gd name="connsiteY44" fmla="*/ 233362 h 509587"/>
                <a:gd name="connsiteX45" fmla="*/ 85725 w 385762"/>
                <a:gd name="connsiteY45" fmla="*/ 185737 h 509587"/>
                <a:gd name="connsiteX46" fmla="*/ 71437 w 385762"/>
                <a:gd name="connsiteY46" fmla="*/ 166687 h 509587"/>
                <a:gd name="connsiteX47" fmla="*/ 66675 w 385762"/>
                <a:gd name="connsiteY47" fmla="*/ 152399 h 509587"/>
                <a:gd name="connsiteX48" fmla="*/ 66675 w 385762"/>
                <a:gd name="connsiteY48" fmla="*/ 152399 h 509587"/>
                <a:gd name="connsiteX49" fmla="*/ 14287 w 385762"/>
                <a:gd name="connsiteY49" fmla="*/ 123824 h 509587"/>
                <a:gd name="connsiteX50" fmla="*/ 33337 w 385762"/>
                <a:gd name="connsiteY50" fmla="*/ 100012 h 509587"/>
                <a:gd name="connsiteX51" fmla="*/ 23813 w 385762"/>
                <a:gd name="connsiteY51" fmla="*/ 66674 h 509587"/>
                <a:gd name="connsiteX52" fmla="*/ 0 w 385762"/>
                <a:gd name="connsiteY52" fmla="*/ 23812 h 50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5762" h="509587">
                  <a:moveTo>
                    <a:pt x="0" y="23812"/>
                  </a:moveTo>
                  <a:lnTo>
                    <a:pt x="28575" y="0"/>
                  </a:lnTo>
                  <a:lnTo>
                    <a:pt x="80962" y="33337"/>
                  </a:lnTo>
                  <a:lnTo>
                    <a:pt x="100013" y="76199"/>
                  </a:lnTo>
                  <a:lnTo>
                    <a:pt x="142875" y="114299"/>
                  </a:lnTo>
                  <a:lnTo>
                    <a:pt x="171450" y="119062"/>
                  </a:lnTo>
                  <a:lnTo>
                    <a:pt x="195262" y="142874"/>
                  </a:lnTo>
                  <a:lnTo>
                    <a:pt x="200025" y="152399"/>
                  </a:lnTo>
                  <a:lnTo>
                    <a:pt x="223837" y="157162"/>
                  </a:lnTo>
                  <a:lnTo>
                    <a:pt x="247650" y="180974"/>
                  </a:lnTo>
                  <a:lnTo>
                    <a:pt x="252412" y="214312"/>
                  </a:lnTo>
                  <a:lnTo>
                    <a:pt x="261937" y="261937"/>
                  </a:lnTo>
                  <a:lnTo>
                    <a:pt x="261937" y="261937"/>
                  </a:lnTo>
                  <a:lnTo>
                    <a:pt x="261937" y="261937"/>
                  </a:lnTo>
                  <a:lnTo>
                    <a:pt x="257175" y="323849"/>
                  </a:lnTo>
                  <a:lnTo>
                    <a:pt x="295275" y="347662"/>
                  </a:lnTo>
                  <a:lnTo>
                    <a:pt x="333375" y="390524"/>
                  </a:lnTo>
                  <a:lnTo>
                    <a:pt x="338137" y="433387"/>
                  </a:lnTo>
                  <a:lnTo>
                    <a:pt x="385762" y="447674"/>
                  </a:lnTo>
                  <a:lnTo>
                    <a:pt x="371475" y="461962"/>
                  </a:lnTo>
                  <a:lnTo>
                    <a:pt x="333375" y="457199"/>
                  </a:lnTo>
                  <a:lnTo>
                    <a:pt x="333375" y="457199"/>
                  </a:lnTo>
                  <a:lnTo>
                    <a:pt x="347662" y="509587"/>
                  </a:lnTo>
                  <a:lnTo>
                    <a:pt x="304800" y="504824"/>
                  </a:lnTo>
                  <a:lnTo>
                    <a:pt x="242887" y="466724"/>
                  </a:lnTo>
                  <a:lnTo>
                    <a:pt x="228600" y="438149"/>
                  </a:lnTo>
                  <a:lnTo>
                    <a:pt x="228600" y="404812"/>
                  </a:lnTo>
                  <a:lnTo>
                    <a:pt x="195262" y="404812"/>
                  </a:lnTo>
                  <a:lnTo>
                    <a:pt x="190500" y="380999"/>
                  </a:lnTo>
                  <a:lnTo>
                    <a:pt x="214312" y="376237"/>
                  </a:lnTo>
                  <a:lnTo>
                    <a:pt x="242887" y="347662"/>
                  </a:lnTo>
                  <a:lnTo>
                    <a:pt x="228600" y="352424"/>
                  </a:lnTo>
                  <a:lnTo>
                    <a:pt x="204787" y="366712"/>
                  </a:lnTo>
                  <a:lnTo>
                    <a:pt x="204787" y="366712"/>
                  </a:lnTo>
                  <a:lnTo>
                    <a:pt x="152400" y="361949"/>
                  </a:lnTo>
                  <a:lnTo>
                    <a:pt x="138112" y="338137"/>
                  </a:lnTo>
                  <a:lnTo>
                    <a:pt x="138112" y="338137"/>
                  </a:lnTo>
                  <a:lnTo>
                    <a:pt x="147637" y="300037"/>
                  </a:lnTo>
                  <a:lnTo>
                    <a:pt x="123825" y="295274"/>
                  </a:lnTo>
                  <a:lnTo>
                    <a:pt x="123825" y="295274"/>
                  </a:lnTo>
                  <a:lnTo>
                    <a:pt x="109537" y="271462"/>
                  </a:lnTo>
                  <a:lnTo>
                    <a:pt x="133350" y="252412"/>
                  </a:lnTo>
                  <a:lnTo>
                    <a:pt x="133350" y="252412"/>
                  </a:lnTo>
                  <a:lnTo>
                    <a:pt x="95250" y="233362"/>
                  </a:lnTo>
                  <a:lnTo>
                    <a:pt x="95250" y="233362"/>
                  </a:lnTo>
                  <a:lnTo>
                    <a:pt x="85725" y="185737"/>
                  </a:lnTo>
                  <a:lnTo>
                    <a:pt x="71437" y="166687"/>
                  </a:lnTo>
                  <a:lnTo>
                    <a:pt x="66675" y="152399"/>
                  </a:lnTo>
                  <a:lnTo>
                    <a:pt x="66675" y="152399"/>
                  </a:lnTo>
                  <a:lnTo>
                    <a:pt x="14287" y="123824"/>
                  </a:lnTo>
                  <a:lnTo>
                    <a:pt x="33337" y="100012"/>
                  </a:lnTo>
                  <a:lnTo>
                    <a:pt x="23813" y="66674"/>
                  </a:lnTo>
                  <a:lnTo>
                    <a:pt x="0" y="23812"/>
                  </a:lnTo>
                  <a:close/>
                </a:path>
              </a:pathLst>
            </a:custGeom>
            <a:solidFill>
              <a:srgbClr val="C3EFD5"/>
            </a:solidFill>
            <a:ln w="9525" cap="flat" cmpd="sng" algn="ctr">
              <a:solidFill>
                <a:srgbClr val="A6E8C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 bwMode="auto">
          <a:xfrm>
            <a:off x="2118936" y="1920456"/>
            <a:ext cx="6933173" cy="39449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Technical Requirements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9387840" cy="4734369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ClrTx/>
              <a:buSzTx/>
              <a:buNone/>
            </a:pPr>
            <a:r>
              <a:rPr lang="en-CA" altLang="en-US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 - Provincial: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 Building Code 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 Fire Code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 Plumbing Code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 Energy Efficiency Standards Regulation</a:t>
            </a:r>
          </a:p>
          <a:p>
            <a:pPr marL="0" indent="0">
              <a:buClrTx/>
              <a:buSzTx/>
              <a:buNone/>
            </a:pPr>
            <a:r>
              <a:rPr lang="en-CA" altLang="en-US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 - Local: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Vancouver Building Bylaw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Hot Water Ready Regulation - 48 jurisdictions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4 -</a:t>
            </a:r>
            <a:endParaRPr lang="en-CA" dirty="0"/>
          </a:p>
        </p:txBody>
      </p:sp>
      <p:grpSp>
        <p:nvGrpSpPr>
          <p:cNvPr id="19" name="Group 18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20" name="Group 19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01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Technical Requirements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9387840" cy="4734369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>
                <a:solidFill>
                  <a:srgbClr val="1B671F"/>
                </a:solidFill>
                <a:latin typeface="Arial" panose="020B0604020202020204" pitchFamily="34" charset="0"/>
              </a:rPr>
              <a:t>British Columbia Building Code (BCBC)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is </a:t>
            </a: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based on the NBC with some variations; e.g.,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−"/>
            </a:pPr>
            <a:r>
              <a:rPr lang="en-CA" altLang="en-US" dirty="0">
                <a:latin typeface="Arial" panose="020B0604020202020204" pitchFamily="34" charset="0"/>
              </a:rPr>
              <a:t>minimum performance of windows and doors with respect to water penetration resistance does not depend on exposure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−"/>
            </a:pPr>
            <a:r>
              <a:rPr lang="en-CA" altLang="en-US" dirty="0">
                <a:latin typeface="Arial" panose="020B0604020202020204" pitchFamily="34" charset="0"/>
              </a:rPr>
              <a:t>mechanical ventilation in dwelling units is required to operate </a:t>
            </a:r>
            <a:r>
              <a:rPr lang="en-CA" altLang="en-US" dirty="0" smtClean="0">
                <a:latin typeface="Arial" panose="020B0604020202020204" pitchFamily="34" charset="0"/>
              </a:rPr>
              <a:t>continuously</a:t>
            </a:r>
          </a:p>
          <a:p>
            <a:pPr>
              <a:spcBef>
                <a:spcPct val="20000"/>
              </a:spcBef>
            </a:pP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this has implications for “manufactured homes”</a:t>
            </a:r>
            <a:endParaRPr lang="en-CA" altLang="en-US" sz="2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−"/>
            </a:pPr>
            <a:endParaRPr lang="en-CA" altLang="en-US" sz="1800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4 -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39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Technical Requirements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9387840" cy="4734369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dirty="0">
                <a:solidFill>
                  <a:srgbClr val="1B671F"/>
                </a:solidFill>
                <a:latin typeface="Arial" panose="020B0604020202020204" pitchFamily="34" charset="0"/>
              </a:rPr>
              <a:t>British Columbia Building Code (BCBC)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for prefabricated </a:t>
            </a: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buildings – the basics</a:t>
            </a:r>
            <a:endParaRPr lang="en-CA" altLang="en-US" sz="2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914400" lvl="1" indent="-457200">
              <a:spcBef>
                <a:spcPct val="20000"/>
              </a:spcBef>
              <a:buNone/>
            </a:pPr>
            <a:r>
              <a:rPr lang="en-CA" altLang="en-US" sz="2800" b="1" dirty="0" smtClean="0">
                <a:solidFill>
                  <a:srgbClr val="FF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Arial" panose="020B0604020202020204" pitchFamily="34" charset="0"/>
              </a:rPr>
              <a:t>1.</a:t>
            </a:r>
            <a:r>
              <a:rPr lang="en-CA" altLang="en-US" dirty="0" smtClean="0">
                <a:latin typeface="Arial" panose="020B0604020202020204" pitchFamily="34" charset="0"/>
              </a:rPr>
              <a:t> 	all </a:t>
            </a:r>
            <a:r>
              <a:rPr lang="en-CA" altLang="en-US" dirty="0">
                <a:latin typeface="Arial" panose="020B0604020202020204" pitchFamily="34" charset="0"/>
              </a:rPr>
              <a:t>site work is subject to the applicable requirements </a:t>
            </a:r>
            <a:r>
              <a:rPr lang="en-CA" altLang="en-US" dirty="0" smtClean="0">
                <a:latin typeface="Arial" panose="020B0604020202020204" pitchFamily="34" charset="0"/>
              </a:rPr>
              <a:t/>
            </a:r>
            <a:br>
              <a:rPr lang="en-CA" altLang="en-US" dirty="0" smtClean="0">
                <a:latin typeface="Arial" panose="020B0604020202020204" pitchFamily="34" charset="0"/>
              </a:rPr>
            </a:br>
            <a:r>
              <a:rPr lang="en-CA" altLang="en-US" dirty="0" smtClean="0">
                <a:latin typeface="Arial" panose="020B0604020202020204" pitchFamily="34" charset="0"/>
              </a:rPr>
              <a:t>of the BCBC</a:t>
            </a:r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4 -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9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Technical Requirements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63923"/>
            <a:ext cx="9387840" cy="3985155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altLang="en-US" sz="3200" dirty="0">
                <a:solidFill>
                  <a:srgbClr val="1B671F"/>
                </a:solidFill>
                <a:latin typeface="Arial" panose="020B0604020202020204" pitchFamily="34" charset="0"/>
              </a:rPr>
              <a:t>British Columbia Building Code (BCBC)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CA" altLang="en-US" dirty="0">
                <a:solidFill>
                  <a:srgbClr val="1B671F"/>
                </a:solidFill>
                <a:latin typeface="Arial" panose="020B0604020202020204" pitchFamily="34" charset="0"/>
              </a:rPr>
              <a:t>for prefabricated buildings – the basics</a:t>
            </a:r>
          </a:p>
          <a:p>
            <a:pPr marL="914400" lvl="1" indent="-457200">
              <a:spcBef>
                <a:spcPct val="20000"/>
              </a:spcBef>
              <a:buNone/>
            </a:pPr>
            <a:r>
              <a:rPr lang="en-CA" altLang="en-US" sz="2800" b="1" dirty="0">
                <a:solidFill>
                  <a:srgbClr val="FF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Arial" panose="020B0604020202020204" pitchFamily="34" charset="0"/>
              </a:rPr>
              <a:t>1.</a:t>
            </a:r>
            <a:r>
              <a:rPr lang="en-CA" altLang="en-US" dirty="0">
                <a:latin typeface="Arial" panose="020B0604020202020204" pitchFamily="34" charset="0"/>
              </a:rPr>
              <a:t> all site work </a:t>
            </a:r>
            <a:r>
              <a:rPr lang="en-CA" altLang="en-US" dirty="0" smtClean="0">
                <a:latin typeface="Arial" panose="020B0604020202020204" pitchFamily="34" charset="0"/>
              </a:rPr>
              <a:t>must comply with </a:t>
            </a:r>
            <a:r>
              <a:rPr lang="en-CA" altLang="en-US" dirty="0">
                <a:latin typeface="Arial" panose="020B0604020202020204" pitchFamily="34" charset="0"/>
              </a:rPr>
              <a:t>the applicable requirements </a:t>
            </a:r>
            <a:r>
              <a:rPr lang="en-CA" altLang="en-US" dirty="0" smtClean="0">
                <a:latin typeface="Arial" panose="020B0604020202020204" pitchFamily="34" charset="0"/>
              </a:rPr>
              <a:t/>
            </a:r>
            <a:br>
              <a:rPr lang="en-CA" altLang="en-US" dirty="0" smtClean="0">
                <a:latin typeface="Arial" panose="020B0604020202020204" pitchFamily="34" charset="0"/>
              </a:rPr>
            </a:br>
            <a:r>
              <a:rPr lang="en-CA" altLang="en-US" dirty="0" smtClean="0">
                <a:latin typeface="Arial" panose="020B0604020202020204" pitchFamily="34" charset="0"/>
              </a:rPr>
              <a:t>of the BCBC</a:t>
            </a:r>
          </a:p>
          <a:p>
            <a:pPr marL="914400" lvl="1" indent="-457200">
              <a:spcBef>
                <a:spcPct val="20000"/>
              </a:spcBef>
              <a:buNone/>
            </a:pPr>
            <a:r>
              <a:rPr lang="en-CA" altLang="en-US" sz="2800" b="1" dirty="0" smtClean="0">
                <a:solidFill>
                  <a:srgbClr val="FF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Arial" panose="020B0604020202020204" pitchFamily="34" charset="0"/>
              </a:rPr>
              <a:t>2.</a:t>
            </a:r>
            <a:r>
              <a:rPr lang="en-CA" altLang="en-US" dirty="0" smtClean="0">
                <a:latin typeface="Arial" panose="020B0604020202020204" pitchFamily="34" charset="0"/>
              </a:rPr>
              <a:t> </a:t>
            </a:r>
            <a:r>
              <a:rPr lang="en-CA" altLang="en-US" dirty="0">
                <a:latin typeface="Arial" panose="020B0604020202020204" pitchFamily="34" charset="0"/>
              </a:rPr>
              <a:t>all work done in the factory </a:t>
            </a:r>
            <a:r>
              <a:rPr lang="en-CA" altLang="en-US" dirty="0" smtClean="0">
                <a:latin typeface="Arial" panose="020B0604020202020204" pitchFamily="34" charset="0"/>
              </a:rPr>
              <a:t>must comply with</a:t>
            </a:r>
            <a:endParaRPr lang="en-CA" altLang="en-US" dirty="0">
              <a:latin typeface="Arial" panose="020B0604020202020204" pitchFamily="34" charset="0"/>
            </a:endParaRPr>
          </a:p>
          <a:p>
            <a:pPr marL="1371600" lvl="2" indent="-457200">
              <a:spcBef>
                <a:spcPct val="20000"/>
              </a:spcBef>
              <a:buNone/>
            </a:pPr>
            <a:r>
              <a:rPr lang="en-CA" altLang="en-US" sz="2400" dirty="0" smtClean="0">
                <a:latin typeface="Arial" panose="020B0604020202020204" pitchFamily="34" charset="0"/>
              </a:rPr>
              <a:t>a)	the </a:t>
            </a:r>
            <a:r>
              <a:rPr lang="en-CA" altLang="en-US" sz="2400" dirty="0">
                <a:latin typeface="Arial" panose="020B0604020202020204" pitchFamily="34" charset="0"/>
              </a:rPr>
              <a:t>applicable requirements of the BCBC </a:t>
            </a:r>
          </a:p>
          <a:p>
            <a:pPr marL="1371600" lvl="2" indent="-457200">
              <a:spcBef>
                <a:spcPct val="20000"/>
              </a:spcBef>
              <a:buNone/>
            </a:pPr>
            <a:r>
              <a:rPr lang="en-CA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b)</a:t>
            </a:r>
            <a:r>
              <a:rPr lang="en-CA" altLang="en-US" sz="2400" b="1" dirty="0" smtClean="0">
                <a:latin typeface="Arial" panose="020B0604020202020204" pitchFamily="34" charset="0"/>
              </a:rPr>
              <a:t>	Except </a:t>
            </a:r>
            <a:r>
              <a:rPr lang="en-CA" altLang="en-US" sz="2400" b="1" dirty="0">
                <a:latin typeface="Arial" panose="020B0604020202020204" pitchFamily="34" charset="0"/>
              </a:rPr>
              <a:t>for</a:t>
            </a:r>
            <a:r>
              <a:rPr lang="en-CA" altLang="en-US" sz="2400" dirty="0">
                <a:latin typeface="Arial" panose="020B0604020202020204" pitchFamily="34" charset="0"/>
              </a:rPr>
              <a:t> </a:t>
            </a:r>
            <a:br>
              <a:rPr lang="en-CA" altLang="en-US" sz="2400" dirty="0">
                <a:latin typeface="Arial" panose="020B0604020202020204" pitchFamily="34" charset="0"/>
              </a:rPr>
            </a:br>
            <a:r>
              <a:rPr lang="en-CA" altLang="en-US" sz="2400" dirty="0">
                <a:solidFill>
                  <a:srgbClr val="C100D0"/>
                </a:solidFill>
                <a:latin typeface="Arial" panose="020B0604020202020204" pitchFamily="34" charset="0"/>
              </a:rPr>
              <a:t/>
            </a:r>
            <a:br>
              <a:rPr lang="en-CA" altLang="en-US" sz="2400" dirty="0">
                <a:solidFill>
                  <a:srgbClr val="C100D0"/>
                </a:solidFill>
                <a:latin typeface="Arial" panose="020B0604020202020204" pitchFamily="34" charset="0"/>
              </a:rPr>
            </a:br>
            <a:endParaRPr lang="en-CA" altLang="en-US" sz="2800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58E8C570-C08B-481B-BFD7-211B106B94CC}" type="slidenum">
              <a:rPr lang="en-CA" smtClean="0"/>
              <a:pPr/>
              <a:t>9</a:t>
            </a:fld>
            <a:endParaRPr lang="en-CA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4 -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4" name="Group 13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32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60050</TotalTime>
  <Words>1435</Words>
  <Application>Microsoft Office PowerPoint</Application>
  <PresentationFormat>Custom</PresentationFormat>
  <Paragraphs>512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Modules</vt:lpstr>
      <vt:lpstr>Technical Requirements</vt:lpstr>
      <vt:lpstr>Technical Requirements</vt:lpstr>
      <vt:lpstr>Technical Requirements</vt:lpstr>
      <vt:lpstr>Technical Requirements</vt:lpstr>
      <vt:lpstr>Technical Requirements</vt:lpstr>
      <vt:lpstr>Technical Requirements</vt:lpstr>
      <vt:lpstr>Technical Requirements</vt:lpstr>
      <vt:lpstr>Technical Requirements</vt:lpstr>
      <vt:lpstr>Technical Requirements</vt:lpstr>
      <vt:lpstr>Technical Requirements</vt:lpstr>
      <vt:lpstr>Technical Requirements</vt:lpstr>
      <vt:lpstr>Technical Requirements</vt:lpstr>
      <vt:lpstr>Technical Requirements</vt:lpstr>
      <vt:lpstr>Technical Requirements</vt:lpstr>
      <vt:lpstr>Technical Requirements</vt:lpstr>
      <vt:lpstr>Technical Requirements</vt:lpstr>
      <vt:lpstr>Technical Requirements</vt:lpstr>
      <vt:lpstr>Technical Requirements</vt:lpstr>
      <vt:lpstr>Technical Requirements</vt:lpstr>
      <vt:lpstr>Technical Requirements</vt:lpstr>
      <vt:lpstr>Technical Requirements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CHBA Strategic Directions 2013</dc:title>
  <dc:creator>Kevin Lee</dc:creator>
  <cp:lastModifiedBy>Crystal Imrie</cp:lastModifiedBy>
  <cp:revision>586</cp:revision>
  <cp:lastPrinted>2014-11-07T19:54:31Z</cp:lastPrinted>
  <dcterms:created xsi:type="dcterms:W3CDTF">2013-07-29T13:34:56Z</dcterms:created>
  <dcterms:modified xsi:type="dcterms:W3CDTF">2017-09-22T18:36:07Z</dcterms:modified>
</cp:coreProperties>
</file>